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0" r:id="rId5"/>
    <p:sldId id="263" r:id="rId6"/>
    <p:sldId id="261" r:id="rId7"/>
    <p:sldId id="265" r:id="rId8"/>
    <p:sldId id="259" r:id="rId9"/>
    <p:sldId id="262" r:id="rId10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87CA-7BD6-4978-9E15-B60B18D2A1BF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9769-0019-4954-8ADC-5234051353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44F3-6A7B-458E-8818-910B731B8B9B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B5FF-48E0-446F-AC79-B8415AAD8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31A9-D2F5-4018-95F6-F819B2835D02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B13D-B166-479B-ADBA-884C5370F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4A26-EE2B-4A0F-8CC6-9D3139725F98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445E-09BB-4404-8BB7-6F17AC1B06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3529-2CC5-4147-AF01-8521E3E4E8C5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DA0D-6C9D-4C90-8906-60425D9493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3524-8404-4275-B588-753FE1159410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3EC4-58A0-4835-B733-EB025A087D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A5E1-15CE-440D-90DB-9221A4432710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8648-CED4-4E9D-8887-AD7A2C5E2E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5442-8585-428D-9570-75FA43596682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7A1C-0D69-4029-B84F-601BC2AE6F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85FE-368B-4B78-BE6D-A2C961EE9EDC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31AF-D363-4FDF-B68B-FDA9681D99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BD6-BFAD-4982-82F4-E4C39434CB2D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F956-D6E2-4980-9699-CBAD504AE7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377C-7FF3-4AC6-AB74-71F67FB6D027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0B2F-5B37-49F8-8A84-9A94B24AD7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3BCB0-798B-4111-86C4-A8708A330AD4}" type="datetimeFigureOut">
              <a:rPr lang="fi-FI"/>
              <a:pPr>
                <a:defRPr/>
              </a:pPr>
              <a:t>24.8.2020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C352D-0C3F-40EB-AE9D-04E03FB267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ctrTitle"/>
          </p:nvPr>
        </p:nvSpPr>
        <p:spPr>
          <a:xfrm>
            <a:off x="685800" y="2176463"/>
            <a:ext cx="7772400" cy="2012950"/>
          </a:xfrm>
        </p:spPr>
        <p:txBody>
          <a:bodyPr/>
          <a:lstStyle/>
          <a:p>
            <a:pPr eaLnBrk="1" hangingPunct="1"/>
            <a:r>
              <a:rPr lang="fi-FI" sz="8000" dirty="0">
                <a:latin typeface="Sanvito Pro" pitchFamily="66" charset="0"/>
              </a:rPr>
              <a:t>6 Ihminen osana yhteisöä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90847"/>
            <a:ext cx="7670800" cy="1539432"/>
          </a:xfrm>
        </p:spPr>
        <p:txBody>
          <a:bodyPr/>
          <a:lstStyle/>
          <a:p>
            <a:pPr eaLnBrk="1" hangingPunct="1"/>
            <a:r>
              <a:rPr lang="fi-FI" sz="3200" dirty="0"/>
              <a:t>Jokainen kuuluu moniin eri yhteisöihin, kuten perheeseen, kouluun ja yhteiskuntaan.</a:t>
            </a:r>
          </a:p>
          <a:p>
            <a:pPr>
              <a:buNone/>
            </a:pPr>
            <a:endParaRPr lang="fi-FI" sz="3200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Monenlaisia yhteisöjä</a:t>
            </a:r>
            <a:endParaRPr lang="fi-FI" dirty="0">
              <a:latin typeface="Sanvito Pro" pitchFamily="66" charset="0"/>
            </a:endParaRPr>
          </a:p>
        </p:txBody>
      </p:sp>
      <p:pic>
        <p:nvPicPr>
          <p:cNvPr id="2050" name="Picture 2" descr="C:\Users\tav\Downloads\shutterstock_520160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952" y="3750197"/>
            <a:ext cx="3552695" cy="23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90846"/>
            <a:ext cx="5075500" cy="4135317"/>
          </a:xfrm>
        </p:spPr>
        <p:txBody>
          <a:bodyPr/>
          <a:lstStyle/>
          <a:p>
            <a:pPr eaLnBrk="1" hangingPunct="1"/>
            <a:r>
              <a:rPr lang="fi-FI" sz="3200" dirty="0"/>
              <a:t>Mikä on ihmisen oma vastuu hyvinvoinnistaan?</a:t>
            </a:r>
          </a:p>
          <a:p>
            <a:pPr eaLnBrk="1" hangingPunct="1"/>
            <a:r>
              <a:rPr lang="fi-FI" sz="3200" dirty="0"/>
              <a:t>Entä mikä on yhteiskunnan vastuu jäsentensä hyvinvoinnista?</a:t>
            </a:r>
          </a:p>
          <a:p>
            <a:pPr eaLnBrk="1" hangingPunct="1"/>
            <a:r>
              <a:rPr lang="fi-FI" sz="3200" dirty="0"/>
              <a:t>Pitääkö kaikille tarjota samat palvelut ja edut?</a:t>
            </a:r>
          </a:p>
          <a:p>
            <a:endParaRPr lang="fi-FI" sz="3200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Yksilö ja yhteiskunta</a:t>
            </a:r>
            <a:endParaRPr lang="fi-FI" dirty="0">
              <a:latin typeface="Sanvito Pro" pitchFamily="66" charset="0"/>
            </a:endParaRPr>
          </a:p>
        </p:txBody>
      </p:sp>
      <p:pic>
        <p:nvPicPr>
          <p:cNvPr id="3074" name="Picture 2" descr="C:\Users\tav\Downloads\shutterstock_155956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089" y="2143265"/>
            <a:ext cx="2443303" cy="3659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86673"/>
            <a:ext cx="4844006" cy="4077444"/>
          </a:xfrm>
        </p:spPr>
        <p:txBody>
          <a:bodyPr/>
          <a:lstStyle/>
          <a:p>
            <a:pPr eaLnBrk="1" hangingPunct="1"/>
            <a:r>
              <a:rPr lang="fi-FI" sz="3200" dirty="0"/>
              <a:t>Ihanneyhteiskunta on tilanne, jossa kaikilla yhteiskunnan jäsenillä on hyvä olla.</a:t>
            </a:r>
          </a:p>
          <a:p>
            <a:pPr eaLnBrk="1" hangingPunct="1"/>
            <a:r>
              <a:rPr lang="fi-FI" sz="3200" dirty="0"/>
              <a:t>Monissa uskonnoissa ja katsomuksissa esitetään käsityksiä siitä, millainen ihanneyhteiskunta olisi.</a:t>
            </a:r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Ihanneyhteiskunta</a:t>
            </a:r>
            <a:endParaRPr lang="fi-FI" dirty="0">
              <a:latin typeface="Sanvito Pro" pitchFamily="66" charset="0"/>
            </a:endParaRPr>
          </a:p>
        </p:txBody>
      </p:sp>
      <p:pic>
        <p:nvPicPr>
          <p:cNvPr id="4098" name="Picture 2" descr="C:\Users\tav\Downloads\shutterstock_589887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513" y="2114225"/>
            <a:ext cx="2570606" cy="384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86673"/>
            <a:ext cx="4844006" cy="4077444"/>
          </a:xfrm>
        </p:spPr>
        <p:txBody>
          <a:bodyPr/>
          <a:lstStyle/>
          <a:p>
            <a:pPr eaLnBrk="1" hangingPunct="1"/>
            <a:r>
              <a:rPr lang="fi-FI" sz="3200" dirty="0"/>
              <a:t>Suomessa on yleensä pidetty ihanteena hyvinvointivaltiota.</a:t>
            </a:r>
          </a:p>
          <a:p>
            <a:pPr eaLnBrk="1" hangingPunct="1"/>
            <a:r>
              <a:rPr lang="fi-FI" sz="3200" dirty="0"/>
              <a:t>Esimerkiksi Intiassa ei ole sosiaaliturvaa, vaan sukulaiset huolehtivat oman sukunsa jäsenistä.</a:t>
            </a:r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Erilaisia yhteiskuntia</a:t>
            </a:r>
            <a:endParaRPr lang="fi-FI" dirty="0">
              <a:latin typeface="Sanvito Pro" pitchFamily="66" charset="0"/>
            </a:endParaRPr>
          </a:p>
        </p:txBody>
      </p:sp>
      <p:pic>
        <p:nvPicPr>
          <p:cNvPr id="5122" name="Picture 2" descr="C:\Users\tav\Downloads\shutterstock_437829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9310" y="2097690"/>
            <a:ext cx="2401784" cy="3597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98248"/>
            <a:ext cx="4925028" cy="4227915"/>
          </a:xfrm>
        </p:spPr>
        <p:txBody>
          <a:bodyPr/>
          <a:lstStyle/>
          <a:p>
            <a:pPr eaLnBrk="1" hangingPunct="1"/>
            <a:r>
              <a:rPr lang="fi-FI" sz="3200" dirty="0"/>
              <a:t>Syrjäytynyt kokee, ettei hän ole tasavertainen yhteiskunnan jäsen.</a:t>
            </a:r>
          </a:p>
          <a:p>
            <a:pPr eaLnBrk="1" hangingPunct="1"/>
            <a:r>
              <a:rPr lang="fi-FI" sz="3200" dirty="0"/>
              <a:t>Syrjäytyminen vaikuttaa</a:t>
            </a:r>
          </a:p>
          <a:p>
            <a:pPr lvl="1" eaLnBrk="1" hangingPunct="1"/>
            <a:r>
              <a:rPr lang="fi-FI" sz="2800" dirty="0"/>
              <a:t>talouteen</a:t>
            </a:r>
          </a:p>
          <a:p>
            <a:pPr lvl="1" eaLnBrk="1" hangingPunct="1"/>
            <a:r>
              <a:rPr lang="fi-FI" sz="2800" dirty="0"/>
              <a:t>ihmissuhteisiin</a:t>
            </a:r>
          </a:p>
          <a:p>
            <a:pPr lvl="1" eaLnBrk="1" hangingPunct="1"/>
            <a:r>
              <a:rPr lang="fi-FI" sz="2800" dirty="0"/>
              <a:t>elämänhallintaan</a:t>
            </a:r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Syrjäytyminen</a:t>
            </a:r>
            <a:endParaRPr lang="fi-FI" dirty="0">
              <a:latin typeface="Sanvito Pro" pitchFamily="66" charset="0"/>
            </a:endParaRPr>
          </a:p>
        </p:txBody>
      </p:sp>
      <p:pic>
        <p:nvPicPr>
          <p:cNvPr id="6146" name="Picture 2" descr="C:\Users\tav\Downloads\shutterstock_146352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814" y="2131129"/>
            <a:ext cx="2443444" cy="365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898248"/>
            <a:ext cx="7517758" cy="4227915"/>
          </a:xfrm>
        </p:spPr>
        <p:txBody>
          <a:bodyPr/>
          <a:lstStyle/>
          <a:p>
            <a:pPr eaLnBrk="1" hangingPunct="1"/>
            <a:r>
              <a:rPr lang="fi-FI" sz="3200" dirty="0"/>
              <a:t>Suuret tuloerot ovat tutkimusten mukaan haitallisia, ja ne vaarantavat äärimmillään jopa yhteiskuntarauhan.</a:t>
            </a:r>
          </a:p>
          <a:p>
            <a:pPr eaLnBrk="1" hangingPunct="1"/>
            <a:r>
              <a:rPr lang="fi-FI" sz="3200" dirty="0"/>
              <a:t>Jotkut ajattelevat, että suuret tuloerot ovat hyväksyttäviä, jos niiden avulla voidaan palkita ihmisiä lahjakkuudesta ja ahkeruudesta.</a:t>
            </a:r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Suuret tuloerot?</a:t>
            </a:r>
            <a:endParaRPr lang="fi-FI" dirty="0">
              <a:latin typeface="Sanvito Pro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8" y="2037144"/>
            <a:ext cx="5330143" cy="3892249"/>
          </a:xfrm>
        </p:spPr>
        <p:txBody>
          <a:bodyPr/>
          <a:lstStyle/>
          <a:p>
            <a:r>
              <a:rPr lang="fi-FI" sz="3200" dirty="0">
                <a:solidFill>
                  <a:srgbClr val="000000"/>
                </a:solidFill>
              </a:rPr>
              <a:t>Eri uskonnot ja katsomukset pitävät toisten auttamista tärkeänä asiana.</a:t>
            </a:r>
          </a:p>
          <a:p>
            <a:pPr lvl="1"/>
            <a:r>
              <a:rPr lang="fi-FI" sz="2800" dirty="0"/>
              <a:t>Diakoniatyö on osa kirkkojen auttamistyötä.</a:t>
            </a:r>
          </a:p>
          <a:p>
            <a:pPr lvl="1"/>
            <a:r>
              <a:rPr lang="fi-FI" sz="2800" dirty="0"/>
              <a:t>Islamissa maksetaan almuveroja ja arvostetaan hyvän tekemistä.</a:t>
            </a:r>
          </a:p>
          <a:p>
            <a:pPr lvl="1">
              <a:buNone/>
            </a:pPr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96125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4900" dirty="0">
                <a:latin typeface="Sanvito Pro" pitchFamily="66" charset="0"/>
              </a:rPr>
              <a:t>Auttaminen ja uskonnot</a:t>
            </a:r>
            <a:endParaRPr lang="fi-FI" dirty="0">
              <a:latin typeface="Sanvito Pro" pitchFamily="66" charset="0"/>
            </a:endParaRPr>
          </a:p>
        </p:txBody>
      </p:sp>
      <p:pic>
        <p:nvPicPr>
          <p:cNvPr id="7170" name="Picture 2" descr="C:\Users\tav\Downloads\shutterstock_333236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0567" y="2257063"/>
            <a:ext cx="2256727" cy="337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132" y="932884"/>
            <a:ext cx="3710048" cy="52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171</Words>
  <Application>Microsoft Office PowerPoint</Application>
  <PresentationFormat>Näytössä katseltava diaesitys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Sanvito Pro</vt:lpstr>
      <vt:lpstr>Office-teema</vt:lpstr>
      <vt:lpstr>6 Ihminen osana yhteisöä</vt:lpstr>
      <vt:lpstr>Monenlaisia yhteisöjä</vt:lpstr>
      <vt:lpstr>Yksilö ja yhteiskunta</vt:lpstr>
      <vt:lpstr>Ihanneyhteiskunta</vt:lpstr>
      <vt:lpstr>Erilaisia yhteiskuntia</vt:lpstr>
      <vt:lpstr>Syrjäytyminen</vt:lpstr>
      <vt:lpstr>Suuret tuloerot?</vt:lpstr>
      <vt:lpstr>Auttaminen ja uskonnot</vt:lpstr>
      <vt:lpstr>PowerPoint-esitys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Sanan valta</dc:title>
  <dc:creator>Pia Jussila</dc:creator>
  <cp:lastModifiedBy>Huuskonen Hanna</cp:lastModifiedBy>
  <cp:revision>35</cp:revision>
  <dcterms:created xsi:type="dcterms:W3CDTF">2016-12-10T14:19:11Z</dcterms:created>
  <dcterms:modified xsi:type="dcterms:W3CDTF">2020-08-24T05:58:32Z</dcterms:modified>
</cp:coreProperties>
</file>