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676" r:id="rId2"/>
    <p:sldMasterId id="2147483713" r:id="rId3"/>
    <p:sldMasterId id="2147483666" r:id="rId4"/>
  </p:sldMasterIdLst>
  <p:sldIdLst>
    <p:sldId id="290" r:id="rId5"/>
    <p:sldId id="257" r:id="rId6"/>
    <p:sldId id="258" r:id="rId7"/>
    <p:sldId id="259" r:id="rId8"/>
    <p:sldId id="293" r:id="rId9"/>
    <p:sldId id="294" r:id="rId10"/>
    <p:sldId id="295" r:id="rId11"/>
    <p:sldId id="260" r:id="rId12"/>
    <p:sldId id="29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257"/>
            <p14:sldId id="258"/>
            <p14:sldId id="259"/>
            <p14:sldId id="293"/>
            <p14:sldId id="294"/>
            <p14:sldId id="295"/>
            <p14:sldId id="26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 snapToObjects="1">
      <p:cViewPr varScale="1">
        <p:scale>
          <a:sx n="97" d="100"/>
          <a:sy n="97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Vanhempainilta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Pieksämäen alakoulut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tehtävät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Tuetaan vanhempia kasvatustehtävässä</a:t>
            </a:r>
          </a:p>
          <a:p>
            <a:r>
              <a:rPr lang="fi-FI" dirty="0" smtClean="0"/>
              <a:t>Opetetaan akateemisia tietoja ja taitoja</a:t>
            </a:r>
          </a:p>
          <a:p>
            <a:pPr marL="0" indent="0">
              <a:buNone/>
            </a:pPr>
            <a:r>
              <a:rPr lang="fi-FI" dirty="0" smtClean="0"/>
              <a:t>-&gt; nostetaan vahvat perustaidot kunniaan</a:t>
            </a:r>
          </a:p>
          <a:p>
            <a:pPr marL="0" indent="0">
              <a:buNone/>
            </a:pPr>
            <a:r>
              <a:rPr lang="fi-FI" dirty="0" smtClean="0"/>
              <a:t>-&gt; perusopetuksen tavoitteena on, että oppilas saavuttaa riittävät tiedot ja taidot jatko-opintoja varten</a:t>
            </a:r>
          </a:p>
          <a:p>
            <a:r>
              <a:rPr lang="fi-FI" dirty="0" smtClean="0"/>
              <a:t>Opetetaan ja tuetaan lasta tunne- ja vuorovaikutustaidoissa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2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r>
              <a:rPr lang="fi-FI" dirty="0" smtClean="0"/>
              <a:t>Koululaistaidot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410346"/>
            <a:ext cx="5181600" cy="476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KÄYTTÄYTYMISEN TAVOITTEET OPS:SSA</a:t>
            </a:r>
          </a:p>
          <a:p>
            <a:pPr marL="0" indent="0">
              <a:buNone/>
            </a:pPr>
            <a:endParaRPr lang="fi-FI" b="1" dirty="0" smtClean="0">
              <a:latin typeface="+mj-lt"/>
            </a:endParaRPr>
          </a:p>
          <a:p>
            <a:pPr marL="0" indent="0">
              <a:buNone/>
            </a:pPr>
            <a:r>
              <a:rPr lang="fi-FI" b="1" dirty="0" smtClean="0">
                <a:latin typeface="+mj-lt"/>
              </a:rPr>
              <a:t>1. Oppilas </a:t>
            </a:r>
            <a:r>
              <a:rPr lang="fi-FI" b="1" dirty="0">
                <a:latin typeface="+mj-lt"/>
              </a:rPr>
              <a:t>kantaa vastuuta koulussa tehtävästä työstä ja on omaehtoisesti valmis auttamaan muita.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2. Oppilas ottaa myönteisesti toiset huomioon ja käyttäytyy kohteliaasti.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3. Oppilas arvostaa ja kunnioittaa ympäristöään sekä kouluyhteisöä.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4. Oppilas noudattaa yhteisiä sääntöjä ja edistää työrauhaa eikä hänellä ole seuraamuksia.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5. Oppilaan kielenkäyttö on asiallista ja kunnioittavaa.</a:t>
            </a:r>
            <a:endParaRPr lang="fi-FI" dirty="0">
              <a:latin typeface="+mj-lt"/>
            </a:endParaRPr>
          </a:p>
          <a:p>
            <a:endParaRPr lang="fi-FI" dirty="0" smtClean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356102"/>
            <a:ext cx="5181600" cy="482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u="sng" dirty="0" smtClean="0"/>
              <a:t>ARJESSA:</a:t>
            </a:r>
            <a:endParaRPr lang="fi-FI" u="sng" dirty="0" smtClean="0"/>
          </a:p>
          <a:p>
            <a:r>
              <a:rPr lang="fi-FI" sz="2000" dirty="0" smtClean="0"/>
              <a:t>Oppilas huolehtii koulutavaroista </a:t>
            </a:r>
            <a:r>
              <a:rPr lang="fi-FI" sz="2000" dirty="0"/>
              <a:t>ja </a:t>
            </a:r>
            <a:r>
              <a:rPr lang="fi-FI" sz="2000" dirty="0" smtClean="0"/>
              <a:t>kotitehtävistä sekä liikuntavarusteista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1700" dirty="0"/>
              <a:t>Vaatii vaivannäköä ja sitkeyttä</a:t>
            </a:r>
          </a:p>
          <a:p>
            <a:pPr>
              <a:buFontTx/>
              <a:buChar char="-"/>
            </a:pPr>
            <a:r>
              <a:rPr lang="fi-FI" sz="1700" dirty="0"/>
              <a:t>Useat tarvitsevat alakoulussa vielä vanhemman </a:t>
            </a:r>
            <a:r>
              <a:rPr lang="fi-FI" sz="1700" dirty="0" smtClean="0"/>
              <a:t>tukea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Opitaan </a:t>
            </a:r>
            <a:r>
              <a:rPr lang="fi-FI" sz="2000" dirty="0"/>
              <a:t>olemaan ja työskentelemään erilaisten ihmisten </a:t>
            </a:r>
            <a:r>
              <a:rPr lang="fi-FI" sz="2000" dirty="0" smtClean="0"/>
              <a:t>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Harjoitellaan oman työn arvostamista: aloitettu työ tehdään loppuun, töitä ei heitetä roskiin</a:t>
            </a:r>
          </a:p>
          <a:p>
            <a:r>
              <a:rPr lang="fi-FI" sz="2000" dirty="0" smtClean="0"/>
              <a:t>Käytösodotuksia:</a:t>
            </a:r>
          </a:p>
          <a:p>
            <a:pPr marL="0" indent="0">
              <a:buNone/>
            </a:pPr>
            <a:r>
              <a:rPr lang="fi-FI" sz="1800" dirty="0" smtClean="0"/>
              <a:t>- </a:t>
            </a:r>
            <a:r>
              <a:rPr lang="fi-FI" sz="1700" dirty="0" smtClean="0"/>
              <a:t>maltillinen </a:t>
            </a:r>
            <a:r>
              <a:rPr lang="fi-FI" sz="1700" dirty="0"/>
              <a:t>äänenkäyttö (sisätiloissa)</a:t>
            </a:r>
          </a:p>
          <a:p>
            <a:pPr marL="0" indent="0">
              <a:buNone/>
            </a:pPr>
            <a:r>
              <a:rPr lang="fi-FI" sz="1700" dirty="0" smtClean="0"/>
              <a:t>- rauhallinen </a:t>
            </a:r>
            <a:r>
              <a:rPr lang="fi-FI" sz="1700" dirty="0"/>
              <a:t>liikkuminen (sisätiloissa)</a:t>
            </a:r>
          </a:p>
          <a:p>
            <a:pPr marL="0" indent="0">
              <a:buNone/>
            </a:pPr>
            <a:r>
              <a:rPr lang="fi-FI" sz="1700" dirty="0" smtClean="0"/>
              <a:t>- asiallinen </a:t>
            </a:r>
            <a:r>
              <a:rPr lang="fi-FI" sz="1700" dirty="0"/>
              <a:t>puhetapa</a:t>
            </a:r>
          </a:p>
          <a:p>
            <a:pPr marL="0" indent="0">
              <a:buNone/>
            </a:pPr>
            <a:r>
              <a:rPr lang="fi-FI" sz="1700" dirty="0" smtClean="0"/>
              <a:t>- hyväntahtoinen </a:t>
            </a:r>
            <a:r>
              <a:rPr lang="fi-FI" sz="1700" dirty="0"/>
              <a:t>kohtaaminen</a:t>
            </a:r>
          </a:p>
          <a:p>
            <a:pPr marL="0" indent="0">
              <a:buNone/>
            </a:pPr>
            <a:r>
              <a:rPr lang="fi-FI" sz="1700" dirty="0" smtClean="0"/>
              <a:t>- tervehtiminen </a:t>
            </a:r>
            <a:r>
              <a:rPr lang="fi-FI" sz="1700" dirty="0"/>
              <a:t>ja kiittäminen (hyvät käytöstavat)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Wilma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9092"/>
            <a:ext cx="10515600" cy="472787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 Tuntimerkinnät:</a:t>
            </a:r>
          </a:p>
          <a:p>
            <a:pPr>
              <a:buFontTx/>
              <a:buChar char="-"/>
            </a:pPr>
            <a:r>
              <a:rPr lang="fi-FI" sz="2000" dirty="0"/>
              <a:t>s</a:t>
            </a:r>
            <a:r>
              <a:rPr lang="fi-FI" sz="2000" dirty="0" smtClean="0"/>
              <a:t>äännöllinen seuranta, osa koulun ja kodin yhteistyötä</a:t>
            </a:r>
          </a:p>
          <a:p>
            <a:pPr>
              <a:buFontTx/>
              <a:buChar char="-"/>
            </a:pPr>
            <a:r>
              <a:rPr lang="fi-FI" sz="2000" dirty="0" smtClean="0"/>
              <a:t>opettajan huomioita kouluarjesta, helppo keino nähdä miten koulu sujuu</a:t>
            </a:r>
            <a:endParaRPr lang="fi-FI" dirty="0" smtClean="0"/>
          </a:p>
          <a:p>
            <a:r>
              <a:rPr lang="fi-FI" dirty="0" smtClean="0"/>
              <a:t>Kotitehtävät</a:t>
            </a:r>
          </a:p>
          <a:p>
            <a:pPr>
              <a:buFontTx/>
              <a:buChar char="-"/>
            </a:pPr>
            <a:r>
              <a:rPr lang="fi-FI" sz="1800" dirty="0" smtClean="0"/>
              <a:t>luokkakohtaisia eroja, osa opettajista käyttää </a:t>
            </a:r>
            <a:r>
              <a:rPr lang="fi-FI" sz="1800" dirty="0" err="1" smtClean="0"/>
              <a:t>pedanettiä</a:t>
            </a:r>
            <a:endParaRPr lang="fi-FI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Kokeet</a:t>
            </a:r>
          </a:p>
          <a:p>
            <a:pPr marL="0" indent="0">
              <a:buNone/>
            </a:pPr>
            <a:r>
              <a:rPr lang="fi-FI" sz="1800" dirty="0" smtClean="0"/>
              <a:t>-  Kokeet ilmoitetaan Wilmassa, koetulokset merkitään Wilmaan</a:t>
            </a:r>
          </a:p>
          <a:p>
            <a:pPr marL="0" indent="0">
              <a:buNone/>
            </a:pPr>
            <a:r>
              <a:rPr lang="fi-FI" sz="1800" dirty="0" smtClean="0"/>
              <a:t>-  </a:t>
            </a:r>
            <a:r>
              <a:rPr lang="fi-FI" sz="1800" dirty="0"/>
              <a:t>K</a:t>
            </a:r>
            <a:r>
              <a:rPr lang="fi-FI" sz="1800" dirty="0" smtClean="0"/>
              <a:t>oetulos on kuitattava Wilmassa, koepaperit saa pyydettäessä nähtäväksi kotiin</a:t>
            </a:r>
          </a:p>
          <a:p>
            <a:r>
              <a:rPr lang="fi-FI" dirty="0" smtClean="0"/>
              <a:t>Loma-anomukset ja poissaolot</a:t>
            </a:r>
          </a:p>
          <a:p>
            <a:pPr marL="0" indent="0">
              <a:buNone/>
            </a:pPr>
            <a:r>
              <a:rPr lang="fi-FI" sz="1800" dirty="0" smtClean="0"/>
              <a:t>-  sairauspoissaoloilmoitus viipymättä</a:t>
            </a:r>
          </a:p>
          <a:p>
            <a:pPr marL="0" indent="0">
              <a:buNone/>
            </a:pPr>
            <a:r>
              <a:rPr lang="fi-FI" sz="1800" dirty="0" smtClean="0"/>
              <a:t>-  kaikki lomat haettava ennalta: 1-3 päivän poissaolo opettajalta ja yli kolmen päivän sähköisesti Wilmassa rehtorilta. Lomien läksyjä ei anneta ennalta, poissaolojen ajalta seurattava luokan läksypalstaa</a:t>
            </a:r>
          </a:p>
          <a:p>
            <a:r>
              <a:rPr lang="fi-FI" dirty="0" smtClean="0"/>
              <a:t>Opettajat tavoittaa Wilmasta ja puhelimitse työpäivän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43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5586"/>
            <a:ext cx="10515600" cy="4681377"/>
          </a:xfrm>
        </p:spPr>
        <p:txBody>
          <a:bodyPr>
            <a:normAutofit/>
          </a:bodyPr>
          <a:lstStyle/>
          <a:p>
            <a:r>
              <a:rPr lang="fi-FI" dirty="0" smtClean="0"/>
              <a:t>Jatkuvaa arviointia, monipuolisin menetelmin koko lukuvuoden aikana</a:t>
            </a:r>
          </a:p>
          <a:p>
            <a:r>
              <a:rPr lang="fi-FI" dirty="0" smtClean="0"/>
              <a:t>1.-3. luokat</a:t>
            </a:r>
          </a:p>
          <a:p>
            <a:pPr>
              <a:buFontTx/>
              <a:buChar char="-"/>
            </a:pPr>
            <a:r>
              <a:rPr lang="fi-FI" dirty="0" smtClean="0"/>
              <a:t>väliarviointi: arviointikeskustelu (n. 20 min) marras- tammikuussa. Vanhemman velvollisuus on varata aika keskusteluun, lapsi osallistuu myös.</a:t>
            </a:r>
          </a:p>
          <a:p>
            <a:pPr>
              <a:buFontTx/>
              <a:buChar char="-"/>
            </a:pPr>
            <a:r>
              <a:rPr lang="fi-FI" dirty="0" smtClean="0"/>
              <a:t>Sanallinen lukuvuositodistus 1.-2. luokille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4.-6. luokat</a:t>
            </a:r>
          </a:p>
          <a:p>
            <a:pPr>
              <a:buFontTx/>
              <a:buChar char="-"/>
            </a:pPr>
            <a:r>
              <a:rPr lang="fi-FI" dirty="0" smtClean="0"/>
              <a:t>Väliarviointi numeroin, arvosanat nähtävissä Wilmasta 23.12. alkaen</a:t>
            </a:r>
          </a:p>
          <a:p>
            <a:pPr>
              <a:buFontTx/>
              <a:buChar char="-"/>
            </a:pPr>
            <a:r>
              <a:rPr lang="fi-FI" dirty="0" smtClean="0"/>
              <a:t>Lukuvuositodistus: numeroarviointi 3.-6.luokat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1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keinot tukea oppilasta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320939" cy="4351338"/>
          </a:xfrm>
        </p:spPr>
        <p:txBody>
          <a:bodyPr/>
          <a:lstStyle/>
          <a:p>
            <a:r>
              <a:rPr lang="fi-FI" dirty="0" smtClean="0"/>
              <a:t>Yleistä tukea: mm. tukiopetus, erilaiset koe- ja kotitehtäväjärjestelyt, tehtävien eriyttäminen, laaja-alainen erityisopetus, oppimateriaali</a:t>
            </a:r>
          </a:p>
          <a:p>
            <a:r>
              <a:rPr lang="fi-FI" dirty="0" smtClean="0"/>
              <a:t>Tarvittaessa tehostettu ja erityinen tuki</a:t>
            </a:r>
          </a:p>
          <a:p>
            <a:r>
              <a:rPr lang="fi-FI" dirty="0"/>
              <a:t>K</a:t>
            </a:r>
            <a:r>
              <a:rPr lang="fi-FI" dirty="0" smtClean="0"/>
              <a:t>asvatusohjaaja</a:t>
            </a:r>
          </a:p>
          <a:p>
            <a:r>
              <a:rPr lang="fi-FI" dirty="0" smtClean="0"/>
              <a:t>Oppilashuollon palvelut; kouluterveydenhuolto, kuraattori, psykologi</a:t>
            </a:r>
          </a:p>
          <a:p>
            <a:r>
              <a:rPr lang="fi-FI" dirty="0" smtClean="0"/>
              <a:t>Yhteistyö lapsi- ja perhepalveluiden sekä sosiaalitoimen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7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0985" y="381540"/>
            <a:ext cx="5066654" cy="835993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n-lt"/>
              </a:rPr>
              <a:t>Miten tuen lasta?</a:t>
            </a:r>
            <a:r>
              <a:rPr lang="fi-FI" dirty="0">
                <a:latin typeface="+mn-lt"/>
              </a:rPr>
              <a:t/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8353"/>
            <a:ext cx="9878878" cy="4828610"/>
          </a:xfrm>
        </p:spPr>
        <p:txBody>
          <a:bodyPr>
            <a:normAutofit/>
          </a:bodyPr>
          <a:lstStyle/>
          <a:p>
            <a:pPr marL="342900" indent="-342900"/>
            <a:r>
              <a:rPr lang="fi-FI" dirty="0" smtClean="0">
                <a:cs typeface="Calibri" panose="020F0502020204030204"/>
              </a:rPr>
              <a:t>Kysy lapsen </a:t>
            </a:r>
            <a:r>
              <a:rPr lang="fi-FI" dirty="0">
                <a:cs typeface="Calibri" panose="020F0502020204030204"/>
              </a:rPr>
              <a:t>koulupäivästä, läksyistä, kavereista </a:t>
            </a:r>
            <a:endParaRPr lang="fi-FI" dirty="0" smtClean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Auta </a:t>
            </a:r>
            <a:r>
              <a:rPr lang="fi-FI" dirty="0">
                <a:cs typeface="Calibri" panose="020F0502020204030204"/>
              </a:rPr>
              <a:t>(tarvittaessa) kokeeseen valmistautumisessa (esim. kyselemällä, yhdessä lukemalla)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Kannusta lukuharrastuneisuuden pariin</a:t>
            </a:r>
            <a:r>
              <a:rPr lang="fi-FI" dirty="0" smtClean="0">
                <a:cs typeface="Calibri" panose="020F0502020204030204"/>
              </a:rPr>
              <a:t>, lukutaito on tärkein taito.</a:t>
            </a:r>
            <a:endParaRPr lang="fi-FI" dirty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Varmista riittävä </a:t>
            </a:r>
            <a:r>
              <a:rPr lang="fi-FI" dirty="0">
                <a:cs typeface="Calibri" panose="020F0502020204030204"/>
              </a:rPr>
              <a:t>lepo, monipuolinen ravinto sekä sopivasti </a:t>
            </a:r>
            <a:r>
              <a:rPr lang="fi-FI" dirty="0" smtClean="0">
                <a:cs typeface="Calibri" panose="020F0502020204030204"/>
              </a:rPr>
              <a:t>harrastuksia.</a:t>
            </a:r>
            <a:endParaRPr lang="fi-FI" dirty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Ohjaa ja valvo lapsen älylaitteiden käyttöä mm. määrä, laatu, ikärajoitukset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12A15E2-D51F-4DD6-BDAC-6A624D7D556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DAF4A8E7-6A3C-42A2-AB95-0FB1CDBB0AA5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9624F6C-2CF3-46A4-B110-80ECEB032BC8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37A8F998-33AD-4DDC-BA1A-5B0A9CE5E9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Pieksämäki_peruspohja_valkoinen</Template>
  <TotalTime>116</TotalTime>
  <Words>428</Words>
  <Application>Microsoft Office PowerPoint</Application>
  <PresentationFormat>Laajakuva</PresentationFormat>
  <Paragraphs>64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3_Office-teema</vt:lpstr>
      <vt:lpstr>2_Office-teema</vt:lpstr>
      <vt:lpstr>4_Office-teema</vt:lpstr>
      <vt:lpstr>1_Office-teema</vt:lpstr>
      <vt:lpstr>PowerPoint-esitys</vt:lpstr>
      <vt:lpstr>Vanhempainilta</vt:lpstr>
      <vt:lpstr>Koulun tehtävät</vt:lpstr>
      <vt:lpstr>Koululaistaidot</vt:lpstr>
      <vt:lpstr>Wilma </vt:lpstr>
      <vt:lpstr>Arviointi</vt:lpstr>
      <vt:lpstr>Koulun keinot tukea oppilasta</vt:lpstr>
      <vt:lpstr>Miten tuen lasta? 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Lehvonen Johanna</dc:creator>
  <cp:lastModifiedBy>Ulla Heikkinen</cp:lastModifiedBy>
  <cp:revision>13</cp:revision>
  <dcterms:created xsi:type="dcterms:W3CDTF">2023-06-12T13:04:26Z</dcterms:created>
  <dcterms:modified xsi:type="dcterms:W3CDTF">2023-08-14T11:33:47Z</dcterms:modified>
</cp:coreProperties>
</file>