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latin typeface="Bradley Hand ITC" panose="03070402050302030203" pitchFamily="66" charset="0"/>
              </a:rPr>
              <a:t>Hyvä alku koulutielle</a:t>
            </a:r>
            <a:endParaRPr lang="fi-FI" dirty="0">
              <a:latin typeface="Bradley Hand ITC" panose="03070402050302030203" pitchFamily="66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54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Bradley Hand ITC" panose="03070402050302030203" pitchFamily="66" charset="0"/>
              </a:rPr>
              <a:t>Yhteisopettajuus</a:t>
            </a:r>
            <a:endParaRPr lang="fi-FI" dirty="0">
              <a:latin typeface="Bradley Hand ITC" panose="03070402050302030203" pitchFamily="66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>
                <a:latin typeface="Bradley Hand ITC" panose="03070402050302030203" pitchFamily="66" charset="0"/>
              </a:rPr>
              <a:t> yhteissuunnittelu</a:t>
            </a:r>
          </a:p>
          <a:p>
            <a:pPr marL="0" indent="0">
              <a:buNone/>
            </a:pPr>
            <a:endParaRPr lang="fi-FI" sz="2800" dirty="0">
              <a:latin typeface="Bradley Hand ITC" panose="03070402050302030203" pitchFamily="66" charset="0"/>
            </a:endParaRPr>
          </a:p>
          <a:p>
            <a:r>
              <a:rPr lang="fi-FI" sz="2800" dirty="0" smtClean="0">
                <a:latin typeface="Bradley Hand ITC" panose="03070402050302030203" pitchFamily="66" charset="0"/>
              </a:rPr>
              <a:t>Työrauhan tukeminen</a:t>
            </a:r>
          </a:p>
          <a:p>
            <a:endParaRPr lang="fi-FI" sz="2800" dirty="0">
              <a:latin typeface="Bradley Hand ITC" panose="03070402050302030203" pitchFamily="66" charset="0"/>
            </a:endParaRPr>
          </a:p>
          <a:p>
            <a:r>
              <a:rPr lang="fi-FI" sz="2800" dirty="0" smtClean="0">
                <a:latin typeface="Bradley Hand ITC" panose="03070402050302030203" pitchFamily="66" charset="0"/>
              </a:rPr>
              <a:t>Opetuksen joustava ryhmittely</a:t>
            </a:r>
          </a:p>
          <a:p>
            <a:endParaRPr lang="fi-FI" sz="2800" dirty="0">
              <a:latin typeface="Bradley Hand ITC" panose="03070402050302030203" pitchFamily="66" charset="0"/>
            </a:endParaRPr>
          </a:p>
          <a:p>
            <a:r>
              <a:rPr lang="fi-FI" sz="2800" dirty="0" smtClean="0">
                <a:latin typeface="Bradley Hand ITC" panose="03070402050302030203" pitchFamily="66" charset="0"/>
              </a:rPr>
              <a:t>Oppilasarviointi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85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3573"/>
          </a:xfrm>
        </p:spPr>
        <p:txBody>
          <a:bodyPr>
            <a:normAutofit/>
          </a:bodyPr>
          <a:lstStyle/>
          <a:p>
            <a:r>
              <a:rPr lang="fi-FI" sz="3200" dirty="0" smtClean="0">
                <a:latin typeface="Bradley Hand ITC" panose="03070402050302030203" pitchFamily="66" charset="0"/>
              </a:rPr>
              <a:t>Yhteistyössä</a:t>
            </a:r>
            <a:endParaRPr lang="fi-FI" sz="3200" dirty="0">
              <a:latin typeface="Bradley Hand ITC" panose="03070402050302030203" pitchFamily="66" charset="0"/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982587"/>
              </p:ext>
            </p:extLst>
          </p:nvPr>
        </p:nvGraphicFramePr>
        <p:xfrm>
          <a:off x="1066800" y="1629295"/>
          <a:ext cx="100584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425521819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150645713"/>
                    </a:ext>
                  </a:extLst>
                </a:gridCol>
              </a:tblGrid>
              <a:tr h="477490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latin typeface="Bradley Hand ITC" panose="03070402050302030203" pitchFamily="66" charset="0"/>
                        </a:rPr>
                        <a:t>koti</a:t>
                      </a:r>
                      <a:endParaRPr lang="fi-FI" sz="280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latin typeface="Bradley Hand ITC" panose="03070402050302030203" pitchFamily="66" charset="0"/>
                        </a:rPr>
                        <a:t>koulu</a:t>
                      </a:r>
                      <a:endParaRPr lang="fi-FI" sz="280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547976"/>
                  </a:ext>
                </a:extLst>
              </a:tr>
              <a:tr h="4003069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2000" b="1" dirty="0" smtClean="0">
                          <a:latin typeface="Bradley Hand ITC" panose="03070402050302030203" pitchFamily="66" charset="0"/>
                        </a:rPr>
                        <a:t>Riittävä lepo ja liikuntaa lisää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i-FI" sz="2000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2000" b="1" dirty="0" smtClean="0">
                          <a:latin typeface="Bradley Hand ITC" panose="03070402050302030203" pitchFamily="66" charset="0"/>
                        </a:rPr>
                        <a:t>Ruokailut 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(veitsen</a:t>
                      </a:r>
                      <a:r>
                        <a:rPr lang="fi-FI" sz="1600" b="1" baseline="0" dirty="0" smtClean="0">
                          <a:latin typeface="Bradley Hand ITC" panose="03070402050302030203" pitchFamily="66" charset="0"/>
                        </a:rPr>
                        <a:t> ja haarukan käyttö, hyvät ruokatavat)</a:t>
                      </a:r>
                      <a:endParaRPr lang="fi-FI" sz="2000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2000" b="1" dirty="0" smtClean="0">
                          <a:latin typeface="Bradley Hand ITC" panose="03070402050302030203" pitchFamily="66" charset="0"/>
                        </a:rPr>
                        <a:t>Vaatteet ja varusteet 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(nimikoi, kirjojen päällystäminen, liikuntavaatteet ja pieni pyyhe liikuntatunneille mukaan)</a:t>
                      </a:r>
                      <a:endParaRPr lang="fi-FI" sz="2000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2000" b="1" dirty="0" smtClean="0">
                          <a:latin typeface="Bradley Hand ITC" panose="03070402050302030203" pitchFamily="66" charset="0"/>
                        </a:rPr>
                        <a:t>Läksyt (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merkitään luokan</a:t>
                      </a:r>
                      <a:r>
                        <a:rPr lang="fi-FI" sz="1600" b="1" baseline="0" dirty="0" smtClean="0">
                          <a:latin typeface="Bradley Hand ITC" panose="03070402050302030203" pitchFamily="66" charset="0"/>
                        </a:rPr>
                        <a:t> sivulle, unohdukset </a:t>
                      </a:r>
                      <a:r>
                        <a:rPr lang="fi-FI" sz="1600" b="1" baseline="0" dirty="0" err="1" smtClean="0">
                          <a:latin typeface="Bradley Hand ITC" panose="03070402050302030203" pitchFamily="66" charset="0"/>
                        </a:rPr>
                        <a:t>wilmaan</a:t>
                      </a:r>
                      <a:r>
                        <a:rPr lang="fi-FI" sz="1600" b="1" baseline="0" dirty="0" smtClean="0">
                          <a:latin typeface="Bradley Hand ITC" panose="03070402050302030203" pitchFamily="66" charset="0"/>
                        </a:rPr>
                        <a:t>, muistuttele lasta tarvittaessa)</a:t>
                      </a:r>
                      <a:endParaRPr lang="fi-FI" sz="2000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2000" b="1" dirty="0" smtClean="0">
                          <a:latin typeface="Bradley Hand ITC" panose="03070402050302030203" pitchFamily="66" charset="0"/>
                        </a:rPr>
                        <a:t>Yhteydenpito 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(tekstiviestit,</a:t>
                      </a:r>
                      <a:r>
                        <a:rPr lang="fi-FI" sz="1600" b="1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fi-FI" sz="1600" b="1" dirty="0" err="1" smtClean="0">
                          <a:latin typeface="Bradley Hand ITC" panose="03070402050302030203" pitchFamily="66" charset="0"/>
                        </a:rPr>
                        <a:t>wilma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fi-FI" sz="1600" b="1" dirty="0" err="1" smtClean="0">
                          <a:latin typeface="Bradley Hand ITC" panose="03070402050302030203" pitchFamily="66" charset="0"/>
                        </a:rPr>
                        <a:t>pedanet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; tarkista </a:t>
                      </a:r>
                      <a:r>
                        <a:rPr lang="fi-FI" sz="1600" b="1" dirty="0" err="1" smtClean="0">
                          <a:latin typeface="Bradley Hand ITC" panose="03070402050302030203" pitchFamily="66" charset="0"/>
                        </a:rPr>
                        <a:t>wilma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 ja luokan</a:t>
                      </a:r>
                      <a:r>
                        <a:rPr lang="fi-FI" sz="1600" b="1" baseline="0" dirty="0" smtClean="0">
                          <a:latin typeface="Bradley Hand ITC" panose="03070402050302030203" pitchFamily="66" charset="0"/>
                        </a:rPr>
                        <a:t> sivu päivittäin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)</a:t>
                      </a:r>
                      <a:endParaRPr lang="fi-FI" sz="2000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i-FI" sz="2000" b="1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2000" b="1" dirty="0" smtClean="0">
                          <a:latin typeface="Bradley Hand ITC" panose="03070402050302030203" pitchFamily="66" charset="0"/>
                        </a:rPr>
                        <a:t>Lukujärjestys/ ryhmäjako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i-FI" sz="2000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2000" b="1" dirty="0" smtClean="0">
                          <a:latin typeface="Bradley Hand ITC" panose="03070402050302030203" pitchFamily="66" charset="0"/>
                        </a:rPr>
                        <a:t>Ruokailu (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klo 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10.40,</a:t>
                      </a:r>
                      <a:r>
                        <a:rPr lang="fi-FI" sz="1600" b="1" baseline="0" dirty="0" smtClean="0">
                          <a:latin typeface="Bradley Hand ITC" panose="03070402050302030203" pitchFamily="66" charset="0"/>
                        </a:rPr>
                        <a:t> keskiviikkoisin klo 11.20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, 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kaikkea maistetaan vähän)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i-FI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2000" b="1" dirty="0" smtClean="0">
                          <a:latin typeface="Bradley Hand ITC" panose="03070402050302030203" pitchFamily="66" charset="0"/>
                        </a:rPr>
                        <a:t>Tuki 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(tukiopetus, erityisopetus, terveydenhoitaja, koulukuraattori, koulupsykologi)</a:t>
                      </a:r>
                      <a:endParaRPr lang="fi-FI" sz="2000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2000" b="1" dirty="0" smtClean="0">
                          <a:latin typeface="Bradley Hand ITC" panose="03070402050302030203" pitchFamily="66" charset="0"/>
                        </a:rPr>
                        <a:t>Läksyt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( joka päivä, EI viikonlopuksi)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i-FI" sz="2000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2000" b="1" dirty="0" smtClean="0">
                          <a:latin typeface="Bradley Hand ITC" panose="03070402050302030203" pitchFamily="66" charset="0"/>
                        </a:rPr>
                        <a:t>Yhteydenpito </a:t>
                      </a:r>
                      <a:r>
                        <a:rPr lang="fi-FI" sz="1600" b="1" dirty="0" smtClean="0">
                          <a:latin typeface="Bradley Hand ITC" panose="03070402050302030203" pitchFamily="66" charset="0"/>
                        </a:rPr>
                        <a:t>(HUOM! Ilmoita lapsen</a:t>
                      </a:r>
                      <a:r>
                        <a:rPr lang="fi-FI" sz="1600" b="1" baseline="0" dirty="0" smtClean="0">
                          <a:latin typeface="Bradley Hand ITC" panose="03070402050302030203" pitchFamily="66" charset="0"/>
                        </a:rPr>
                        <a:t> poissaolosta heti aamulla. Loma anotaan aina etukäteen sähköisellä loma-anomuskaavakkeella, 1-3 päivää opet, 3- rehtori)</a:t>
                      </a:r>
                      <a:endParaRPr lang="fi-FI" sz="1600" b="1" dirty="0" smtClean="0">
                        <a:latin typeface="Bradley Hand ITC" panose="03070402050302030203" pitchFamily="66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i-FI" sz="2000" b="1" dirty="0" smtClean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26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05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Bradley Hand ITC" panose="03070402050302030203" pitchFamily="66" charset="0"/>
              </a:rPr>
              <a:t>Koulun käytänteitä</a:t>
            </a:r>
            <a:endParaRPr lang="fi-FI" dirty="0">
              <a:latin typeface="Bradley Hand ITC" panose="03070402050302030203" pitchFamily="66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800" dirty="0" smtClean="0">
                <a:latin typeface="Bradley Hand ITC" panose="03070402050302030203" pitchFamily="66" charset="0"/>
              </a:rPr>
              <a:t>Ksylitolipastillit </a:t>
            </a:r>
            <a:r>
              <a:rPr lang="fi-FI" sz="1600" dirty="0" smtClean="0">
                <a:latin typeface="Bradley Hand ITC" panose="03070402050302030203" pitchFamily="66" charset="0"/>
              </a:rPr>
              <a:t>(Ei purkkaa, pastillit </a:t>
            </a:r>
            <a:r>
              <a:rPr lang="fi-FI" sz="1600" dirty="0" err="1" smtClean="0">
                <a:latin typeface="Bradley Hand ITC" panose="03070402050302030203" pitchFamily="66" charset="0"/>
              </a:rPr>
              <a:t>henk.kohtaiset</a:t>
            </a:r>
            <a:r>
              <a:rPr lang="fi-FI" sz="1600" dirty="0" smtClean="0">
                <a:latin typeface="Bradley Hand ITC" panose="03070402050302030203" pitchFamily="66" charset="0"/>
              </a:rPr>
              <a:t>)</a:t>
            </a:r>
          </a:p>
          <a:p>
            <a:r>
              <a:rPr lang="fi-FI" sz="2800" dirty="0" smtClean="0">
                <a:latin typeface="Bradley Hand ITC" panose="03070402050302030203" pitchFamily="66" charset="0"/>
              </a:rPr>
              <a:t>Puhelimet </a:t>
            </a:r>
            <a:r>
              <a:rPr lang="fi-FI" sz="1600" dirty="0" smtClean="0">
                <a:latin typeface="Bradley Hand ITC" panose="03070402050302030203" pitchFamily="66" charset="0"/>
              </a:rPr>
              <a:t>(säilytetään repussa äänettömänä koulupäivän ajan)</a:t>
            </a:r>
          </a:p>
          <a:p>
            <a:r>
              <a:rPr lang="fi-FI" sz="2800" dirty="0" smtClean="0">
                <a:latin typeface="Bradley Hand ITC" panose="03070402050302030203" pitchFamily="66" charset="0"/>
              </a:rPr>
              <a:t>Polkupyörät </a:t>
            </a:r>
            <a:r>
              <a:rPr lang="fi-FI" sz="1600" dirty="0" smtClean="0">
                <a:latin typeface="Bradley Hand ITC" panose="03070402050302030203" pitchFamily="66" charset="0"/>
              </a:rPr>
              <a:t>(koulun suositus: pyörällä vasta 2. luokalla)</a:t>
            </a:r>
          </a:p>
          <a:p>
            <a:r>
              <a:rPr lang="fi-FI" sz="2800" dirty="0" smtClean="0">
                <a:latin typeface="Bradley Hand ITC" panose="03070402050302030203" pitchFamily="66" charset="0"/>
              </a:rPr>
              <a:t>Vanhempainvartit </a:t>
            </a:r>
            <a:r>
              <a:rPr lang="fi-FI" sz="1600" dirty="0" smtClean="0">
                <a:latin typeface="Bradley Hand ITC" panose="03070402050302030203" pitchFamily="66" charset="0"/>
              </a:rPr>
              <a:t>(Kutsumme teidät vanhemmat syyskuun aikana käymään koululla)</a:t>
            </a:r>
          </a:p>
          <a:p>
            <a:r>
              <a:rPr lang="fi-FI" sz="2800" dirty="0" smtClean="0">
                <a:latin typeface="Bradley Hand ITC" panose="03070402050302030203" pitchFamily="66" charset="0"/>
              </a:rPr>
              <a:t>Vanhempaintoimikunta</a:t>
            </a:r>
          </a:p>
          <a:p>
            <a:r>
              <a:rPr lang="fi-FI" sz="2800" dirty="0" smtClean="0">
                <a:latin typeface="Bradley Hand ITC" panose="03070402050302030203" pitchFamily="66" charset="0"/>
              </a:rPr>
              <a:t>Kirjastokortti </a:t>
            </a:r>
            <a:r>
              <a:rPr lang="fi-FI" sz="1600" dirty="0" smtClean="0">
                <a:latin typeface="Bradley Hand ITC" panose="03070402050302030203" pitchFamily="66" charset="0"/>
              </a:rPr>
              <a:t>(oppilaalle oma kortti esim. </a:t>
            </a:r>
            <a:r>
              <a:rPr lang="fi-FI" sz="1600" dirty="0" err="1" smtClean="0">
                <a:latin typeface="Bradley Hand ITC" panose="03070402050302030203" pitchFamily="66" charset="0"/>
              </a:rPr>
              <a:t>Poleenista</a:t>
            </a:r>
            <a:r>
              <a:rPr lang="fi-FI" sz="1600" dirty="0" smtClean="0">
                <a:latin typeface="Bradley Hand ITC" panose="03070402050302030203" pitchFamily="66" charset="0"/>
              </a:rPr>
              <a:t> koulukirjastoa varten)</a:t>
            </a:r>
          </a:p>
          <a:p>
            <a:r>
              <a:rPr lang="fi-FI" sz="2800" dirty="0" smtClean="0">
                <a:latin typeface="Bradley Hand ITC" panose="03070402050302030203" pitchFamily="66" charset="0"/>
              </a:rPr>
              <a:t>Arviointikeskustelu joulu-, tammikuussa, kevätarviointi todistuksessa</a:t>
            </a:r>
          </a:p>
          <a:p>
            <a:endParaRPr lang="fi-FI" sz="2800" dirty="0" smtClean="0">
              <a:latin typeface="Bradley Hand ITC" panose="03070402050302030203" pitchFamily="66" charset="0"/>
            </a:endParaRP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71820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03326"/>
          </a:xfrm>
        </p:spPr>
        <p:txBody>
          <a:bodyPr>
            <a:normAutofit/>
          </a:bodyPr>
          <a:lstStyle/>
          <a:p>
            <a:r>
              <a:rPr lang="fi-FI" sz="4000" dirty="0" smtClean="0">
                <a:latin typeface="Bradley Hand ITC" panose="03070402050302030203" pitchFamily="66" charset="0"/>
              </a:rPr>
              <a:t>Lukuvuoden tapahtumia</a:t>
            </a:r>
            <a:endParaRPr lang="fi-FI" sz="4000" dirty="0">
              <a:latin typeface="Bradley Hand ITC" panose="03070402050302030203" pitchFamily="66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1645919"/>
            <a:ext cx="10058400" cy="4655127"/>
          </a:xfrm>
        </p:spPr>
        <p:txBody>
          <a:bodyPr>
            <a:noAutofit/>
          </a:bodyPr>
          <a:lstStyle/>
          <a:p>
            <a:r>
              <a:rPr lang="fi-FI" sz="2000" dirty="0" smtClean="0">
                <a:latin typeface="Bradley Hand ITC" panose="03070402050302030203" pitchFamily="66" charset="0"/>
              </a:rPr>
              <a:t>Syysretki </a:t>
            </a:r>
            <a:r>
              <a:rPr lang="fi-FI" sz="2000" dirty="0" smtClean="0">
                <a:latin typeface="Bradley Hand ITC" panose="03070402050302030203" pitchFamily="66" charset="0"/>
              </a:rPr>
              <a:t>Nukkekodille, Kontiotuvalle</a:t>
            </a:r>
            <a:endParaRPr lang="fi-FI" sz="2000" dirty="0" smtClean="0">
              <a:latin typeface="Bradley Hand ITC" panose="03070402050302030203" pitchFamily="66" charset="0"/>
            </a:endParaRPr>
          </a:p>
          <a:p>
            <a:r>
              <a:rPr lang="fi-FI" sz="2000" dirty="0" smtClean="0">
                <a:latin typeface="Bradley Hand ITC" panose="03070402050302030203" pitchFamily="66" charset="0"/>
              </a:rPr>
              <a:t>Syysloma 25.-31.10. vko 43</a:t>
            </a:r>
          </a:p>
          <a:p>
            <a:r>
              <a:rPr lang="fi-FI" sz="2000" dirty="0" smtClean="0">
                <a:latin typeface="Bradley Hand ITC" panose="03070402050302030203" pitchFamily="66" charset="0"/>
              </a:rPr>
              <a:t>Koululaiskuvaus </a:t>
            </a:r>
            <a:r>
              <a:rPr lang="fi-FI" sz="2000" dirty="0" smtClean="0">
                <a:latin typeface="Bradley Hand ITC" panose="03070402050302030203" pitchFamily="66" charset="0"/>
              </a:rPr>
              <a:t>syksyn aikana</a:t>
            </a:r>
            <a:endParaRPr lang="fi-FI" sz="2000" dirty="0" smtClean="0">
              <a:latin typeface="Bradley Hand ITC" panose="03070402050302030203" pitchFamily="66" charset="0"/>
            </a:endParaRPr>
          </a:p>
          <a:p>
            <a:r>
              <a:rPr lang="fi-FI" sz="2000" dirty="0" smtClean="0">
                <a:latin typeface="Bradley Hand ITC" panose="03070402050302030203" pitchFamily="66" charset="0"/>
              </a:rPr>
              <a:t>Uinnit vko 46 ja </a:t>
            </a:r>
            <a:r>
              <a:rPr lang="fi-FI" sz="2000" dirty="0" smtClean="0">
                <a:latin typeface="Bradley Hand ITC" panose="03070402050302030203" pitchFamily="66" charset="0"/>
              </a:rPr>
              <a:t>47, vko 13 ja 14 </a:t>
            </a:r>
            <a:r>
              <a:rPr lang="fi-FI" sz="2000" dirty="0" smtClean="0">
                <a:latin typeface="Bradley Hand ITC" panose="03070402050302030203" pitchFamily="66" charset="0"/>
              </a:rPr>
              <a:t>(kaksi </a:t>
            </a:r>
            <a:r>
              <a:rPr lang="fi-FI" sz="2000" dirty="0" smtClean="0">
                <a:latin typeface="Bradley Hand ITC" panose="03070402050302030203" pitchFamily="66" charset="0"/>
              </a:rPr>
              <a:t>uintikertaa syksyllä </a:t>
            </a:r>
            <a:r>
              <a:rPr lang="fi-FI" sz="2000" smtClean="0">
                <a:latin typeface="Bradley Hand ITC" panose="03070402050302030203" pitchFamily="66" charset="0"/>
              </a:rPr>
              <a:t>ja kaksi keväällä)</a:t>
            </a:r>
            <a:endParaRPr lang="fi-FI" sz="2000" dirty="0" smtClean="0">
              <a:latin typeface="Bradley Hand ITC" panose="03070402050302030203" pitchFamily="66" charset="0"/>
            </a:endParaRPr>
          </a:p>
          <a:p>
            <a:r>
              <a:rPr lang="fi-FI" sz="2000" dirty="0" smtClean="0">
                <a:latin typeface="Bradley Hand ITC" panose="03070402050302030203" pitchFamily="66" charset="0"/>
              </a:rPr>
              <a:t>6.12. vapaa</a:t>
            </a:r>
          </a:p>
          <a:p>
            <a:r>
              <a:rPr lang="fi-FI" sz="2000" dirty="0" smtClean="0">
                <a:latin typeface="Bradley Hand ITC" panose="03070402050302030203" pitchFamily="66" charset="0"/>
              </a:rPr>
              <a:t>Joulujuhla 22.12. -&gt; LOMA </a:t>
            </a:r>
          </a:p>
          <a:p>
            <a:r>
              <a:rPr lang="fi-FI" sz="2000" dirty="0" smtClean="0">
                <a:latin typeface="Bradley Hand ITC" panose="03070402050302030203" pitchFamily="66" charset="0"/>
              </a:rPr>
              <a:t>10.1.2022 kevätlukukausi alkaa</a:t>
            </a:r>
          </a:p>
          <a:p>
            <a:r>
              <a:rPr lang="fi-FI" sz="2000" dirty="0" smtClean="0">
                <a:latin typeface="Bradley Hand ITC" panose="03070402050302030203" pitchFamily="66" charset="0"/>
              </a:rPr>
              <a:t>Hiihtoloma 28.2.-6.3. vko 9</a:t>
            </a:r>
          </a:p>
          <a:p>
            <a:r>
              <a:rPr lang="fi-FI" sz="2000" dirty="0" smtClean="0">
                <a:latin typeface="Bradley Hand ITC" panose="03070402050302030203" pitchFamily="66" charset="0"/>
              </a:rPr>
              <a:t>Lukuvuosi päättyy </a:t>
            </a:r>
            <a:r>
              <a:rPr lang="fi-FI" sz="2000" dirty="0">
                <a:latin typeface="Bradley Hand ITC" panose="03070402050302030203" pitchFamily="66" charset="0"/>
              </a:rPr>
              <a:t>4</a:t>
            </a:r>
            <a:r>
              <a:rPr lang="fi-FI" sz="2000" dirty="0" smtClean="0">
                <a:latin typeface="Bradley Hand ITC" panose="03070402050302030203" pitchFamily="66" charset="0"/>
              </a:rPr>
              <a:t>.6.2022</a:t>
            </a:r>
            <a:endParaRPr lang="fi-FI" sz="20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59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668</TotalTime>
  <Words>247</Words>
  <Application>Microsoft Office PowerPoint</Application>
  <PresentationFormat>Laajakuva</PresentationFormat>
  <Paragraphs>47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Bradley Hand ITC</vt:lpstr>
      <vt:lpstr>Century Gothic</vt:lpstr>
      <vt:lpstr>Savon</vt:lpstr>
      <vt:lpstr>Hyvä alku koulutielle</vt:lpstr>
      <vt:lpstr>Yhteisopettajuus</vt:lpstr>
      <vt:lpstr>Yhteistyössä</vt:lpstr>
      <vt:lpstr>Koulun käytänteitä</vt:lpstr>
      <vt:lpstr>Lukuvuoden tapahtumia</vt:lpstr>
    </vt:vector>
  </TitlesOfParts>
  <Company>Pieksämäen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Hyvä alku koulutielle</dc:title>
  <dc:creator>Leena Laasonen</dc:creator>
  <cp:lastModifiedBy>Leena Laasonen</cp:lastModifiedBy>
  <cp:revision>14</cp:revision>
  <cp:lastPrinted>2018-08-13T11:47:13Z</cp:lastPrinted>
  <dcterms:created xsi:type="dcterms:W3CDTF">2018-08-13T09:58:47Z</dcterms:created>
  <dcterms:modified xsi:type="dcterms:W3CDTF">2021-08-24T04:57:02Z</dcterms:modified>
</cp:coreProperties>
</file>