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6" r:id="rId5"/>
    <p:sldId id="268" r:id="rId6"/>
    <p:sldId id="270" r:id="rId7"/>
    <p:sldId id="272" r:id="rId8"/>
    <p:sldId id="274" r:id="rId9"/>
    <p:sldId id="276" r:id="rId10"/>
    <p:sldId id="278" r:id="rId11"/>
    <p:sldId id="280" r:id="rId12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77" d="100"/>
          <a:sy n="77" d="100"/>
        </p:scale>
        <p:origin x="4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Turvallisuus ja hyväksyntäVastausvaihtoehdot: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fi-FI"/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2B-4EB3-BF23-19BD1961C25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fi-FI"/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2B-4EB3-BF23-19BD1961C25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fi-FI"/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2B-4EB3-BF23-19BD1961C2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Tunnen oloni koulussa turvalliseksi.</c:v>
                </c:pt>
                <c:pt idx="1">
                  <c:v>Koulukaverit hyväksyvät minut sellaisena kuin olen.</c:v>
                </c:pt>
                <c:pt idx="2">
                  <c:v>Hyväksyn koulukaverit sellaisena kuin ovat.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4.3893805309734502</c:v>
                </c:pt>
                <c:pt idx="1">
                  <c:v>4.3185840707964598</c:v>
                </c:pt>
                <c:pt idx="2">
                  <c:v>4.7610619469026503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2B-4EB3-BF23-19BD1961C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4,5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Sheet1!$E$2:$E$4</c:f>
              <c:numCache>
                <c:formatCode>General</c:formatCode>
                <c:ptCount val="3"/>
                <c:pt idx="0">
                  <c:v>4.4896755162241897</c:v>
                </c:pt>
                <c:pt idx="1">
                  <c:v>4.4896755162241897</c:v>
                </c:pt>
                <c:pt idx="2">
                  <c:v>4.4896755162241897</c:v>
                </c:pt>
              </c:numCache>
            </c:numRef>
          </c:xVal>
          <c:yVal>
            <c:numRef>
              <c:f>Sheet1!$F$2:$F$4</c:f>
              <c:numCache>
                <c:formatCode>General</c:formatCode>
                <c:ptCount val="3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F22B-4EB3-BF23-19BD1961C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3361941"/>
        <c:axId val="1130662228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633361941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130662228"/>
        <c:crosses val="autoZero"/>
        <c:crossBetween val="midCat"/>
        <c:majorUnit val="1"/>
        <c:minorUnit val="1"/>
      </c:valAx>
      <c:valAx>
        <c:axId val="1130662228"/>
        <c:scaling>
          <c:orientation val="minMax"/>
          <c:max val="3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633361941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Oppilaan oikeudenmukainen kohteluVastausvaihtoehdot: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97-4A9A-8E78-56CC9429CE3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97-4A9A-8E78-56CC9429CE3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97-4A9A-8E78-56CC9429CE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Opettajat kohtelevat minua oikeudenmukaisesti.</c:v>
                </c:pt>
                <c:pt idx="1">
                  <c:v>Opettajat kohtelevat kaikkia tasa-arvoisesti.</c:v>
                </c:pt>
                <c:pt idx="2">
                  <c:v>Sääntöjen rikkomisia käsitellään oikeudenmukaisesti.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4.1504424778761102</c:v>
                </c:pt>
                <c:pt idx="1">
                  <c:v>3.7964601769911499</c:v>
                </c:pt>
                <c:pt idx="2">
                  <c:v>3.9380530973451302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97-4A9A-8E78-56CC9429C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4,0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Sheet1!$E$2:$E$4</c:f>
              <c:numCache>
                <c:formatCode>General</c:formatCode>
                <c:ptCount val="3"/>
                <c:pt idx="0">
                  <c:v>3.9616519174041298</c:v>
                </c:pt>
                <c:pt idx="1">
                  <c:v>3.9616519174041298</c:v>
                </c:pt>
                <c:pt idx="2">
                  <c:v>3.9616519174041298</c:v>
                </c:pt>
              </c:numCache>
            </c:numRef>
          </c:xVal>
          <c:yVal>
            <c:numRef>
              <c:f>Sheet1!$F$2:$F$4</c:f>
              <c:numCache>
                <c:formatCode>General</c:formatCode>
                <c:ptCount val="3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D97-4A9A-8E78-56CC9429C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1641017"/>
        <c:axId val="1407497299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2121641017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407497299"/>
        <c:crosses val="autoZero"/>
        <c:crossBetween val="midCat"/>
        <c:majorUnit val="1"/>
        <c:minorUnit val="1"/>
      </c:valAx>
      <c:valAx>
        <c:axId val="1407497299"/>
        <c:scaling>
          <c:orientation val="minMax"/>
          <c:max val="3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2121641017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Häirintä ja siihen puuttuminenVastausvaihtoehdot: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E3-4539-9126-75733EA1693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E3-4539-9126-75733EA16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Koulussa minuun ei ole kohdistunut vartaloon tai seksuaalisuuteen liittyviä huomautuksia tai häirintää.</c:v>
                </c:pt>
                <c:pt idx="1">
                  <c:v>Koulu toimii aktiivisesti kiusaamisen, häirinnän ja syrjinnän ehkäisemiseksi ja lopettamiseksi.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4.1504424778761102</c:v>
                </c:pt>
                <c:pt idx="1">
                  <c:v>3.7787610619468999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E3-4539-9126-75733EA16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4,0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3.9646017699114999</c:v>
                </c:pt>
                <c:pt idx="1">
                  <c:v>3.9646017699114999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4E3-4539-9126-75733EA16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3736114"/>
        <c:axId val="142923050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323736114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42923050"/>
        <c:crosses val="autoZero"/>
        <c:crossBetween val="midCat"/>
        <c:majorUnit val="1"/>
        <c:minorUnit val="1"/>
      </c:valAx>
      <c:valAx>
        <c:axId val="142923050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323736114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Koulun arviontikulttuuriVastausvaihtoehdot: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1A-4971-B378-5C55D1B36D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1A-4971-B378-5C55D1B36D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Opintosuoritusten arviointi on oikeudenmukaista ja tasapuolista.</c:v>
                </c:pt>
                <c:pt idx="1">
                  <c:v>Tiedän opintosuoritusten arviointiperusteet eri oppiaineissa.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4.2035398230088497</c:v>
                </c:pt>
                <c:pt idx="1">
                  <c:v>4.1415929203539799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1A-4971-B378-5C55D1B36D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4,2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4.1725663716814196</c:v>
                </c:pt>
                <c:pt idx="1">
                  <c:v>4.1725663716814196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F1A-4971-B378-5C55D1B36D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9656010"/>
        <c:axId val="424096752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279656010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424096752"/>
        <c:crosses val="autoZero"/>
        <c:crossBetween val="midCat"/>
        <c:majorUnit val="1"/>
        <c:minorUnit val="1"/>
      </c:valAx>
      <c:valAx>
        <c:axId val="424096752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279656010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Ilmaisun vapausVastausvaihtoehdot: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A8-4DD8-B224-72E3C615C19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t>n = 113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A8-4DD8-B224-72E3C615C1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Koulussa koen voivani ilmaista näkemyksiäni ja tulla kuulluksi. Näkemyksiäni kunnioitetaan.</c:v>
                </c:pt>
                <c:pt idx="1">
                  <c:v>Voin esittää toiveita opetuksen järjestämisestä ja antaa palautetta saamastani opetuksesta.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3.9557522123893798</c:v>
                </c:pt>
                <c:pt idx="1">
                  <c:v>3.9203539823008899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A8-4DD8-B224-72E3C615C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3,9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3.9380530973451302</c:v>
                </c:pt>
                <c:pt idx="1">
                  <c:v>3.9380530973451302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4AA8-4DD8-B224-72E3C615C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654884"/>
        <c:axId val="156007540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877654884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56007540"/>
        <c:crosses val="autoZero"/>
        <c:crossBetween val="midCat"/>
        <c:majorUnit val="1"/>
        <c:minorUnit val="1"/>
      </c:valAx>
      <c:valAx>
        <c:axId val="156007540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877654884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408BCDF-4EDE-4367-BE02-8CC37EDA0F8D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EB19202-B5EA-413A-9FDE-580A207CED6B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BE36B7E-DFAA-4F05-A7DC-A10D7AB4EA1F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32E7F4E-FE9D-41C6-AAF7-43C45580DE30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E4D4F5D-A0B3-47F2-B507-9306C3530B4F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EEEF2A7-971A-4792-BE27-42D71CE3989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B65D5855-3C39-4E24-B0E3-E57FE772196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AE300708-5EAB-4026-A6C2-9F1085CBE6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EFF83E19-BCFC-4EE0-A950-621CC3E2557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693B63E6-686A-4A51-B138-0585B35121AA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BE51F51B-0F0A-4E3E-85EB-C7999550BCED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ctr"/>
          <a:lstStyle/>
          <a:p>
            <a:pPr algn="ctr"/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Perusraportti</a:t>
            </a:r>
            <a:endParaRPr sz="2000" b="1" i="0" u="none" dirty="0">
              <a:solidFill>
                <a:srgbClr val="333333"/>
              </a:solidFill>
              <a:latin typeface="Arial"/>
            </a:endParaRPr>
          </a:p>
          <a:p>
            <a:pPr algn="ctr"/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Tasa-arvo</a:t>
            </a:r>
            <a:r>
              <a:rPr sz="2000" b="1" i="0" u="none" dirty="0">
                <a:solidFill>
                  <a:srgbClr val="333333"/>
                </a:solidFill>
                <a:latin typeface="Arial"/>
              </a:rPr>
              <a:t> ja </a:t>
            </a:r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yhdenvertaisuuskysely</a:t>
            </a:r>
            <a:endParaRPr sz="2000" b="1" i="0" u="none" dirty="0">
              <a:solidFill>
                <a:srgbClr val="333333"/>
              </a:solidFill>
              <a:latin typeface="Arial"/>
            </a:endParaRPr>
          </a:p>
          <a:p>
            <a:pPr algn="ctr"/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Näytetään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113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vastaajaa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400" b="0" i="0" u="none" dirty="0" smtClean="0">
                <a:solidFill>
                  <a:srgbClr val="333333"/>
                </a:solidFill>
                <a:latin typeface="Arial"/>
              </a:rPr>
              <a:t>9lk.</a:t>
            </a:r>
            <a:r>
              <a:rPr sz="1400" b="0" i="0" u="none" dirty="0" err="1" smtClean="0">
                <a:solidFill>
                  <a:srgbClr val="333333"/>
                </a:solidFill>
                <a:latin typeface="Arial"/>
              </a:rPr>
              <a:t>kyselyn</a:t>
            </a:r>
            <a:r>
              <a:rPr sz="1400" b="0" i="0" u="none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kokonaismäärästä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250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6. Ilmaisun vapaus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4,0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3,9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6. Ilmaisun vapaus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65176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Koulussa koen voivani ilmaista näkemyksiäni ja tulla kuulluksi. Näkemyksiäni kunnioitetaan.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0,9%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24,8%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27,4%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38,9%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Voin esittää toiveita opetuksen järjestämisestä ja antaa palautetta saamastani opetuksesta.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23,0%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30,1%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38,1%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3,9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2. Turvallisuus ja hyväksyntä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4,4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2939627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4,3</a:t>
            </a:r>
          </a:p>
        </p:txBody>
      </p:sp>
      <p:sp>
        <p:nvSpPr>
          <p:cNvPr id="8" name="New shape"/>
          <p:cNvSpPr/>
          <p:nvPr/>
        </p:nvSpPr>
        <p:spPr>
          <a:xfrm>
            <a:off x="7239000" y="4294293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4,8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2. Turvallisuus ja hyväksyntä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56032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Tunnen oloni koulussa turvalliseksi.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14,2%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20,3%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61,9%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4,4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Koulukaverit hyväksyvät minut sellaisena kuin olen.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12,4%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20,3%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60,2%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4,3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Hyväksyn koulukaverit sellaisena kuin ovat.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0,9%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10,6%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3. Oppilaan oikeudenmukainen kohtelu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2939627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3,8</a:t>
            </a:r>
          </a:p>
        </p:txBody>
      </p:sp>
      <p:sp>
        <p:nvSpPr>
          <p:cNvPr id="8" name="New shape"/>
          <p:cNvSpPr/>
          <p:nvPr/>
        </p:nvSpPr>
        <p:spPr>
          <a:xfrm>
            <a:off x="7239000" y="4294293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3,9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3. Oppilaan oikeudenmukainen kohtelu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74320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Opettajat kohtelevat minua oikeudenmukaisesti.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5,3%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19,5%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19,5%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53,1%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4,2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Opettajat kohtelevat kaikkia tasa-arvoisesti.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8,8%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19,5%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23,0%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40,7%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3,8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Sääntöjen rikkomisia käsitellään oikeudenmukaisesti.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18,6%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23,9%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44,2%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4. Häirintä ja siihen puuttuminen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3,8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4. Häirintä ja siihen puuttuminen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301752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Koulussa minuun ei ole kohdistunut vartaloon tai seksuaalisuuteen liittyviä huomautuksia tai häirintää.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9,8%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5,3%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9,7%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10,6%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64,6%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4,2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 toimii aktiivisesti kiusaamisen, häirinnän ja syrjinnän ehkäisemiseksi ja lopettamiseksi.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6,2%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9,7%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20,4%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27,4%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36,3%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3,8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5. Koulun arviontikulttuuri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5. Koulun arviontikulttuuri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113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192024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Opintosuoritusten arviointi on oikeudenmukaista ja tasapuolista.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15,0%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31,9%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47,8%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4,2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Tiedän opintosuoritusten arviointiperusteet eri oppiaineissa.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2,7%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17,7%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29,2%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46,9%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21.09.14"/>
  <p:tag name="AS_TITLE" val="Aspose.Slides for .NET 4.0 Client Profile"/>
  <p:tag name="AS_VERSION" val="2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776</Words>
  <Application>Microsoft Office PowerPoint</Application>
  <PresentationFormat>Laajakuva</PresentationFormat>
  <Paragraphs>183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Itkonen Henri</dc:creator>
  <cp:lastModifiedBy>Korhonen Saila</cp:lastModifiedBy>
  <cp:revision>2</cp:revision>
  <cp:lastPrinted>2022-11-22T09:06:52Z</cp:lastPrinted>
  <dcterms:created xsi:type="dcterms:W3CDTF">2022-11-22T07:06:52Z</dcterms:created>
  <dcterms:modified xsi:type="dcterms:W3CDTF">2024-05-08T10:29:28Z</dcterms:modified>
</cp:coreProperties>
</file>