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6" r:id="rId5"/>
    <p:sldId id="268" r:id="rId6"/>
    <p:sldId id="270" r:id="rId7"/>
    <p:sldId id="272" r:id="rId8"/>
    <p:sldId id="274" r:id="rId9"/>
    <p:sldId id="276" r:id="rId10"/>
    <p:sldId id="278" r:id="rId11"/>
    <p:sldId id="280" r:id="rId12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="" xmlns:p1710="http://schemas.microsoft.com/office/powerpoint/2017/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/>
    <p:restoredTop sz="0"/>
  </p:normalViewPr>
  <p:slideViewPr>
    <p:cSldViewPr>
      <p:cViewPr varScale="1">
        <p:scale>
          <a:sx n="77" d="100"/>
          <a:sy n="77" d="100"/>
        </p:scale>
        <p:origin x="4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-laskentataulukko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-laskentataulukko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-laskentataulukko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-laskentataulukko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-laskentataulukko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Turvallisuus ja hyväksyntäVastausvaihtoehdot: 1 = täysin eri mieltä, 2 = jokseenkin eri mieltä, 3 = ei samaa eikä eri mieltä, 4 = jokseenkin samaa mieltä, 5 = täysin samaa mieltä.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n = 137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71B-4AA8-88F0-5B456D170FA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n = 137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1B-4AA8-88F0-5B456D170FA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n = 137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71B-4AA8-88F0-5B456D170F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Sheet1!$C$2:$C$4</c:f>
              <c:strCache>
                <c:ptCount val="3"/>
                <c:pt idx="0">
                  <c:v>Tunnen oloni koulussa turvalliseksi.</c:v>
                </c:pt>
                <c:pt idx="1">
                  <c:v>Koulukaverit hyväksyvät minut sellaisena kuin olen.</c:v>
                </c:pt>
                <c:pt idx="2">
                  <c:v>Hyväksyn koulukaverit sellaisena kuin ovat.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4.1386861313868604</c:v>
                </c:pt>
                <c:pt idx="1">
                  <c:v>4.1021897810218997</c:v>
                </c:pt>
                <c:pt idx="2">
                  <c:v>4.4087591240875899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1B-4AA8-88F0-5B456D170F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scatterChart>
        <c:scatterStyle val="lineMarker"/>
        <c:varyColors val="0"/>
        <c:ser>
          <c:idx val="1"/>
          <c:order val="1"/>
          <c:tx>
            <c:strRef>
              <c:f>Sheet1!$E$1</c:f>
              <c:strCache>
                <c:ptCount val="1"/>
                <c:pt idx="0">
                  <c:v>Keskiarvo 4,2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Sheet1!$E$2:$E$4</c:f>
              <c:numCache>
                <c:formatCode>General</c:formatCode>
                <c:ptCount val="3"/>
                <c:pt idx="0">
                  <c:v>4.21654501216545</c:v>
                </c:pt>
                <c:pt idx="1">
                  <c:v>4.21654501216545</c:v>
                </c:pt>
                <c:pt idx="2">
                  <c:v>4.21654501216545</c:v>
                </c:pt>
              </c:numCache>
            </c:numRef>
          </c:xVal>
          <c:yVal>
            <c:numRef>
              <c:f>Sheet1!$F$2:$F$4</c:f>
              <c:numCache>
                <c:formatCode>General</c:formatCode>
                <c:ptCount val="3"/>
                <c:pt idx="0">
                  <c:v>0.5</c:v>
                </c:pt>
                <c:pt idx="1">
                  <c:v>1.5</c:v>
                </c:pt>
                <c:pt idx="2">
                  <c:v>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071B-4AA8-88F0-5B456D170F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2898130"/>
        <c:axId val="528237169"/>
      </c:scatterChart>
      <c:catAx>
        <c:axId val="67451136"/>
        <c:scaling>
          <c:orientation val="maxMin"/>
        </c:scaling>
        <c:delete val="0"/>
        <c:axPos val="l"/>
        <c:majorGridlines>
          <c:spPr>
            <a:ln w="12700">
              <a:solidFill>
                <a:srgbClr val="E6E6E6"/>
              </a:solidFill>
            </a:ln>
          </c:spPr>
        </c:majorGridlines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5"/>
          <c:min val="0"/>
        </c:scaling>
        <c:delete val="0"/>
        <c:axPos val="t"/>
        <c:majorGridlines/>
        <c:numFmt formatCode="General" sourceLinked="0"/>
        <c:majorTickMark val="out"/>
        <c:minorTickMark val="none"/>
        <c:tickLblPos val="high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  <c:majorUnit val="1"/>
        <c:minorUnit val="1"/>
      </c:valAx>
      <c:valAx>
        <c:axId val="1102898130"/>
        <c:scaling>
          <c:orientation val="minMax"/>
          <c:max val="5"/>
          <c:min val="0"/>
        </c:scaling>
        <c:delete val="1"/>
        <c:axPos val="b"/>
        <c:majorGridlines>
          <c:spPr>
            <a:ln w="0"/>
          </c:spPr>
        </c:majorGridlines>
        <c:minorGridlines>
          <c:spPr>
            <a:ln w="0"/>
          </c:spPr>
        </c:minorGridlines>
        <c:numFmt formatCode="General" sourceLinked="1"/>
        <c:majorTickMark val="out"/>
        <c:minorTickMark val="none"/>
        <c:tickLblPos val="nextTo"/>
        <c:crossAx val="528237169"/>
        <c:crosses val="autoZero"/>
        <c:crossBetween val="midCat"/>
        <c:majorUnit val="1"/>
        <c:minorUnit val="1"/>
      </c:valAx>
      <c:valAx>
        <c:axId val="528237169"/>
        <c:scaling>
          <c:orientation val="minMax"/>
          <c:max val="3"/>
          <c:min val="0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crossAx val="1102898130"/>
        <c:crosses val="autoZero"/>
        <c:crossBetween val="midCat"/>
        <c:majorUnit val="0"/>
        <c:minorUnit val="0"/>
      </c:valAx>
    </c:plotArea>
    <c:legend>
      <c:legendPos val="b"/>
      <c:legendEntry>
        <c:idx val="0"/>
        <c:delete val="1"/>
      </c:legendEntry>
      <c:overlay val="0"/>
      <c:txPr>
        <a:bodyPr/>
        <a:lstStyle/>
        <a:p>
          <a:pPr>
            <a:defRPr sz="12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Oppilaan oikeudenmukainen kohteluVastausvaihtoehdot: 1 = täysin eri mieltä, 2 = jokseenkin eri mieltä, 3 = ei samaa eikä eri mieltä, 4 = jokseenkin samaa mieltä, 5 = täysin samaa mieltä.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fi-FI"/>
                      <a:t>n = 137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B2-4BD3-A275-CFCC83A2BE3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fi-FI"/>
                      <a:t>n = 137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B2-4BD3-A275-CFCC83A2BE3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fi-FI"/>
                      <a:t>n = 137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B2-4BD3-A275-CFCC83A2BE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Sheet1!$C$2:$C$4</c:f>
              <c:strCache>
                <c:ptCount val="3"/>
                <c:pt idx="0">
                  <c:v>Opettajat kohtelevat minua oikeudenmukaisesti.</c:v>
                </c:pt>
                <c:pt idx="1">
                  <c:v>Opettajat kohtelevat kaikkia tasa-arvoisesti.</c:v>
                </c:pt>
                <c:pt idx="2">
                  <c:v>Sääntöjen rikkomisia käsitellään oikeudenmukaisesti.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4.1167883211678804</c:v>
                </c:pt>
                <c:pt idx="1">
                  <c:v>3.8613138686131401</c:v>
                </c:pt>
                <c:pt idx="2">
                  <c:v>3.7664233576642299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B2-4BD3-A275-CFCC83A2BE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scatterChart>
        <c:scatterStyle val="lineMarker"/>
        <c:varyColors val="0"/>
        <c:ser>
          <c:idx val="1"/>
          <c:order val="1"/>
          <c:tx>
            <c:strRef>
              <c:f>Sheet1!$E$1</c:f>
              <c:strCache>
                <c:ptCount val="1"/>
                <c:pt idx="0">
                  <c:v>Keskiarvo 3,9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Sheet1!$E$2:$E$4</c:f>
              <c:numCache>
                <c:formatCode>General</c:formatCode>
                <c:ptCount val="3"/>
                <c:pt idx="0">
                  <c:v>3.91484184914842</c:v>
                </c:pt>
                <c:pt idx="1">
                  <c:v>3.91484184914842</c:v>
                </c:pt>
                <c:pt idx="2">
                  <c:v>3.91484184914842</c:v>
                </c:pt>
              </c:numCache>
            </c:numRef>
          </c:xVal>
          <c:yVal>
            <c:numRef>
              <c:f>Sheet1!$F$2:$F$4</c:f>
              <c:numCache>
                <c:formatCode>General</c:formatCode>
                <c:ptCount val="3"/>
                <c:pt idx="0">
                  <c:v>0.5</c:v>
                </c:pt>
                <c:pt idx="1">
                  <c:v>1.5</c:v>
                </c:pt>
                <c:pt idx="2">
                  <c:v>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26B2-4BD3-A275-CFCC83A2BE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033207"/>
        <c:axId val="1781184623"/>
      </c:scatterChart>
      <c:catAx>
        <c:axId val="67451136"/>
        <c:scaling>
          <c:orientation val="maxMin"/>
        </c:scaling>
        <c:delete val="0"/>
        <c:axPos val="l"/>
        <c:majorGridlines>
          <c:spPr>
            <a:ln w="12700">
              <a:solidFill>
                <a:srgbClr val="E6E6E6"/>
              </a:solidFill>
            </a:ln>
          </c:spPr>
        </c:majorGridlines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5"/>
          <c:min val="0"/>
        </c:scaling>
        <c:delete val="0"/>
        <c:axPos val="t"/>
        <c:majorGridlines/>
        <c:numFmt formatCode="General" sourceLinked="0"/>
        <c:majorTickMark val="out"/>
        <c:minorTickMark val="none"/>
        <c:tickLblPos val="high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  <c:majorUnit val="1"/>
        <c:minorUnit val="1"/>
      </c:valAx>
      <c:valAx>
        <c:axId val="107033207"/>
        <c:scaling>
          <c:orientation val="minMax"/>
          <c:max val="5"/>
          <c:min val="0"/>
        </c:scaling>
        <c:delete val="1"/>
        <c:axPos val="b"/>
        <c:majorGridlines>
          <c:spPr>
            <a:ln w="0"/>
          </c:spPr>
        </c:majorGridlines>
        <c:minorGridlines>
          <c:spPr>
            <a:ln w="0"/>
          </c:spPr>
        </c:minorGridlines>
        <c:numFmt formatCode="General" sourceLinked="1"/>
        <c:majorTickMark val="out"/>
        <c:minorTickMark val="none"/>
        <c:tickLblPos val="nextTo"/>
        <c:crossAx val="1781184623"/>
        <c:crosses val="autoZero"/>
        <c:crossBetween val="midCat"/>
        <c:majorUnit val="1"/>
        <c:minorUnit val="1"/>
      </c:valAx>
      <c:valAx>
        <c:axId val="1781184623"/>
        <c:scaling>
          <c:orientation val="minMax"/>
          <c:max val="3"/>
          <c:min val="0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crossAx val="107033207"/>
        <c:crosses val="autoZero"/>
        <c:crossBetween val="midCat"/>
        <c:majorUnit val="0"/>
        <c:minorUnit val="0"/>
      </c:valAx>
    </c:plotArea>
    <c:legend>
      <c:legendPos val="b"/>
      <c:legendEntry>
        <c:idx val="0"/>
        <c:delete val="1"/>
      </c:legendEntry>
      <c:overlay val="0"/>
      <c:txPr>
        <a:bodyPr/>
        <a:lstStyle/>
        <a:p>
          <a:pPr>
            <a:defRPr sz="12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Häirintä ja siihen puuttuminenVastausvaihtoehdot: 1 = täysin eri mieltä, 2 = jokseenkin eri mieltä, 3 = ei samaa eikä eri mieltä, 4 = jokseenkin samaa mieltä, 5 = täysin samaa mieltä.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fi-FI"/>
                      <a:t>n = 137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119-4DE7-9999-3A5FCAE3676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fi-FI"/>
                      <a:t>n = 137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19-4DE7-9999-3A5FCAE367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Sheet1!$C$2:$C$3</c:f>
              <c:strCache>
                <c:ptCount val="2"/>
                <c:pt idx="0">
                  <c:v>Koulussa minuun ei ole kohdistunut vartaloon tai seksuaalisuuteen liittyviä huomautuksia tai häirintää.</c:v>
                </c:pt>
                <c:pt idx="1">
                  <c:v>Koulu toimii aktiivisesti kiusaamisen, häirinnän ja syrjinnän ehkäisemiseksi ja lopettamiseksi.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4.0583941605839398</c:v>
                </c:pt>
                <c:pt idx="1">
                  <c:v>3.7591240875912399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19-4DE7-9999-3A5FCAE367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scatterChart>
        <c:scatterStyle val="lineMarker"/>
        <c:varyColors val="0"/>
        <c:ser>
          <c:idx val="1"/>
          <c:order val="1"/>
          <c:tx>
            <c:strRef>
              <c:f>Sheet1!$E$1</c:f>
              <c:strCache>
                <c:ptCount val="1"/>
                <c:pt idx="0">
                  <c:v>Keskiarvo 3,9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Sheet1!$E$2:$E$3</c:f>
              <c:numCache>
                <c:formatCode>General</c:formatCode>
                <c:ptCount val="2"/>
                <c:pt idx="0">
                  <c:v>3.9087591240875899</c:v>
                </c:pt>
                <c:pt idx="1">
                  <c:v>3.9087591240875899</c:v>
                </c:pt>
              </c:numCache>
            </c:numRef>
          </c:xVal>
          <c:yVal>
            <c:numRef>
              <c:f>Sheet1!$F$2:$F$3</c:f>
              <c:numCache>
                <c:formatCode>General</c:formatCode>
                <c:ptCount val="2"/>
                <c:pt idx="0">
                  <c:v>0.5</c:v>
                </c:pt>
                <c:pt idx="1">
                  <c:v>1.5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D119-4DE7-9999-3A5FCAE367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325496"/>
        <c:axId val="1873688869"/>
      </c:scatterChart>
      <c:catAx>
        <c:axId val="67451136"/>
        <c:scaling>
          <c:orientation val="maxMin"/>
        </c:scaling>
        <c:delete val="0"/>
        <c:axPos val="l"/>
        <c:majorGridlines>
          <c:spPr>
            <a:ln w="12700">
              <a:solidFill>
                <a:srgbClr val="E6E6E6"/>
              </a:solidFill>
            </a:ln>
          </c:spPr>
        </c:majorGridlines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5"/>
          <c:min val="0"/>
        </c:scaling>
        <c:delete val="0"/>
        <c:axPos val="t"/>
        <c:majorGridlines/>
        <c:numFmt formatCode="General" sourceLinked="0"/>
        <c:majorTickMark val="out"/>
        <c:minorTickMark val="none"/>
        <c:tickLblPos val="high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  <c:majorUnit val="1"/>
        <c:minorUnit val="1"/>
      </c:valAx>
      <c:valAx>
        <c:axId val="94325496"/>
        <c:scaling>
          <c:orientation val="minMax"/>
          <c:max val="5"/>
          <c:min val="0"/>
        </c:scaling>
        <c:delete val="1"/>
        <c:axPos val="b"/>
        <c:majorGridlines>
          <c:spPr>
            <a:ln w="0"/>
          </c:spPr>
        </c:majorGridlines>
        <c:minorGridlines>
          <c:spPr>
            <a:ln w="0"/>
          </c:spPr>
        </c:minorGridlines>
        <c:numFmt formatCode="General" sourceLinked="1"/>
        <c:majorTickMark val="out"/>
        <c:minorTickMark val="none"/>
        <c:tickLblPos val="nextTo"/>
        <c:crossAx val="1873688869"/>
        <c:crosses val="autoZero"/>
        <c:crossBetween val="midCat"/>
        <c:majorUnit val="1"/>
        <c:minorUnit val="1"/>
      </c:valAx>
      <c:valAx>
        <c:axId val="1873688869"/>
        <c:scaling>
          <c:orientation val="minMax"/>
          <c:max val="2"/>
          <c:min val="0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crossAx val="94325496"/>
        <c:crosses val="autoZero"/>
        <c:crossBetween val="midCat"/>
        <c:majorUnit val="0"/>
        <c:minorUnit val="0"/>
      </c:valAx>
    </c:plotArea>
    <c:legend>
      <c:legendPos val="b"/>
      <c:legendEntry>
        <c:idx val="0"/>
        <c:delete val="1"/>
      </c:legendEntry>
      <c:overlay val="0"/>
      <c:txPr>
        <a:bodyPr/>
        <a:lstStyle/>
        <a:p>
          <a:pPr>
            <a:defRPr sz="12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Koulun arviontikulttuuriVastausvaihtoehdot: 1 = täysin eri mieltä, 2 = jokseenkin eri mieltä, 3 = ei samaa eikä eri mieltä, 4 = jokseenkin samaa mieltä, 5 = täysin samaa mieltä.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fi-FI"/>
                      <a:t>n = 137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E97-4F4F-9122-3224D9DBE93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fi-FI"/>
                      <a:t>n = 137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97-4F4F-9122-3224D9DBE9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Sheet1!$C$2:$C$3</c:f>
              <c:strCache>
                <c:ptCount val="2"/>
                <c:pt idx="0">
                  <c:v>Opintosuoritusten arviointi on oikeudenmukaista ja tasapuolista.</c:v>
                </c:pt>
                <c:pt idx="1">
                  <c:v>Tiedän opintosuoritusten arviointiperusteet eri oppiaineissa.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4.0656934306569301</c:v>
                </c:pt>
                <c:pt idx="1">
                  <c:v>3.7445255474452601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97-4F4F-9122-3224D9DBE9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scatterChart>
        <c:scatterStyle val="lineMarker"/>
        <c:varyColors val="0"/>
        <c:ser>
          <c:idx val="1"/>
          <c:order val="1"/>
          <c:tx>
            <c:strRef>
              <c:f>Sheet1!$E$1</c:f>
              <c:strCache>
                <c:ptCount val="1"/>
                <c:pt idx="0">
                  <c:v>Keskiarvo 3,9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Sheet1!$E$2:$E$3</c:f>
              <c:numCache>
                <c:formatCode>General</c:formatCode>
                <c:ptCount val="2"/>
                <c:pt idx="0">
                  <c:v>3.9051094890510898</c:v>
                </c:pt>
                <c:pt idx="1">
                  <c:v>3.9051094890510898</c:v>
                </c:pt>
              </c:numCache>
            </c:numRef>
          </c:xVal>
          <c:yVal>
            <c:numRef>
              <c:f>Sheet1!$F$2:$F$3</c:f>
              <c:numCache>
                <c:formatCode>General</c:formatCode>
                <c:ptCount val="2"/>
                <c:pt idx="0">
                  <c:v>0.5</c:v>
                </c:pt>
                <c:pt idx="1">
                  <c:v>1.5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EE97-4F4F-9122-3224D9DBE9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88940852"/>
        <c:axId val="1422675914"/>
      </c:scatterChart>
      <c:catAx>
        <c:axId val="67451136"/>
        <c:scaling>
          <c:orientation val="maxMin"/>
        </c:scaling>
        <c:delete val="0"/>
        <c:axPos val="l"/>
        <c:majorGridlines>
          <c:spPr>
            <a:ln w="12700">
              <a:solidFill>
                <a:srgbClr val="E6E6E6"/>
              </a:solidFill>
            </a:ln>
          </c:spPr>
        </c:majorGridlines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5"/>
          <c:min val="0"/>
        </c:scaling>
        <c:delete val="0"/>
        <c:axPos val="t"/>
        <c:majorGridlines/>
        <c:numFmt formatCode="General" sourceLinked="0"/>
        <c:majorTickMark val="out"/>
        <c:minorTickMark val="none"/>
        <c:tickLblPos val="high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  <c:majorUnit val="1"/>
        <c:minorUnit val="1"/>
      </c:valAx>
      <c:valAx>
        <c:axId val="1688940852"/>
        <c:scaling>
          <c:orientation val="minMax"/>
          <c:max val="5"/>
          <c:min val="0"/>
        </c:scaling>
        <c:delete val="1"/>
        <c:axPos val="b"/>
        <c:majorGridlines>
          <c:spPr>
            <a:ln w="0"/>
          </c:spPr>
        </c:majorGridlines>
        <c:minorGridlines>
          <c:spPr>
            <a:ln w="0"/>
          </c:spPr>
        </c:minorGridlines>
        <c:numFmt formatCode="General" sourceLinked="1"/>
        <c:majorTickMark val="out"/>
        <c:minorTickMark val="none"/>
        <c:tickLblPos val="nextTo"/>
        <c:crossAx val="1422675914"/>
        <c:crosses val="autoZero"/>
        <c:crossBetween val="midCat"/>
        <c:majorUnit val="1"/>
        <c:minorUnit val="1"/>
      </c:valAx>
      <c:valAx>
        <c:axId val="1422675914"/>
        <c:scaling>
          <c:orientation val="minMax"/>
          <c:max val="2"/>
          <c:min val="0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crossAx val="1688940852"/>
        <c:crosses val="autoZero"/>
        <c:crossBetween val="midCat"/>
        <c:majorUnit val="0"/>
        <c:minorUnit val="0"/>
      </c:valAx>
    </c:plotArea>
    <c:legend>
      <c:legendPos val="b"/>
      <c:legendEntry>
        <c:idx val="0"/>
        <c:delete val="1"/>
      </c:legendEntry>
      <c:overlay val="0"/>
      <c:txPr>
        <a:bodyPr/>
        <a:lstStyle/>
        <a:p>
          <a:pPr>
            <a:defRPr sz="12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Ilmaisun vapausVastausvaihtoehdot: 1 = täysin eri mieltä, 2 = jokseenkin eri mieltä, 3 = ei samaa eikä eri mieltä, 4 = jokseenkin samaa mieltä, 5 = täysin samaa mieltä.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fi-FI"/>
                      <a:t>n = 137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94-498F-818C-8EA5669153A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fi-FI"/>
                      <a:t>n = 137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94-498F-818C-8EA5669153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Sheet1!$C$2:$C$3</c:f>
              <c:strCache>
                <c:ptCount val="2"/>
                <c:pt idx="0">
                  <c:v>Koulussa koen voivani ilmaista näkemyksiäni ja tulla kuulluksi. Näkemyksiäni kunnioitetaan.</c:v>
                </c:pt>
                <c:pt idx="1">
                  <c:v>Voin esittää toiveita opetuksen järjestämisestä ja antaa palautetta saamastani opetuksesta.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3.62043795620438</c:v>
                </c:pt>
                <c:pt idx="1">
                  <c:v>3.4671532846715301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94-498F-818C-8EA5669153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scatterChart>
        <c:scatterStyle val="lineMarker"/>
        <c:varyColors val="0"/>
        <c:ser>
          <c:idx val="1"/>
          <c:order val="1"/>
          <c:tx>
            <c:strRef>
              <c:f>Sheet1!$E$1</c:f>
              <c:strCache>
                <c:ptCount val="1"/>
                <c:pt idx="0">
                  <c:v>Keskiarvo 3,5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Sheet1!$E$2:$E$3</c:f>
              <c:numCache>
                <c:formatCode>General</c:formatCode>
                <c:ptCount val="2"/>
                <c:pt idx="0">
                  <c:v>3.5437956204379599</c:v>
                </c:pt>
                <c:pt idx="1">
                  <c:v>3.5437956204379599</c:v>
                </c:pt>
              </c:numCache>
            </c:numRef>
          </c:xVal>
          <c:yVal>
            <c:numRef>
              <c:f>Sheet1!$F$2:$F$3</c:f>
              <c:numCache>
                <c:formatCode>General</c:formatCode>
                <c:ptCount val="2"/>
                <c:pt idx="0">
                  <c:v>0.5</c:v>
                </c:pt>
                <c:pt idx="1">
                  <c:v>1.5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D694-498F-818C-8EA5669153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13105425"/>
        <c:axId val="430539508"/>
      </c:scatterChart>
      <c:catAx>
        <c:axId val="67451136"/>
        <c:scaling>
          <c:orientation val="maxMin"/>
        </c:scaling>
        <c:delete val="0"/>
        <c:axPos val="l"/>
        <c:majorGridlines>
          <c:spPr>
            <a:ln w="12700">
              <a:solidFill>
                <a:srgbClr val="E6E6E6"/>
              </a:solidFill>
            </a:ln>
          </c:spPr>
        </c:majorGridlines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5"/>
          <c:min val="0"/>
        </c:scaling>
        <c:delete val="0"/>
        <c:axPos val="t"/>
        <c:majorGridlines/>
        <c:numFmt formatCode="General" sourceLinked="0"/>
        <c:majorTickMark val="out"/>
        <c:minorTickMark val="none"/>
        <c:tickLblPos val="high"/>
        <c:txPr>
          <a:bodyPr/>
          <a:lstStyle/>
          <a:p>
            <a:pPr>
              <a:defRPr sz="12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  <c:majorUnit val="1"/>
        <c:minorUnit val="1"/>
      </c:valAx>
      <c:valAx>
        <c:axId val="1913105425"/>
        <c:scaling>
          <c:orientation val="minMax"/>
          <c:max val="5"/>
          <c:min val="0"/>
        </c:scaling>
        <c:delete val="1"/>
        <c:axPos val="b"/>
        <c:majorGridlines>
          <c:spPr>
            <a:ln w="0"/>
          </c:spPr>
        </c:majorGridlines>
        <c:minorGridlines>
          <c:spPr>
            <a:ln w="0"/>
          </c:spPr>
        </c:minorGridlines>
        <c:numFmt formatCode="General" sourceLinked="1"/>
        <c:majorTickMark val="out"/>
        <c:minorTickMark val="none"/>
        <c:tickLblPos val="nextTo"/>
        <c:crossAx val="430539508"/>
        <c:crosses val="autoZero"/>
        <c:crossBetween val="midCat"/>
        <c:majorUnit val="1"/>
        <c:minorUnit val="1"/>
      </c:valAx>
      <c:valAx>
        <c:axId val="430539508"/>
        <c:scaling>
          <c:orientation val="minMax"/>
          <c:max val="2"/>
          <c:min val="0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crossAx val="1913105425"/>
        <c:crosses val="autoZero"/>
        <c:crossBetween val="midCat"/>
        <c:majorUnit val="0"/>
        <c:minorUnit val="0"/>
      </c:valAx>
    </c:plotArea>
    <c:legend>
      <c:legendPos val="b"/>
      <c:legendEntry>
        <c:idx val="0"/>
        <c:delete val="1"/>
      </c:legendEntry>
      <c:overlay val="0"/>
      <c:txPr>
        <a:bodyPr/>
        <a:lstStyle/>
        <a:p>
          <a:pPr>
            <a:defRPr sz="12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F70E203-E6DC-4E71-8B36-CD48E41FB008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7DC4196-85A9-4E68-AB67-52D2F3A8A7A7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261ECF1-C53E-487F-AA2A-B7874E91B5FB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8010227-D1D2-4E25-9775-42A86D6D0D70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0C4B082-CC6F-4765-A34E-E9C5FB8ACB67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281A5876-E94A-4DEB-B602-6B127DCED8ED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4367863E-D76E-4959-AF0E-569951370680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C4EFCA84-E5A9-4947-BB61-D49CFE6FCB1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70E22323-ECB3-47F9-880B-4D70A1C68AEE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314C23B9-CE2F-4474-8729-A7254D326FB9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DCB1F824-DC21-4F2D-BFB3-0141825C1EA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35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ctr"/>
          <a:lstStyle/>
          <a:p>
            <a:pPr algn="ctr"/>
            <a:r>
              <a:rPr sz="2000" b="1" i="0" u="none" dirty="0" err="1">
                <a:solidFill>
                  <a:srgbClr val="333333"/>
                </a:solidFill>
                <a:latin typeface="Arial"/>
              </a:rPr>
              <a:t>Perusraportti</a:t>
            </a:r>
            <a:endParaRPr sz="2000" b="1" i="0" u="none" dirty="0">
              <a:solidFill>
                <a:srgbClr val="333333"/>
              </a:solidFill>
              <a:latin typeface="Arial"/>
            </a:endParaRPr>
          </a:p>
          <a:p>
            <a:pPr algn="ctr"/>
            <a:r>
              <a:rPr sz="2000" b="1" i="0" u="none" dirty="0" err="1">
                <a:solidFill>
                  <a:srgbClr val="333333"/>
                </a:solidFill>
                <a:latin typeface="Arial"/>
              </a:rPr>
              <a:t>Tasa-arvo</a:t>
            </a:r>
            <a:r>
              <a:rPr sz="2000" b="1" i="0" u="none" dirty="0">
                <a:solidFill>
                  <a:srgbClr val="333333"/>
                </a:solidFill>
                <a:latin typeface="Arial"/>
              </a:rPr>
              <a:t> ja </a:t>
            </a:r>
            <a:r>
              <a:rPr sz="2000" b="1" i="0" u="none" dirty="0" err="1">
                <a:solidFill>
                  <a:srgbClr val="333333"/>
                </a:solidFill>
                <a:latin typeface="Arial"/>
              </a:rPr>
              <a:t>yhdenvertaisuuskysely</a:t>
            </a:r>
            <a:endParaRPr sz="2000" b="1" i="0" u="none" dirty="0">
              <a:solidFill>
                <a:srgbClr val="333333"/>
              </a:solidFill>
              <a:latin typeface="Arial"/>
            </a:endParaRPr>
          </a:p>
          <a:p>
            <a:pPr algn="ctr"/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Näytetään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137 </a:t>
            </a:r>
            <a:r>
              <a:rPr sz="1400" b="0" i="0" u="none" dirty="0" err="1" smtClean="0">
                <a:solidFill>
                  <a:srgbClr val="333333"/>
                </a:solidFill>
                <a:latin typeface="Arial"/>
              </a:rPr>
              <a:t>vastaajaa</a:t>
            </a:r>
            <a:r>
              <a:rPr lang="fi-FI" sz="1400" b="0" i="0" u="none" dirty="0" smtClean="0">
                <a:solidFill>
                  <a:srgbClr val="333333"/>
                </a:solidFill>
                <a:latin typeface="Arial"/>
              </a:rPr>
              <a:t> 8lk. </a:t>
            </a:r>
            <a:r>
              <a:rPr sz="1400" b="0" i="0" u="none" dirty="0" err="1" smtClean="0">
                <a:solidFill>
                  <a:srgbClr val="333333"/>
                </a:solidFill>
                <a:latin typeface="Arial"/>
              </a:rPr>
              <a:t>kyselyn</a:t>
            </a:r>
            <a:r>
              <a:rPr sz="1400" b="0" i="0" u="none" dirty="0" smtClean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kokonaismäärästä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250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6. Ilmaisun vapaus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137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457960"/>
          <a:ext cx="67310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122936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584960"/>
            <a:ext cx="1270000" cy="20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3,6</a:t>
            </a:r>
          </a:p>
        </p:txBody>
      </p:sp>
      <p:sp>
        <p:nvSpPr>
          <p:cNvPr id="7" name="New shape"/>
          <p:cNvSpPr/>
          <p:nvPr/>
        </p:nvSpPr>
        <p:spPr>
          <a:xfrm>
            <a:off x="7239000" y="3616960"/>
            <a:ext cx="1270000" cy="20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3,5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6. Ilmaisun vapaus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137</a:t>
            </a:r>
          </a:p>
        </p:txBody>
      </p:sp>
      <p:graphicFrame>
        <p:nvGraphicFramePr>
          <p:cNvPr id="4" name="New Table"/>
          <p:cNvGraphicFramePr>
            <a:graphicFrameLocks noGrp="1"/>
          </p:cNvGraphicFramePr>
          <p:nvPr/>
        </p:nvGraphicFramePr>
        <p:xfrm>
          <a:off x="254000" y="1457960"/>
          <a:ext cx="11684000" cy="2651760"/>
        </p:xfrm>
        <a:graphic>
          <a:graphicData uri="http://schemas.openxmlformats.org/drawingml/2006/table">
            <a:tbl>
              <a:tblPr firstRow="1" bandRow="1"/>
              <a:tblGrid>
                <a:gridCol w="146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sz="1200" b="1" i="0" u="none">
                        <a:solidFill>
                          <a:srgbClr val="333333"/>
                        </a:solidFill>
                        <a:latin typeface="Arial" pitchFamily="34" charset="0"/>
                      </a:endParaRP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Keskiarvo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Mediaani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Koulussa koen voivani ilmaista näkemyksiäni ja tulla kuulluksi. Näkemyksiäni kunnioitetaan.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7,3%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13,1%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19,0%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31,4%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29,2%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3,6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Voin esittää toiveita opetuksen järjestämisestä ja antaa palautetta saamastani opetuksesta.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10,9%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13,9%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21,2%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25,5%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28,5%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3,5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2. Turvallisuus ja hyväksyntä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137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457960"/>
          <a:ext cx="67310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122936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584960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4,1</a:t>
            </a:r>
          </a:p>
        </p:txBody>
      </p:sp>
      <p:sp>
        <p:nvSpPr>
          <p:cNvPr id="7" name="New shape"/>
          <p:cNvSpPr/>
          <p:nvPr/>
        </p:nvSpPr>
        <p:spPr>
          <a:xfrm>
            <a:off x="7239000" y="2939627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4,1</a:t>
            </a:r>
          </a:p>
        </p:txBody>
      </p:sp>
      <p:sp>
        <p:nvSpPr>
          <p:cNvPr id="8" name="New shape"/>
          <p:cNvSpPr/>
          <p:nvPr/>
        </p:nvSpPr>
        <p:spPr>
          <a:xfrm>
            <a:off x="7239000" y="4294293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4,4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2. Turvallisuus ja hyväksyntä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137</a:t>
            </a:r>
          </a:p>
        </p:txBody>
      </p:sp>
      <p:graphicFrame>
        <p:nvGraphicFramePr>
          <p:cNvPr id="4" name="New Table"/>
          <p:cNvGraphicFramePr>
            <a:graphicFrameLocks noGrp="1"/>
          </p:cNvGraphicFramePr>
          <p:nvPr/>
        </p:nvGraphicFramePr>
        <p:xfrm>
          <a:off x="254000" y="1457960"/>
          <a:ext cx="11684000" cy="2560320"/>
        </p:xfrm>
        <a:graphic>
          <a:graphicData uri="http://schemas.openxmlformats.org/drawingml/2006/table">
            <a:tbl>
              <a:tblPr firstRow="1" bandRow="1"/>
              <a:tblGrid>
                <a:gridCol w="146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sz="1200" b="1" i="0" u="none">
                        <a:solidFill>
                          <a:srgbClr val="333333"/>
                        </a:solidFill>
                        <a:latin typeface="Arial" pitchFamily="34" charset="0"/>
                      </a:endParaRP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Keskiarvo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Mediaani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Tunnen oloni koulussa turvalliseksi.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5,1%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1,5%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12,4%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36,5%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44,5%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4,1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Koulukaverit hyväksyvät minut sellaisena kuin olen.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6,6%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4,4%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13,9%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22,6%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52,5%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4,1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Hyväksyn koulukaverit sellaisena kuin ovat.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8,0%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12,4%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73,0%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3. Oppilaan oikeudenmukainen kohtelu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137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457960"/>
          <a:ext cx="67310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122936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584960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4,1</a:t>
            </a:r>
          </a:p>
        </p:txBody>
      </p:sp>
      <p:sp>
        <p:nvSpPr>
          <p:cNvPr id="7" name="New shape"/>
          <p:cNvSpPr/>
          <p:nvPr/>
        </p:nvSpPr>
        <p:spPr>
          <a:xfrm>
            <a:off x="7239000" y="2939627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3,9</a:t>
            </a:r>
          </a:p>
        </p:txBody>
      </p:sp>
      <p:sp>
        <p:nvSpPr>
          <p:cNvPr id="8" name="New shape"/>
          <p:cNvSpPr/>
          <p:nvPr/>
        </p:nvSpPr>
        <p:spPr>
          <a:xfrm>
            <a:off x="7239000" y="4294293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3,8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3. Oppilaan oikeudenmukainen kohtelu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137</a:t>
            </a:r>
          </a:p>
        </p:txBody>
      </p:sp>
      <p:graphicFrame>
        <p:nvGraphicFramePr>
          <p:cNvPr id="4" name="New Table"/>
          <p:cNvGraphicFramePr>
            <a:graphicFrameLocks noGrp="1"/>
          </p:cNvGraphicFramePr>
          <p:nvPr/>
        </p:nvGraphicFramePr>
        <p:xfrm>
          <a:off x="254000" y="1457960"/>
          <a:ext cx="11684000" cy="2743200"/>
        </p:xfrm>
        <a:graphic>
          <a:graphicData uri="http://schemas.openxmlformats.org/drawingml/2006/table">
            <a:tbl>
              <a:tblPr firstRow="1" bandRow="1"/>
              <a:tblGrid>
                <a:gridCol w="146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sz="1200" b="1" i="0" u="none">
                        <a:solidFill>
                          <a:srgbClr val="333333"/>
                        </a:solidFill>
                        <a:latin typeface="Arial" pitchFamily="34" charset="0"/>
                      </a:endParaRP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Keskiarvo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Mediaani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Opettajat kohtelevat minua oikeudenmukaisesti.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8,0%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0,7%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13,9%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26,3%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51,1%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4,1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Opettajat kohtelevat kaikkia tasa-arvoisesti.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8,8%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7,3%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16,8%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23,3%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43,8%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3,9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Sääntöjen rikkomisia käsitellään oikeudenmukaisesti.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10,2%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17,5%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29,9%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36,5%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4. Häirintä ja siihen puuttuminen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137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457960"/>
          <a:ext cx="67310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122936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584960"/>
            <a:ext cx="1270000" cy="20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4,1</a:t>
            </a:r>
          </a:p>
        </p:txBody>
      </p:sp>
      <p:sp>
        <p:nvSpPr>
          <p:cNvPr id="7" name="New shape"/>
          <p:cNvSpPr/>
          <p:nvPr/>
        </p:nvSpPr>
        <p:spPr>
          <a:xfrm>
            <a:off x="7239000" y="3616960"/>
            <a:ext cx="1270000" cy="20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3,8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4. Häirintä ja siihen puuttuminen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137</a:t>
            </a:r>
          </a:p>
        </p:txBody>
      </p:sp>
      <p:graphicFrame>
        <p:nvGraphicFramePr>
          <p:cNvPr id="4" name="New Table"/>
          <p:cNvGraphicFramePr>
            <a:graphicFrameLocks noGrp="1"/>
          </p:cNvGraphicFramePr>
          <p:nvPr/>
        </p:nvGraphicFramePr>
        <p:xfrm>
          <a:off x="254000" y="1457960"/>
          <a:ext cx="11684000" cy="3017520"/>
        </p:xfrm>
        <a:graphic>
          <a:graphicData uri="http://schemas.openxmlformats.org/drawingml/2006/table">
            <a:tbl>
              <a:tblPr firstRow="1" bandRow="1"/>
              <a:tblGrid>
                <a:gridCol w="146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sz="1200" b="1" i="0" u="none">
                        <a:solidFill>
                          <a:srgbClr val="333333"/>
                        </a:solidFill>
                        <a:latin typeface="Arial" pitchFamily="34" charset="0"/>
                      </a:endParaRP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Keskiarvo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Mediaani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Koulussa minuun ei ole kohdistunut vartaloon tai seksuaalisuuteen liittyviä huomautuksia tai häirintää.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10,9%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6,6%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8,8%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13,1%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60,6%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4,1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5,0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Koulu toimii aktiivisesti kiusaamisen, häirinnän ja syrjinnän ehkäisemiseksi ja lopettamiseksi.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9,5%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6,6%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20,4%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25,5%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38,0%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3,8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5. Koulun arviontikulttuuri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137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457960"/>
          <a:ext cx="67310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122936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584960"/>
            <a:ext cx="1270000" cy="20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4,1</a:t>
            </a:r>
          </a:p>
        </p:txBody>
      </p:sp>
      <p:sp>
        <p:nvSpPr>
          <p:cNvPr id="7" name="New shape"/>
          <p:cNvSpPr/>
          <p:nvPr/>
        </p:nvSpPr>
        <p:spPr>
          <a:xfrm>
            <a:off x="7239000" y="3616960"/>
            <a:ext cx="1270000" cy="20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3,7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1" i="0" u="none">
                <a:latin typeface="Arial" pitchFamily="34" charset="0"/>
              </a:rPr>
              <a:t>5. Koulun arviontikulttuuri</a:t>
            </a:r>
            <a:br>
              <a:rPr sz="1400" b="1" i="0" u="none">
                <a:latin typeface="Arial" pitchFamily="34" charset="0"/>
              </a:rPr>
            </a:br>
            <a:r>
              <a:rPr sz="1400" b="1" i="0" u="none">
                <a:latin typeface="Arial" pitchFamily="34" charset="0"/>
              </a:rPr>
              <a:t>Vastausvaihtoehdot: 1 = täysin eri mieltä, 2 = jokseenkin eri mieltä, 3 = ei samaa eikä eri mieltä, 4 = jokseenkin samaa mieltä, 5 = täysin samaa mieltä.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1084580"/>
            <a:ext cx="1168400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200" b="0" i="0" u="none">
                <a:solidFill>
                  <a:srgbClr val="333333"/>
                </a:solidFill>
                <a:latin typeface="Arial"/>
              </a:rPr>
              <a:t>Vastaajien määrä: 137</a:t>
            </a:r>
          </a:p>
        </p:txBody>
      </p:sp>
      <p:graphicFrame>
        <p:nvGraphicFramePr>
          <p:cNvPr id="4" name="New Table"/>
          <p:cNvGraphicFramePr>
            <a:graphicFrameLocks noGrp="1"/>
          </p:cNvGraphicFramePr>
          <p:nvPr/>
        </p:nvGraphicFramePr>
        <p:xfrm>
          <a:off x="254000" y="1457960"/>
          <a:ext cx="11684000" cy="1920240"/>
        </p:xfrm>
        <a:graphic>
          <a:graphicData uri="http://schemas.openxmlformats.org/drawingml/2006/table">
            <a:tbl>
              <a:tblPr firstRow="1" bandRow="1"/>
              <a:tblGrid>
                <a:gridCol w="146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sz="1200" b="1" i="0" u="none">
                        <a:solidFill>
                          <a:srgbClr val="333333"/>
                        </a:solidFill>
                        <a:latin typeface="Arial" pitchFamily="34" charset="0"/>
                      </a:endParaRP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Keskiarvo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i="0" u="none">
                          <a:solidFill>
                            <a:srgbClr val="333333"/>
                          </a:solidFill>
                          <a:latin typeface="Arial"/>
                        </a:rPr>
                        <a:t>Mediaani</a:t>
                      </a:r>
                    </a:p>
                  </a:txBody>
                  <a:tcPr>
                    <a:lnB w="25400">
                      <a:solidFill>
                        <a:srgbClr val="124456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Opintosuoritusten arviointi on oikeudenmukaista ja tasapuolista.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6,6%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5,1%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12,4%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27,0%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48,9%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4,1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>
                    <a:lnT w="25400" cap="flat" cmpd="sng" algn="ctr">
                      <a:solidFill>
                        <a:srgbClr val="124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Tiedän opintosuoritusten arviointiperusteet eri oppiaineissa.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8,1%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8,0%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19,7%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29,9%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34,3%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3,7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 u="none">
                          <a:solidFill>
                            <a:srgbClr val="333333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7763.0"/>
  <p:tag name="AS_RELEASE_DATE" val="2021.09.14"/>
  <p:tag name="AS_TITLE" val="Aspose.Slides for .NET 4.0 Client Profile"/>
  <p:tag name="AS_VERSION" val="21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777</Words>
  <Application>Microsoft Office PowerPoint</Application>
  <PresentationFormat>Laajakuva</PresentationFormat>
  <Paragraphs>183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Itkonen Henri</dc:creator>
  <cp:lastModifiedBy>Korhonen Saila</cp:lastModifiedBy>
  <cp:revision>2</cp:revision>
  <cp:lastPrinted>2022-11-22T09:02:52Z</cp:lastPrinted>
  <dcterms:created xsi:type="dcterms:W3CDTF">2022-11-22T07:02:52Z</dcterms:created>
  <dcterms:modified xsi:type="dcterms:W3CDTF">2024-05-08T10:29:09Z</dcterms:modified>
</cp:coreProperties>
</file>