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CEEBDB-D10F-4703-B79B-374A93CD3763}" v="2018" dt="2022-04-06T10:12:14.908"/>
    <p1510:client id="{CA378666-476E-483C-A8FF-6FECF8D9EF6D}" v="1220" dt="2022-04-06T10:07:00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7.4.2022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7.4.2022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7.4.2022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7.4.2022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7.4.2022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7.4.2022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7.4.2022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7.4.2022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7.4.2022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7.4.2022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7.4.2022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7.4.2022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6B7159F2-FD18-C71A-563F-8B490EFB17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2" r="26988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fi-FI" sz="4800">
                <a:cs typeface="Calibri Light"/>
              </a:rPr>
              <a:t>The ideal world based on sustainable energy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A2D7204-7158-19E9-7039-1AB43B9D576D}"/>
              </a:ext>
            </a:extLst>
          </p:cNvPr>
          <p:cNvSpPr txBox="1"/>
          <p:nvPr/>
        </p:nvSpPr>
        <p:spPr>
          <a:xfrm>
            <a:off x="-5751" y="6435306"/>
            <a:ext cx="474165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>
                <a:cs typeface="Calibri"/>
              </a:rPr>
              <a:t>Taika, Leo, Emma-Julia, Veeti and Nelli</a:t>
            </a: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 descr="Kuva, joka sisältää kohteen sisä, henkilö, violetti, lava&#10;&#10;Kuvaus luotu automaattisesti">
            <a:extLst>
              <a:ext uri="{FF2B5EF4-FFF2-40B4-BE49-F238E27FC236}">
                <a16:creationId xmlns:a16="http://schemas.microsoft.com/office/drawing/2014/main" id="{1DBA2C97-C2A4-AA60-E0F5-CDAE745371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34" r="21178" b="3967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5BD130A-B887-2D05-039C-91D2DDF0A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fi-FI" sz="5400">
                <a:cs typeface="Calibri Light"/>
              </a:rPr>
              <a:t>Method 9</a:t>
            </a:r>
            <a:endParaRPr lang="fi-FI" sz="5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40DCA0-ACB4-594C-D799-0CB448B2A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769585" cy="320725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fi-FI" err="1">
                <a:cs typeface="Calibri" panose="020F0502020204030204"/>
              </a:rPr>
              <a:t>Encourage</a:t>
            </a:r>
            <a:r>
              <a:rPr lang="fi-FI">
                <a:cs typeface="Calibri" panose="020F0502020204030204"/>
              </a:rPr>
              <a:t> </a:t>
            </a:r>
            <a:r>
              <a:rPr lang="fi-FI" err="1">
                <a:cs typeface="Calibri" panose="020F0502020204030204"/>
              </a:rPr>
              <a:t>buying</a:t>
            </a:r>
            <a:r>
              <a:rPr lang="fi-FI">
                <a:cs typeface="Calibri" panose="020F0502020204030204"/>
              </a:rPr>
              <a:t> </a:t>
            </a:r>
            <a:r>
              <a:rPr lang="fi-FI" err="1">
                <a:cs typeface="Calibri" panose="020F0502020204030204"/>
              </a:rPr>
              <a:t>fair-trade</a:t>
            </a:r>
            <a:r>
              <a:rPr lang="fi-FI">
                <a:cs typeface="Calibri" panose="020F0502020204030204"/>
              </a:rPr>
              <a:t> products and </a:t>
            </a:r>
            <a:r>
              <a:rPr lang="fi-FI" err="1">
                <a:cs typeface="Calibri" panose="020F0502020204030204"/>
              </a:rPr>
              <a:t>supporting</a:t>
            </a:r>
            <a:r>
              <a:rPr lang="fi-FI">
                <a:cs typeface="Calibri" panose="020F0502020204030204"/>
              </a:rPr>
              <a:t> </a:t>
            </a:r>
            <a:r>
              <a:rPr lang="fi-FI" err="1">
                <a:cs typeface="Calibri" panose="020F0502020204030204"/>
              </a:rPr>
              <a:t>independent</a:t>
            </a:r>
            <a:r>
              <a:rPr lang="fi-FI">
                <a:cs typeface="Calibri" panose="020F0502020204030204"/>
              </a:rPr>
              <a:t> </a:t>
            </a:r>
            <a:r>
              <a:rPr lang="fi-FI" err="1">
                <a:cs typeface="Calibri" panose="020F0502020204030204"/>
              </a:rPr>
              <a:t>farmers</a:t>
            </a:r>
            <a:r>
              <a:rPr lang="fi-FI">
                <a:cs typeface="Calibri" panose="020F0502020204030204"/>
              </a:rPr>
              <a:t>.</a:t>
            </a:r>
          </a:p>
          <a:p>
            <a:pPr marL="0" indent="0">
              <a:buNone/>
            </a:pPr>
            <a:r>
              <a:rPr lang="fi-FI" err="1">
                <a:cs typeface="Calibri" panose="020F0502020204030204"/>
              </a:rPr>
              <a:t>Supporting</a:t>
            </a:r>
            <a:r>
              <a:rPr lang="fi-FI">
                <a:cs typeface="Calibri" panose="020F0502020204030204"/>
              </a:rPr>
              <a:t> </a:t>
            </a:r>
            <a:r>
              <a:rPr lang="fi-FI" err="1">
                <a:cs typeface="Calibri" panose="020F0502020204030204"/>
              </a:rPr>
              <a:t>small</a:t>
            </a:r>
            <a:r>
              <a:rPr lang="fi-FI">
                <a:cs typeface="Calibri" panose="020F0502020204030204"/>
              </a:rPr>
              <a:t> </a:t>
            </a:r>
            <a:r>
              <a:rPr lang="fi-FI" err="1">
                <a:cs typeface="Calibri" panose="020F0502020204030204"/>
              </a:rPr>
              <a:t>farmers</a:t>
            </a:r>
            <a:r>
              <a:rPr lang="fi-FI">
                <a:cs typeface="Calibri" panose="020F0502020204030204"/>
              </a:rPr>
              <a:t> </a:t>
            </a:r>
            <a:r>
              <a:rPr lang="fi-FI" err="1">
                <a:cs typeface="Calibri" panose="020F0502020204030204"/>
              </a:rPr>
              <a:t>will</a:t>
            </a:r>
            <a:r>
              <a:rPr lang="fi-FI">
                <a:cs typeface="Calibri" panose="020F0502020204030204"/>
              </a:rPr>
              <a:t> </a:t>
            </a:r>
            <a:r>
              <a:rPr lang="fi-FI" err="1">
                <a:cs typeface="Calibri" panose="020F0502020204030204"/>
              </a:rPr>
              <a:t>make</a:t>
            </a:r>
            <a:r>
              <a:rPr lang="fi-FI">
                <a:cs typeface="Calibri" panose="020F0502020204030204"/>
              </a:rPr>
              <a:t> </a:t>
            </a:r>
            <a:r>
              <a:rPr lang="fi-FI" err="1">
                <a:cs typeface="Calibri" panose="020F0502020204030204"/>
              </a:rPr>
              <a:t>less</a:t>
            </a:r>
            <a:r>
              <a:rPr lang="fi-FI">
                <a:cs typeface="Calibri" panose="020F0502020204030204"/>
              </a:rPr>
              <a:t> </a:t>
            </a:r>
            <a:r>
              <a:rPr lang="fi-FI" err="1">
                <a:cs typeface="Calibri" panose="020F0502020204030204"/>
              </a:rPr>
              <a:t>space</a:t>
            </a:r>
            <a:r>
              <a:rPr lang="fi-FI">
                <a:cs typeface="Calibri" panose="020F0502020204030204"/>
              </a:rPr>
              <a:t> for </a:t>
            </a:r>
            <a:r>
              <a:rPr lang="fi-FI" err="1">
                <a:cs typeface="Calibri" panose="020F0502020204030204"/>
              </a:rPr>
              <a:t>large</a:t>
            </a:r>
            <a:r>
              <a:rPr lang="fi-FI">
                <a:cs typeface="Calibri" panose="020F0502020204030204"/>
              </a:rPr>
              <a:t> </a:t>
            </a:r>
            <a:r>
              <a:rPr lang="fi-FI" err="1">
                <a:cs typeface="Calibri" panose="020F0502020204030204"/>
              </a:rPr>
              <a:t>energy</a:t>
            </a:r>
            <a:r>
              <a:rPr lang="fi-FI">
                <a:cs typeface="Calibri" panose="020F0502020204030204"/>
              </a:rPr>
              <a:t> consuming companies</a:t>
            </a:r>
          </a:p>
        </p:txBody>
      </p:sp>
    </p:spTree>
    <p:extLst>
      <p:ext uri="{BB962C8B-B14F-4D97-AF65-F5344CB8AC3E}">
        <p14:creationId xmlns:p14="http://schemas.microsoft.com/office/powerpoint/2010/main" val="3196519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DD06A14-E4FA-FCD0-A447-A5765BA347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617" b="-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166F434-1682-9A07-048C-3CD79E7E6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fi-FI" sz="5400">
                <a:cs typeface="Calibri Light"/>
              </a:rPr>
              <a:t>Method 10</a:t>
            </a:r>
            <a:endParaRPr lang="fi-FI" sz="5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04E25D-69CB-E6BD-3B07-94B7D7D5F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03677"/>
            <a:ext cx="5020415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>
                <a:ea typeface="Calibri"/>
                <a:cs typeface="Calibri" panose="020F0502020204030204"/>
              </a:rPr>
              <a:t>Design </a:t>
            </a:r>
            <a:r>
              <a:rPr lang="fi-FI" err="1">
                <a:ea typeface="Calibri"/>
                <a:cs typeface="Calibri" panose="020F0502020204030204"/>
              </a:rPr>
              <a:t>cities</a:t>
            </a:r>
            <a:r>
              <a:rPr lang="fi-FI">
                <a:ea typeface="Calibri"/>
                <a:cs typeface="Calibri" panose="020F0502020204030204"/>
              </a:rPr>
              <a:t> </a:t>
            </a:r>
            <a:r>
              <a:rPr lang="fi-FI" err="1">
                <a:ea typeface="Calibri"/>
                <a:cs typeface="Calibri" panose="020F0502020204030204"/>
              </a:rPr>
              <a:t>around</a:t>
            </a:r>
            <a:r>
              <a:rPr lang="fi-FI">
                <a:ea typeface="Calibri"/>
                <a:cs typeface="Calibri" panose="020F0502020204030204"/>
              </a:rPr>
              <a:t> </a:t>
            </a:r>
            <a:r>
              <a:rPr lang="fi-FI" err="1">
                <a:ea typeface="Calibri"/>
                <a:cs typeface="Calibri" panose="020F0502020204030204"/>
              </a:rPr>
              <a:t>rural</a:t>
            </a:r>
            <a:r>
              <a:rPr lang="fi-FI">
                <a:ea typeface="Calibri"/>
                <a:cs typeface="Calibri" panose="020F0502020204030204"/>
              </a:rPr>
              <a:t> </a:t>
            </a:r>
            <a:r>
              <a:rPr lang="fi-FI" err="1">
                <a:ea typeface="Calibri"/>
                <a:cs typeface="Calibri" panose="020F0502020204030204"/>
              </a:rPr>
              <a:t>areas</a:t>
            </a:r>
            <a:r>
              <a:rPr lang="fi-FI">
                <a:ea typeface="Calibri"/>
                <a:cs typeface="Calibri" panose="020F0502020204030204"/>
              </a:rPr>
              <a:t>, </a:t>
            </a:r>
            <a:r>
              <a:rPr lang="fi-FI" err="1">
                <a:ea typeface="Calibri"/>
                <a:cs typeface="Calibri" panose="020F0502020204030204"/>
              </a:rPr>
              <a:t>which</a:t>
            </a:r>
            <a:r>
              <a:rPr lang="fi-FI">
                <a:ea typeface="Calibri"/>
                <a:cs typeface="Calibri" panose="020F0502020204030204"/>
              </a:rPr>
              <a:t> </a:t>
            </a:r>
            <a:r>
              <a:rPr lang="fi-FI" err="1">
                <a:ea typeface="Calibri"/>
                <a:cs typeface="Calibri" panose="020F0502020204030204"/>
              </a:rPr>
              <a:t>will</a:t>
            </a:r>
            <a:r>
              <a:rPr lang="fi-FI">
                <a:ea typeface="Calibri"/>
                <a:cs typeface="Calibri" panose="020F0502020204030204"/>
              </a:rPr>
              <a:t> </a:t>
            </a:r>
            <a:r>
              <a:rPr lang="fi-FI" err="1">
                <a:ea typeface="Calibri"/>
                <a:cs typeface="Calibri" panose="020F0502020204030204"/>
              </a:rPr>
              <a:t>decrease</a:t>
            </a:r>
            <a:r>
              <a:rPr lang="fi-FI">
                <a:ea typeface="Calibri"/>
                <a:cs typeface="Calibri" panose="020F0502020204030204"/>
              </a:rPr>
              <a:t> </a:t>
            </a:r>
            <a:r>
              <a:rPr lang="fi-FI" err="1">
                <a:ea typeface="Calibri"/>
                <a:cs typeface="Calibri" panose="020F0502020204030204"/>
              </a:rPr>
              <a:t>the</a:t>
            </a:r>
            <a:r>
              <a:rPr lang="fi-FI">
                <a:ea typeface="Calibri"/>
                <a:cs typeface="Calibri" panose="020F0502020204030204"/>
              </a:rPr>
              <a:t> </a:t>
            </a:r>
            <a:r>
              <a:rPr lang="fi-FI" err="1">
                <a:ea typeface="Calibri"/>
                <a:cs typeface="Calibri" panose="020F0502020204030204"/>
              </a:rPr>
              <a:t>need</a:t>
            </a:r>
            <a:r>
              <a:rPr lang="fi-FI">
                <a:ea typeface="Calibri"/>
                <a:cs typeface="Calibri" panose="020F0502020204030204"/>
              </a:rPr>
              <a:t> for </a:t>
            </a:r>
            <a:r>
              <a:rPr lang="fi-FI" err="1">
                <a:ea typeface="Calibri"/>
                <a:cs typeface="Calibri" panose="020F0502020204030204"/>
              </a:rPr>
              <a:t>transportation</a:t>
            </a:r>
            <a:r>
              <a:rPr lang="fi-FI">
                <a:ea typeface="Calibri"/>
                <a:cs typeface="Calibri" panose="020F0502020204030204"/>
              </a:rPr>
              <a:t> </a:t>
            </a:r>
            <a:r>
              <a:rPr lang="fi-FI" err="1">
                <a:ea typeface="Calibri"/>
                <a:cs typeface="Calibri" panose="020F0502020204030204"/>
              </a:rPr>
              <a:t>from</a:t>
            </a:r>
            <a:r>
              <a:rPr lang="fi-FI">
                <a:ea typeface="Calibri"/>
                <a:cs typeface="Calibri" panose="020F0502020204030204"/>
              </a:rPr>
              <a:t> </a:t>
            </a:r>
            <a:r>
              <a:rPr lang="fi-FI" err="1">
                <a:ea typeface="Calibri"/>
                <a:cs typeface="Calibri" panose="020F0502020204030204"/>
              </a:rPr>
              <a:t>distant</a:t>
            </a:r>
            <a:r>
              <a:rPr lang="fi-FI">
                <a:ea typeface="Calibri"/>
                <a:cs typeface="Calibri" panose="020F0502020204030204"/>
              </a:rPr>
              <a:t> </a:t>
            </a:r>
            <a:r>
              <a:rPr lang="fi-FI" err="1">
                <a:ea typeface="Calibri"/>
                <a:cs typeface="Calibri" panose="020F0502020204030204"/>
              </a:rPr>
              <a:t>areas</a:t>
            </a:r>
            <a:endParaRPr lang="fi-FI">
              <a:ea typeface="Calibri"/>
              <a:cs typeface="Calibri" panose="020F0502020204030204"/>
            </a:endParaRPr>
          </a:p>
          <a:p>
            <a:pPr marL="0" indent="0">
              <a:buNone/>
            </a:pPr>
            <a:r>
              <a:rPr lang="fi-FI" err="1">
                <a:cs typeface="Calibri"/>
              </a:rPr>
              <a:t>This</a:t>
            </a:r>
            <a:r>
              <a:rPr lang="fi-FI">
                <a:cs typeface="Calibri"/>
              </a:rPr>
              <a:t> </a:t>
            </a:r>
            <a:r>
              <a:rPr lang="fi-FI" err="1">
                <a:cs typeface="Calibri"/>
              </a:rPr>
              <a:t>way</a:t>
            </a:r>
            <a:r>
              <a:rPr lang="fi-FI">
                <a:cs typeface="Calibri"/>
              </a:rPr>
              <a:t> </a:t>
            </a:r>
            <a:r>
              <a:rPr lang="fi-FI" err="1">
                <a:cs typeface="Calibri"/>
              </a:rPr>
              <a:t>we</a:t>
            </a:r>
            <a:r>
              <a:rPr lang="fi-FI">
                <a:cs typeface="Calibri"/>
              </a:rPr>
              <a:t> </a:t>
            </a:r>
            <a:r>
              <a:rPr lang="fi-FI" err="1">
                <a:cs typeface="Calibri"/>
              </a:rPr>
              <a:t>wont</a:t>
            </a:r>
            <a:r>
              <a:rPr lang="fi-FI">
                <a:cs typeface="Calibri"/>
              </a:rPr>
              <a:t> </a:t>
            </a:r>
            <a:r>
              <a:rPr lang="fi-FI" err="1">
                <a:cs typeface="Calibri"/>
              </a:rPr>
              <a:t>need</a:t>
            </a:r>
            <a:r>
              <a:rPr lang="fi-FI">
                <a:cs typeface="Calibri"/>
              </a:rPr>
              <a:t> to </a:t>
            </a:r>
            <a:r>
              <a:rPr lang="fi-FI" err="1">
                <a:cs typeface="Calibri"/>
              </a:rPr>
              <a:t>use</a:t>
            </a:r>
            <a:r>
              <a:rPr lang="fi-FI">
                <a:cs typeface="Calibri"/>
              </a:rPr>
              <a:t> </a:t>
            </a:r>
            <a:r>
              <a:rPr lang="fi-FI" err="1">
                <a:cs typeface="Calibri"/>
              </a:rPr>
              <a:t>needless</a:t>
            </a:r>
            <a:r>
              <a:rPr lang="fi-FI">
                <a:cs typeface="Calibri"/>
              </a:rPr>
              <a:t> </a:t>
            </a:r>
            <a:r>
              <a:rPr lang="fi-FI" err="1">
                <a:cs typeface="Calibri"/>
              </a:rPr>
              <a:t>energy</a:t>
            </a:r>
            <a:r>
              <a:rPr lang="fi-FI">
                <a:cs typeface="Calibri"/>
              </a:rPr>
              <a:t> on </a:t>
            </a:r>
            <a:r>
              <a:rPr lang="fi-FI" err="1">
                <a:cs typeface="Calibri"/>
              </a:rPr>
              <a:t>transportation</a:t>
            </a:r>
            <a:r>
              <a:rPr lang="fi-FI">
                <a:cs typeface="Calibri"/>
              </a:rPr>
              <a:t>.</a:t>
            </a:r>
          </a:p>
          <a:p>
            <a:pPr marL="0" indent="0">
              <a:buNone/>
            </a:pPr>
            <a:endParaRPr lang="fi-FI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4596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 descr="Kuva, joka sisältää kohteen ulko, ruoho, taivas, auringonlasku&#10;&#10;Kuvaus luotu automaattisesti">
            <a:extLst>
              <a:ext uri="{FF2B5EF4-FFF2-40B4-BE49-F238E27FC236}">
                <a16:creationId xmlns:a16="http://schemas.microsoft.com/office/drawing/2014/main" id="{376B3534-F647-00D2-2749-C0D4134AD0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328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CBB4BC6-F0C7-B37D-E28A-5877FC4D2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Method 1</a:t>
            </a:r>
            <a:endParaRPr lang="en-US" sz="5400">
              <a:cs typeface="Calibri Ligh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DC786C-3361-4485-9E26-7386949AE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/>
              <a:t>Reusing old fossil fuel production sites for renewable energy production sites.</a:t>
            </a:r>
          </a:p>
          <a:p>
            <a:pPr marL="0" indent="0">
              <a:buNone/>
            </a:pPr>
            <a:r>
              <a:rPr lang="en-US">
                <a:cs typeface="Calibri"/>
              </a:rPr>
              <a:t>For example the large fossil fuel sites make great space for wind turbines.</a:t>
            </a:r>
          </a:p>
        </p:txBody>
      </p:sp>
    </p:spTree>
    <p:extLst>
      <p:ext uri="{BB962C8B-B14F-4D97-AF65-F5344CB8AC3E}">
        <p14:creationId xmlns:p14="http://schemas.microsoft.com/office/powerpoint/2010/main" val="3864148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uva 6" descr="Kuva, joka sisältää kohteen taivas, ulko, ulkokäyttöön tarkoitettu esine, kevyt&#10;&#10;Kuvaus luotu automaattisesti">
            <a:extLst>
              <a:ext uri="{FF2B5EF4-FFF2-40B4-BE49-F238E27FC236}">
                <a16:creationId xmlns:a16="http://schemas.microsoft.com/office/drawing/2014/main" id="{64F0C351-F6F2-DDF0-7B7D-ECC92943E9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1" t="9091" r="6029" b="2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0638279-0836-26A1-8F13-C9CE49DE6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fi-FI" sz="5400">
                <a:cs typeface="Calibri Light"/>
              </a:rPr>
              <a:t>Method 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25F6A63-A94D-DB89-AB57-722DAAB91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898981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i-FI" err="1">
                <a:ea typeface="+mn-lt"/>
                <a:cs typeface="+mn-lt"/>
              </a:rPr>
              <a:t>All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production</a:t>
            </a:r>
            <a:r>
              <a:rPr lang="fi-FI">
                <a:ea typeface="+mn-lt"/>
                <a:cs typeface="+mn-lt"/>
              </a:rPr>
              <a:t> and </a:t>
            </a:r>
            <a:r>
              <a:rPr lang="fi-FI" err="1">
                <a:ea typeface="+mn-lt"/>
                <a:cs typeface="+mn-lt"/>
              </a:rPr>
              <a:t>consumption</a:t>
            </a:r>
            <a:r>
              <a:rPr lang="fi-FI">
                <a:ea typeface="+mn-lt"/>
                <a:cs typeface="+mn-lt"/>
              </a:rPr>
              <a:t> is </a:t>
            </a:r>
            <a:r>
              <a:rPr lang="fi-FI" err="1">
                <a:ea typeface="+mn-lt"/>
                <a:cs typeface="+mn-lt"/>
              </a:rPr>
              <a:t>decreased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so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renewable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energy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sources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are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enough</a:t>
            </a:r>
            <a:r>
              <a:rPr lang="fi-FI">
                <a:ea typeface="+mn-lt"/>
                <a:cs typeface="+mn-lt"/>
              </a:rPr>
              <a:t> for </a:t>
            </a:r>
            <a:r>
              <a:rPr lang="fi-FI" err="1">
                <a:ea typeface="+mn-lt"/>
                <a:cs typeface="+mn-lt"/>
              </a:rPr>
              <a:t>global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usage</a:t>
            </a:r>
            <a:r>
              <a:rPr lang="fi-FI">
                <a:ea typeface="+mn-lt"/>
                <a:cs typeface="+mn-lt"/>
              </a:rPr>
              <a:t>.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fi-FI" sz="17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41917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 descr="Kuva, joka sisältää kohteen taivas, kanjoni, vuori, ulko&#10;&#10;Kuvaus luotu automaattisesti">
            <a:extLst>
              <a:ext uri="{FF2B5EF4-FFF2-40B4-BE49-F238E27FC236}">
                <a16:creationId xmlns:a16="http://schemas.microsoft.com/office/drawing/2014/main" id="{6EAFE8A5-DA07-B85C-702C-B42BACC94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5" t="9091" r="21895"/>
          <a:stretch/>
        </p:blipFill>
        <p:spPr>
          <a:xfrm>
            <a:off x="3522468" y="10"/>
            <a:ext cx="8669532" cy="718866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E9E5745-F395-9E0B-9E14-1006EF2B5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5400">
                <a:ea typeface="+mj-lt"/>
                <a:cs typeface="+mj-lt"/>
              </a:rPr>
              <a:t>Method 3</a:t>
            </a:r>
            <a:endParaRPr lang="fi-FI" sz="5400">
              <a:cs typeface="Calibri Ligh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418FE6-24F1-8702-2715-271C2D2AF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err="1">
                <a:ea typeface="+mn-lt"/>
                <a:cs typeface="+mn-lt"/>
              </a:rPr>
              <a:t>Areas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that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have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suffered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from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erosion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are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used</a:t>
            </a:r>
            <a:r>
              <a:rPr lang="fi-FI">
                <a:ea typeface="+mn-lt"/>
                <a:cs typeface="+mn-lt"/>
              </a:rPr>
              <a:t> to </a:t>
            </a:r>
            <a:r>
              <a:rPr lang="fi-FI" err="1">
                <a:ea typeface="+mn-lt"/>
                <a:cs typeface="+mn-lt"/>
              </a:rPr>
              <a:t>produce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sustainable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energy</a:t>
            </a:r>
            <a:r>
              <a:rPr lang="fi-FI"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r>
              <a:rPr lang="fi-FI">
                <a:ea typeface="+mn-lt"/>
                <a:cs typeface="+mn-lt"/>
              </a:rPr>
              <a:t>For </a:t>
            </a:r>
            <a:r>
              <a:rPr lang="fi-FI" err="1">
                <a:ea typeface="+mn-lt"/>
                <a:cs typeface="+mn-lt"/>
              </a:rPr>
              <a:t>example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wind</a:t>
            </a:r>
            <a:r>
              <a:rPr lang="fi-FI">
                <a:ea typeface="+mn-lt"/>
                <a:cs typeface="+mn-lt"/>
              </a:rPr>
              <a:t> and </a:t>
            </a:r>
            <a:r>
              <a:rPr lang="fi-FI" err="1">
                <a:ea typeface="+mn-lt"/>
                <a:cs typeface="+mn-lt"/>
              </a:rPr>
              <a:t>solar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power</a:t>
            </a:r>
            <a:r>
              <a:rPr lang="fi-FI">
                <a:ea typeface="+mn-lt"/>
                <a:cs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8457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 descr="Kuva, joka sisältää kohteen taivas, ulko, vesi, luonto&#10;&#10;Kuvaus luotu automaattisesti">
            <a:extLst>
              <a:ext uri="{FF2B5EF4-FFF2-40B4-BE49-F238E27FC236}">
                <a16:creationId xmlns:a16="http://schemas.microsoft.com/office/drawing/2014/main" id="{E47A62C5-3892-8657-C70D-E9E4CB4F8E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3863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E9E5745-F395-9E0B-9E14-1006EF2B5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5400">
                <a:ea typeface="+mj-lt"/>
                <a:cs typeface="+mj-lt"/>
              </a:rPr>
              <a:t>Method 4 </a:t>
            </a:r>
            <a:endParaRPr lang="fi-FI" sz="2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418FE6-24F1-8702-2715-271C2D2AF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>
                <a:ea typeface="+mn-lt"/>
                <a:cs typeface="+mn-lt"/>
              </a:rPr>
              <a:t>Using </a:t>
            </a:r>
            <a:r>
              <a:rPr lang="fi-FI" err="1">
                <a:ea typeface="+mn-lt"/>
                <a:cs typeface="+mn-lt"/>
              </a:rPr>
              <a:t>seashores</a:t>
            </a:r>
            <a:r>
              <a:rPr lang="fi-FI">
                <a:ea typeface="+mn-lt"/>
                <a:cs typeface="+mn-lt"/>
              </a:rPr>
              <a:t> and </a:t>
            </a:r>
            <a:r>
              <a:rPr lang="fi-FI" err="1">
                <a:ea typeface="+mn-lt"/>
                <a:cs typeface="+mn-lt"/>
              </a:rPr>
              <a:t>waves</a:t>
            </a:r>
            <a:r>
              <a:rPr lang="fi-FI">
                <a:ea typeface="+mn-lt"/>
                <a:cs typeface="+mn-lt"/>
              </a:rPr>
              <a:t> for </a:t>
            </a:r>
            <a:r>
              <a:rPr lang="fi-FI" err="1">
                <a:ea typeface="+mn-lt"/>
                <a:cs typeface="+mn-lt"/>
              </a:rPr>
              <a:t>wave</a:t>
            </a:r>
            <a:r>
              <a:rPr lang="fi-FI">
                <a:ea typeface="+mn-lt"/>
                <a:cs typeface="+mn-lt"/>
              </a:rPr>
              <a:t>- and </a:t>
            </a:r>
            <a:r>
              <a:rPr lang="fi-FI" err="1">
                <a:ea typeface="+mn-lt"/>
                <a:cs typeface="+mn-lt"/>
              </a:rPr>
              <a:t>wind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power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production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would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be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efficient</a:t>
            </a:r>
            <a:r>
              <a:rPr lang="fi-FI">
                <a:ea typeface="+mn-lt"/>
                <a:cs typeface="+mn-lt"/>
              </a:rPr>
              <a:t> and </a:t>
            </a:r>
            <a:r>
              <a:rPr lang="fi-FI" err="1">
                <a:ea typeface="+mn-lt"/>
                <a:cs typeface="+mn-lt"/>
              </a:rPr>
              <a:t>would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not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require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much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space</a:t>
            </a:r>
            <a:endParaRPr lang="fi-FI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188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 descr="Kuva, joka sisältää kohteen sisä, tumma&#10;&#10;Kuvaus luotu automaattisesti">
            <a:extLst>
              <a:ext uri="{FF2B5EF4-FFF2-40B4-BE49-F238E27FC236}">
                <a16:creationId xmlns:a16="http://schemas.microsoft.com/office/drawing/2014/main" id="{3C5BC51C-5132-666F-4FC7-040253F006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3808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E9E5745-F395-9E0B-9E14-1006EF2B5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5400">
                <a:ea typeface="+mj-lt"/>
                <a:cs typeface="+mj-lt"/>
              </a:rPr>
              <a:t>Method 5</a:t>
            </a:r>
            <a:endParaRPr lang="fi-FI" sz="5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418FE6-24F1-8702-2715-271C2D2AF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err="1">
                <a:ea typeface="+mn-lt"/>
                <a:cs typeface="+mn-lt"/>
              </a:rPr>
              <a:t>Find</a:t>
            </a:r>
            <a:r>
              <a:rPr lang="fi-FI">
                <a:ea typeface="+mn-lt"/>
                <a:cs typeface="+mn-lt"/>
              </a:rPr>
              <a:t> a </a:t>
            </a:r>
            <a:r>
              <a:rPr lang="fi-FI" err="1">
                <a:ea typeface="+mn-lt"/>
                <a:cs typeface="+mn-lt"/>
              </a:rPr>
              <a:t>way</a:t>
            </a:r>
            <a:r>
              <a:rPr lang="fi-FI">
                <a:ea typeface="+mn-lt"/>
                <a:cs typeface="+mn-lt"/>
              </a:rPr>
              <a:t> to </a:t>
            </a:r>
            <a:r>
              <a:rPr lang="fi-FI" err="1">
                <a:ea typeface="+mn-lt"/>
                <a:cs typeface="+mn-lt"/>
              </a:rPr>
              <a:t>use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fusion</a:t>
            </a:r>
            <a:r>
              <a:rPr lang="fi-FI">
                <a:ea typeface="+mn-lt"/>
                <a:cs typeface="+mn-lt"/>
              </a:rPr>
              <a:t> to </a:t>
            </a:r>
            <a:r>
              <a:rPr lang="fi-FI" err="1">
                <a:ea typeface="+mn-lt"/>
                <a:cs typeface="+mn-lt"/>
              </a:rPr>
              <a:t>produce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nuclear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energy</a:t>
            </a:r>
            <a:r>
              <a:rPr lang="fi-FI">
                <a:ea typeface="+mn-lt"/>
                <a:cs typeface="+mn-lt"/>
              </a:rPr>
              <a:t> as it is </a:t>
            </a:r>
            <a:r>
              <a:rPr lang="fi-FI" err="1">
                <a:ea typeface="+mn-lt"/>
                <a:cs typeface="+mn-lt"/>
              </a:rPr>
              <a:t>much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more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efficient</a:t>
            </a:r>
            <a:r>
              <a:rPr lang="fi-FI">
                <a:ea typeface="+mn-lt"/>
                <a:cs typeface="+mn-lt"/>
              </a:rPr>
              <a:t> and </a:t>
            </a:r>
            <a:r>
              <a:rPr lang="fi-FI" err="1">
                <a:ea typeface="+mn-lt"/>
                <a:cs typeface="+mn-lt"/>
              </a:rPr>
              <a:t>safe</a:t>
            </a:r>
            <a:r>
              <a:rPr lang="fi-FI">
                <a:ea typeface="+mn-lt"/>
                <a:cs typeface="+mn-lt"/>
              </a:rPr>
              <a:t>. It </a:t>
            </a:r>
            <a:r>
              <a:rPr lang="fi-FI" err="1">
                <a:ea typeface="+mn-lt"/>
                <a:cs typeface="+mn-lt"/>
              </a:rPr>
              <a:t>also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produces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less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waste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than</a:t>
            </a:r>
            <a:r>
              <a:rPr lang="fi-FI">
                <a:ea typeface="+mn-lt"/>
                <a:cs typeface="+mn-lt"/>
              </a:rPr>
              <a:t> fission</a:t>
            </a:r>
            <a:endParaRPr lang="fi-FI" err="1"/>
          </a:p>
        </p:txBody>
      </p:sp>
    </p:spTree>
    <p:extLst>
      <p:ext uri="{BB962C8B-B14F-4D97-AF65-F5344CB8AC3E}">
        <p14:creationId xmlns:p14="http://schemas.microsoft.com/office/powerpoint/2010/main" val="3834608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 descr="Kuva, joka sisältää kohteen auto, kevyt&#10;&#10;Kuvaus luotu automaattisesti">
            <a:extLst>
              <a:ext uri="{FF2B5EF4-FFF2-40B4-BE49-F238E27FC236}">
                <a16:creationId xmlns:a16="http://schemas.microsoft.com/office/drawing/2014/main" id="{42DD615D-06BB-86FD-47AF-5182EBB5B6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13" r="8103" b="-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E9E5745-F395-9E0B-9E14-1006EF2B5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5400">
                <a:ea typeface="+mj-lt"/>
                <a:cs typeface="+mj-lt"/>
              </a:rPr>
              <a:t>Method 6 </a:t>
            </a:r>
            <a:endParaRPr lang="fi-FI" sz="5400">
              <a:cs typeface="Calibri Ligh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418FE6-24F1-8702-2715-271C2D2AF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err="1">
                <a:ea typeface="+mn-lt"/>
                <a:cs typeface="+mn-lt"/>
              </a:rPr>
              <a:t>Find</a:t>
            </a:r>
            <a:r>
              <a:rPr lang="fi-FI">
                <a:ea typeface="+mn-lt"/>
                <a:cs typeface="+mn-lt"/>
              </a:rPr>
              <a:t> a </a:t>
            </a:r>
            <a:r>
              <a:rPr lang="fi-FI" err="1">
                <a:ea typeface="+mn-lt"/>
                <a:cs typeface="+mn-lt"/>
              </a:rPr>
              <a:t>replacement</a:t>
            </a:r>
            <a:r>
              <a:rPr lang="fi-FI">
                <a:ea typeface="+mn-lt"/>
                <a:cs typeface="+mn-lt"/>
              </a:rPr>
              <a:t> for </a:t>
            </a:r>
            <a:r>
              <a:rPr lang="fi-FI" err="1">
                <a:ea typeface="+mn-lt"/>
                <a:cs typeface="+mn-lt"/>
              </a:rPr>
              <a:t>lithium-based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batteries</a:t>
            </a:r>
            <a:r>
              <a:rPr lang="fi-FI">
                <a:ea typeface="+mn-lt"/>
                <a:cs typeface="+mn-lt"/>
              </a:rPr>
              <a:t>. </a:t>
            </a:r>
            <a:r>
              <a:rPr lang="fi-FI" err="1">
                <a:ea typeface="+mn-lt"/>
                <a:cs typeface="+mn-lt"/>
              </a:rPr>
              <a:t>This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would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allow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electric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cars</a:t>
            </a:r>
            <a:r>
              <a:rPr lang="fi-FI">
                <a:ea typeface="+mn-lt"/>
                <a:cs typeface="+mn-lt"/>
              </a:rPr>
              <a:t> to </a:t>
            </a:r>
            <a:r>
              <a:rPr lang="fi-FI" err="1">
                <a:ea typeface="+mn-lt"/>
                <a:cs typeface="+mn-lt"/>
              </a:rPr>
              <a:t>expand</a:t>
            </a:r>
            <a:r>
              <a:rPr lang="fi-FI">
                <a:ea typeface="+mn-lt"/>
                <a:cs typeface="+mn-lt"/>
              </a:rPr>
              <a:t> on </a:t>
            </a:r>
            <a:r>
              <a:rPr lang="fi-FI" err="1">
                <a:ea typeface="+mn-lt"/>
                <a:cs typeface="+mn-lt"/>
              </a:rPr>
              <a:t>the</a:t>
            </a:r>
            <a:r>
              <a:rPr lang="fi-FI">
                <a:ea typeface="+mn-lt"/>
                <a:cs typeface="+mn-lt"/>
              </a:rPr>
              <a:t> market and </a:t>
            </a:r>
            <a:r>
              <a:rPr lang="fi-FI" err="1">
                <a:ea typeface="+mn-lt"/>
                <a:cs typeface="+mn-lt"/>
              </a:rPr>
              <a:t>lower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the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prices</a:t>
            </a:r>
            <a:r>
              <a:rPr lang="fi-FI">
                <a:ea typeface="+mn-lt"/>
                <a:cs typeface="+mn-lt"/>
              </a:rPr>
              <a:t>. </a:t>
            </a:r>
            <a:r>
              <a:rPr lang="fi-FI" err="1">
                <a:ea typeface="+mn-lt"/>
                <a:cs typeface="+mn-lt"/>
              </a:rPr>
              <a:t>This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would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decrease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the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use</a:t>
            </a:r>
            <a:r>
              <a:rPr lang="fi-FI">
                <a:ea typeface="+mn-lt"/>
                <a:cs typeface="+mn-lt"/>
              </a:rPr>
              <a:t> of gasoline</a:t>
            </a:r>
          </a:p>
        </p:txBody>
      </p:sp>
    </p:spTree>
    <p:extLst>
      <p:ext uri="{BB962C8B-B14F-4D97-AF65-F5344CB8AC3E}">
        <p14:creationId xmlns:p14="http://schemas.microsoft.com/office/powerpoint/2010/main" val="3352524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 descr="Kuva, joka sisältää kohteen teksti, henkilö, ulko, katu&#10;&#10;Kuvaus luotu automaattisesti">
            <a:extLst>
              <a:ext uri="{FF2B5EF4-FFF2-40B4-BE49-F238E27FC236}">
                <a16:creationId xmlns:a16="http://schemas.microsoft.com/office/drawing/2014/main" id="{4B94AA5B-7293-EC3A-E028-BB541E016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21" r="6675" b="7915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E9E5745-F395-9E0B-9E14-1006EF2B5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5400">
                <a:ea typeface="+mj-lt"/>
                <a:cs typeface="+mj-lt"/>
              </a:rPr>
              <a:t>Method 7 </a:t>
            </a:r>
            <a:endParaRPr lang="fi-FI" sz="5400">
              <a:cs typeface="Calibri Ligh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418FE6-24F1-8702-2715-271C2D2AF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726453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err="1">
                <a:ea typeface="+mn-lt"/>
                <a:cs typeface="+mn-lt"/>
              </a:rPr>
              <a:t>Instead</a:t>
            </a:r>
            <a:r>
              <a:rPr lang="fi-FI">
                <a:ea typeface="+mn-lt"/>
                <a:cs typeface="+mn-lt"/>
              </a:rPr>
              <a:t> of </a:t>
            </a:r>
            <a:r>
              <a:rPr lang="fi-FI" err="1">
                <a:ea typeface="+mn-lt"/>
                <a:cs typeface="+mn-lt"/>
              </a:rPr>
              <a:t>fast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fashion</a:t>
            </a:r>
            <a:r>
              <a:rPr lang="fi-FI">
                <a:ea typeface="+mn-lt"/>
                <a:cs typeface="+mn-lt"/>
              </a:rPr>
              <a:t>, </a:t>
            </a:r>
            <a:r>
              <a:rPr lang="fi-FI" err="1">
                <a:ea typeface="+mn-lt"/>
                <a:cs typeface="+mn-lt"/>
              </a:rPr>
              <a:t>which</a:t>
            </a:r>
            <a:r>
              <a:rPr lang="fi-FI">
                <a:ea typeface="+mn-lt"/>
                <a:cs typeface="+mn-lt"/>
              </a:rPr>
              <a:t> is </a:t>
            </a:r>
            <a:r>
              <a:rPr lang="fi-FI" err="1">
                <a:ea typeface="+mn-lt"/>
                <a:cs typeface="+mn-lt"/>
              </a:rPr>
              <a:t>usually</a:t>
            </a:r>
            <a:r>
              <a:rPr lang="fi-FI">
                <a:ea typeface="+mn-lt"/>
                <a:cs typeface="+mn-lt"/>
              </a:rPr>
              <a:t> made </a:t>
            </a:r>
            <a:r>
              <a:rPr lang="fi-FI" err="1">
                <a:ea typeface="+mn-lt"/>
                <a:cs typeface="+mn-lt"/>
              </a:rPr>
              <a:t>with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poor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conditions</a:t>
            </a:r>
            <a:r>
              <a:rPr lang="fi-FI">
                <a:ea typeface="+mn-lt"/>
                <a:cs typeface="+mn-lt"/>
              </a:rPr>
              <a:t> and </a:t>
            </a:r>
            <a:r>
              <a:rPr lang="fi-FI" err="1">
                <a:ea typeface="+mn-lt"/>
                <a:cs typeface="+mn-lt"/>
              </a:rPr>
              <a:t>takes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alot</a:t>
            </a:r>
            <a:r>
              <a:rPr lang="fi-FI">
                <a:ea typeface="+mn-lt"/>
                <a:cs typeface="+mn-lt"/>
              </a:rPr>
              <a:t> of </a:t>
            </a:r>
            <a:r>
              <a:rPr lang="fi-FI" err="1">
                <a:ea typeface="+mn-lt"/>
                <a:cs typeface="+mn-lt"/>
              </a:rPr>
              <a:t>energy</a:t>
            </a:r>
            <a:r>
              <a:rPr lang="fi-FI">
                <a:ea typeface="+mn-lt"/>
                <a:cs typeface="+mn-lt"/>
              </a:rPr>
              <a:t>, </a:t>
            </a:r>
            <a:r>
              <a:rPr lang="fi-FI" err="1">
                <a:ea typeface="+mn-lt"/>
                <a:cs typeface="+mn-lt"/>
              </a:rPr>
              <a:t>we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could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prefer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second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hand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stores</a:t>
            </a:r>
            <a:r>
              <a:rPr lang="fi-FI">
                <a:ea typeface="+mn-lt"/>
                <a:cs typeface="+mn-lt"/>
              </a:rPr>
              <a:t> and </a:t>
            </a:r>
            <a:r>
              <a:rPr lang="fi-FI" err="1">
                <a:ea typeface="+mn-lt"/>
                <a:cs typeface="+mn-lt"/>
              </a:rPr>
              <a:t>produce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less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clothing</a:t>
            </a:r>
            <a:r>
              <a:rPr lang="fi-FI">
                <a:ea typeface="+mn-lt"/>
                <a:cs typeface="+mn-lt"/>
              </a:rPr>
              <a:t> in general.</a:t>
            </a:r>
            <a:endParaRPr lang="fi-FI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1550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BF3D001A-C67A-B685-443F-E6E0982044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4" r="27238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6087D3B-6553-C6ED-A4D8-6F5EF65E8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fi-FI" sz="5400">
                <a:cs typeface="Calibri Light"/>
              </a:rPr>
              <a:t>Method 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61440C-F6F8-0167-4773-657F9AAC2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>
                <a:cs typeface="Calibri" panose="020F0502020204030204"/>
              </a:rPr>
              <a:t>Make food </a:t>
            </a:r>
            <a:r>
              <a:rPr lang="fi-FI" err="1">
                <a:cs typeface="Calibri" panose="020F0502020204030204"/>
              </a:rPr>
              <a:t>farming</a:t>
            </a:r>
            <a:r>
              <a:rPr lang="fi-FI">
                <a:cs typeface="Calibri" panose="020F0502020204030204"/>
              </a:rPr>
              <a:t> at home </a:t>
            </a:r>
            <a:r>
              <a:rPr lang="fi-FI" err="1">
                <a:cs typeface="Calibri" panose="020F0502020204030204"/>
              </a:rPr>
              <a:t>easier</a:t>
            </a:r>
            <a:r>
              <a:rPr lang="fi-FI">
                <a:cs typeface="Calibri" panose="020F0502020204030204"/>
              </a:rPr>
              <a:t> and </a:t>
            </a:r>
            <a:r>
              <a:rPr lang="fi-FI" err="1">
                <a:cs typeface="Calibri" panose="020F0502020204030204"/>
              </a:rPr>
              <a:t>more</a:t>
            </a:r>
            <a:r>
              <a:rPr lang="fi-FI">
                <a:cs typeface="Calibri" panose="020F0502020204030204"/>
              </a:rPr>
              <a:t> </a:t>
            </a:r>
            <a:r>
              <a:rPr lang="fi-FI" err="1">
                <a:cs typeface="Calibri" panose="020F0502020204030204"/>
              </a:rPr>
              <a:t>accessable</a:t>
            </a:r>
            <a:r>
              <a:rPr lang="fi-FI">
                <a:cs typeface="Calibri" panose="020F0502020204030204"/>
              </a:rPr>
              <a:t> for </a:t>
            </a:r>
            <a:r>
              <a:rPr lang="fi-FI" err="1">
                <a:cs typeface="Calibri" panose="020F0502020204030204"/>
              </a:rPr>
              <a:t>consumers</a:t>
            </a:r>
            <a:r>
              <a:rPr lang="fi-FI">
                <a:cs typeface="Calibri" panose="020F0502020204030204"/>
              </a:rPr>
              <a:t>. </a:t>
            </a:r>
            <a:r>
              <a:rPr lang="fi-FI" err="1">
                <a:cs typeface="Calibri" panose="020F0502020204030204"/>
              </a:rPr>
              <a:t>Less</a:t>
            </a:r>
            <a:r>
              <a:rPr lang="fi-FI">
                <a:cs typeface="Calibri" panose="020F0502020204030204"/>
              </a:rPr>
              <a:t> </a:t>
            </a:r>
            <a:r>
              <a:rPr lang="fi-FI" err="1">
                <a:cs typeface="Calibri" panose="020F0502020204030204"/>
              </a:rPr>
              <a:t>energy</a:t>
            </a:r>
            <a:r>
              <a:rPr lang="fi-FI">
                <a:cs typeface="Calibri" panose="020F0502020204030204"/>
              </a:rPr>
              <a:t> </a:t>
            </a:r>
            <a:r>
              <a:rPr lang="fi-FI" err="1">
                <a:cs typeface="Calibri" panose="020F0502020204030204"/>
              </a:rPr>
              <a:t>would</a:t>
            </a:r>
            <a:r>
              <a:rPr lang="fi-FI">
                <a:cs typeface="Calibri" panose="020F0502020204030204"/>
              </a:rPr>
              <a:t> </a:t>
            </a:r>
            <a:r>
              <a:rPr lang="fi-FI" err="1">
                <a:cs typeface="Calibri" panose="020F0502020204030204"/>
              </a:rPr>
              <a:t>be</a:t>
            </a:r>
            <a:r>
              <a:rPr lang="fi-FI">
                <a:cs typeface="Calibri" panose="020F0502020204030204"/>
              </a:rPr>
              <a:t> </a:t>
            </a:r>
            <a:r>
              <a:rPr lang="fi-FI" err="1">
                <a:cs typeface="Calibri" panose="020F0502020204030204"/>
              </a:rPr>
              <a:t>used</a:t>
            </a:r>
            <a:r>
              <a:rPr lang="fi-FI">
                <a:cs typeface="Calibri" panose="020F0502020204030204"/>
              </a:rPr>
              <a:t> for food transportation.</a:t>
            </a:r>
          </a:p>
        </p:txBody>
      </p:sp>
    </p:spTree>
    <p:extLst>
      <p:ext uri="{BB962C8B-B14F-4D97-AF65-F5344CB8AC3E}">
        <p14:creationId xmlns:p14="http://schemas.microsoft.com/office/powerpoint/2010/main" val="955675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Laajakuva</PresentationFormat>
  <Slides>11</Slides>
  <Notes>0</Notes>
  <HiddenSlides>0</HiddenSlide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2" baseType="lpstr">
      <vt:lpstr>Office-teema</vt:lpstr>
      <vt:lpstr>The ideal world based on sustainable energy</vt:lpstr>
      <vt:lpstr>Method 1</vt:lpstr>
      <vt:lpstr>Method 2</vt:lpstr>
      <vt:lpstr>Method 3</vt:lpstr>
      <vt:lpstr>Method 4 </vt:lpstr>
      <vt:lpstr>Method 5</vt:lpstr>
      <vt:lpstr>Method 6 </vt:lpstr>
      <vt:lpstr>Method 7 </vt:lpstr>
      <vt:lpstr>Method 8</vt:lpstr>
      <vt:lpstr>Method 9</vt:lpstr>
      <vt:lpstr>Method 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revision>2</cp:revision>
  <dcterms:created xsi:type="dcterms:W3CDTF">2022-04-06T08:21:49Z</dcterms:created>
  <dcterms:modified xsi:type="dcterms:W3CDTF">2022-04-07T08:44:04Z</dcterms:modified>
</cp:coreProperties>
</file>