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ADE12B-990F-422D-9269-252CAE06C6CE}" v="1713" dt="2022-04-06T10:33:02.916"/>
    <p1510:client id="{5B1FA191-E2CF-472A-B979-D1A15946D8E8}" v="1217" dt="2022-04-06T10:31:33.9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149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592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459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195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514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845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278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63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447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300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447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024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err="1">
                <a:cs typeface="Calibri Light"/>
              </a:rPr>
              <a:t>The</a:t>
            </a:r>
            <a:r>
              <a:rPr lang="fi-FI">
                <a:cs typeface="Calibri Light"/>
              </a:rPr>
              <a:t> </a:t>
            </a:r>
            <a:r>
              <a:rPr lang="fi-FI" err="1">
                <a:cs typeface="Calibri Light"/>
              </a:rPr>
              <a:t>ideal</a:t>
            </a:r>
            <a:r>
              <a:rPr lang="fi-FI">
                <a:cs typeface="Calibri Light"/>
              </a:rPr>
              <a:t> </a:t>
            </a:r>
            <a:r>
              <a:rPr lang="fi-FI" err="1">
                <a:cs typeface="Calibri Light"/>
              </a:rPr>
              <a:t>world</a:t>
            </a:r>
            <a:r>
              <a:rPr lang="fi-FI">
                <a:cs typeface="Calibri Light"/>
              </a:rPr>
              <a:t> </a:t>
            </a:r>
            <a:r>
              <a:rPr lang="fi-FI" err="1">
                <a:cs typeface="Calibri Light"/>
              </a:rPr>
              <a:t>based</a:t>
            </a:r>
            <a:r>
              <a:rPr lang="fi-FI">
                <a:cs typeface="Calibri Light"/>
              </a:rPr>
              <a:t> on </a:t>
            </a:r>
            <a:r>
              <a:rPr lang="fi-FI" err="1">
                <a:cs typeface="Calibri Light"/>
              </a:rPr>
              <a:t>sustainable</a:t>
            </a:r>
            <a:r>
              <a:rPr lang="fi-FI">
                <a:cs typeface="Calibri Light"/>
              </a:rPr>
              <a:t> </a:t>
            </a:r>
            <a:r>
              <a:rPr lang="fi-FI" err="1">
                <a:cs typeface="Calibri Light"/>
              </a:rPr>
              <a:t>energy</a:t>
            </a:r>
            <a:endParaRPr lang="fi-FI" err="1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FCC9D7-ACD1-1D3A-D109-9E5D36F0C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1783" y="609600"/>
            <a:ext cx="6693061" cy="1356360"/>
          </a:xfrm>
        </p:spPr>
        <p:txBody>
          <a:bodyPr>
            <a:normAutofit/>
          </a:bodyPr>
          <a:lstStyle/>
          <a:p>
            <a:r>
              <a:rPr lang="fi-FI" err="1">
                <a:cs typeface="Calibri Light"/>
              </a:rPr>
              <a:t>Renewable</a:t>
            </a:r>
            <a:r>
              <a:rPr lang="fi-FI">
                <a:cs typeface="Calibri Light"/>
              </a:rPr>
              <a:t> </a:t>
            </a:r>
            <a:r>
              <a:rPr lang="fi-FI" err="1">
                <a:cs typeface="Calibri Light"/>
              </a:rPr>
              <a:t>energy</a:t>
            </a:r>
            <a:r>
              <a:rPr lang="fi-FI">
                <a:cs typeface="Calibri Light"/>
              </a:rPr>
              <a:t> in </a:t>
            </a:r>
            <a:r>
              <a:rPr lang="fi-FI" err="1">
                <a:cs typeface="Calibri Light"/>
              </a:rPr>
              <a:t>everyday</a:t>
            </a:r>
            <a:r>
              <a:rPr lang="fi-FI">
                <a:cs typeface="Calibri Light"/>
              </a:rPr>
              <a:t> life</a:t>
            </a:r>
          </a:p>
        </p:txBody>
      </p:sp>
      <p:pic>
        <p:nvPicPr>
          <p:cNvPr id="9" name="Kuva 9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677749CF-0848-3138-8CEE-0ED25FC2A8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917" r="30916" b="-2"/>
          <a:stretch/>
        </p:blipFill>
        <p:spPr>
          <a:xfrm>
            <a:off x="223336" y="243840"/>
            <a:ext cx="3646837" cy="6377939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E01B871-B8F0-187C-C645-2BC637BB1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153" y="2255729"/>
            <a:ext cx="6693061" cy="40386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" indent="0">
              <a:buNone/>
            </a:pPr>
            <a:r>
              <a:rPr lang="fi-FI" sz="3200" b="1">
                <a:cs typeface="Calibri"/>
              </a:rPr>
              <a:t>In </a:t>
            </a:r>
            <a:r>
              <a:rPr lang="fi-FI" sz="3200" b="1" err="1">
                <a:cs typeface="Calibri"/>
              </a:rPr>
              <a:t>the</a:t>
            </a:r>
            <a:r>
              <a:rPr lang="fi-FI" sz="3200" b="1">
                <a:cs typeface="Calibri"/>
              </a:rPr>
              <a:t> </a:t>
            </a:r>
            <a:r>
              <a:rPr lang="fi-FI" sz="3200" b="1" err="1">
                <a:cs typeface="Calibri"/>
              </a:rPr>
              <a:t>ideal</a:t>
            </a:r>
            <a:r>
              <a:rPr lang="fi-FI" sz="3200" b="1">
                <a:cs typeface="Calibri"/>
              </a:rPr>
              <a:t> </a:t>
            </a:r>
            <a:r>
              <a:rPr lang="fi-FI" sz="3200" b="1" err="1">
                <a:cs typeface="Calibri"/>
              </a:rPr>
              <a:t>world</a:t>
            </a:r>
            <a:r>
              <a:rPr lang="fi-FI" sz="3200" b="1">
                <a:cs typeface="Calibri"/>
              </a:rPr>
              <a:t> :</a:t>
            </a:r>
          </a:p>
          <a:p>
            <a:r>
              <a:rPr lang="fi-FI" sz="2800">
                <a:cs typeface="Calibri"/>
              </a:rPr>
              <a:t>Every </a:t>
            </a:r>
            <a:r>
              <a:rPr lang="fi-FI" sz="2800" err="1">
                <a:cs typeface="Calibri"/>
              </a:rPr>
              <a:t>rooftop</a:t>
            </a:r>
            <a:r>
              <a:rPr lang="fi-FI" sz="2800">
                <a:cs typeface="Calibri"/>
              </a:rPr>
              <a:t> </a:t>
            </a:r>
            <a:r>
              <a:rPr lang="fi-FI" sz="2800" err="1">
                <a:cs typeface="Calibri"/>
              </a:rPr>
              <a:t>would</a:t>
            </a:r>
            <a:r>
              <a:rPr lang="fi-FI" sz="2800">
                <a:cs typeface="Calibri"/>
              </a:rPr>
              <a:t> </a:t>
            </a:r>
            <a:r>
              <a:rPr lang="fi-FI" sz="2800" err="1">
                <a:cs typeface="Calibri"/>
              </a:rPr>
              <a:t>be</a:t>
            </a:r>
            <a:r>
              <a:rPr lang="fi-FI" sz="2800">
                <a:cs typeface="Calibri"/>
              </a:rPr>
              <a:t> </a:t>
            </a:r>
            <a:r>
              <a:rPr lang="fi-FI" sz="2800" err="1">
                <a:cs typeface="Calibri"/>
              </a:rPr>
              <a:t>covered</a:t>
            </a:r>
            <a:r>
              <a:rPr lang="fi-FI" sz="2800">
                <a:cs typeface="Calibri"/>
              </a:rPr>
              <a:t> in </a:t>
            </a:r>
            <a:r>
              <a:rPr lang="fi-FI" sz="2800" err="1">
                <a:cs typeface="Calibri"/>
              </a:rPr>
              <a:t>plants</a:t>
            </a:r>
            <a:r>
              <a:rPr lang="fi-FI" sz="2800">
                <a:cs typeface="Calibri"/>
              </a:rPr>
              <a:t> and/</a:t>
            </a:r>
            <a:r>
              <a:rPr lang="fi-FI" sz="2800" err="1">
                <a:cs typeface="Calibri"/>
              </a:rPr>
              <a:t>or</a:t>
            </a:r>
            <a:r>
              <a:rPr lang="fi-FI" sz="2800">
                <a:cs typeface="Calibri"/>
              </a:rPr>
              <a:t> </a:t>
            </a:r>
            <a:r>
              <a:rPr lang="fi-FI" sz="2800" err="1">
                <a:cs typeface="Calibri"/>
              </a:rPr>
              <a:t>solar</a:t>
            </a:r>
            <a:r>
              <a:rPr lang="fi-FI" sz="2800">
                <a:cs typeface="Calibri"/>
              </a:rPr>
              <a:t> </a:t>
            </a:r>
            <a:r>
              <a:rPr lang="fi-FI" sz="2800" err="1">
                <a:cs typeface="Calibri"/>
              </a:rPr>
              <a:t>panels</a:t>
            </a:r>
            <a:r>
              <a:rPr lang="fi-FI" sz="2800">
                <a:cs typeface="Calibri"/>
              </a:rPr>
              <a:t>.</a:t>
            </a:r>
            <a:endParaRPr lang="fi-FI">
              <a:cs typeface="Calibri"/>
            </a:endParaRPr>
          </a:p>
          <a:p>
            <a:r>
              <a:rPr lang="fi-FI" sz="2800" err="1">
                <a:cs typeface="Calibri"/>
              </a:rPr>
              <a:t>Solar</a:t>
            </a:r>
            <a:r>
              <a:rPr lang="fi-FI" sz="2800">
                <a:cs typeface="Calibri"/>
              </a:rPr>
              <a:t> </a:t>
            </a:r>
            <a:r>
              <a:rPr lang="fi-FI" sz="2800" err="1">
                <a:cs typeface="Calibri"/>
              </a:rPr>
              <a:t>panels</a:t>
            </a:r>
            <a:r>
              <a:rPr lang="fi-FI" sz="2800">
                <a:cs typeface="Calibri"/>
              </a:rPr>
              <a:t> </a:t>
            </a:r>
            <a:r>
              <a:rPr lang="fi-FI" sz="2800" err="1">
                <a:cs typeface="Calibri"/>
              </a:rPr>
              <a:t>should</a:t>
            </a:r>
            <a:r>
              <a:rPr lang="fi-FI" sz="2800">
                <a:cs typeface="Calibri"/>
              </a:rPr>
              <a:t> </a:t>
            </a:r>
            <a:r>
              <a:rPr lang="fi-FI" sz="2800" err="1">
                <a:cs typeface="Calibri"/>
              </a:rPr>
              <a:t>be</a:t>
            </a:r>
            <a:r>
              <a:rPr lang="fi-FI" sz="2800">
                <a:cs typeface="Calibri"/>
              </a:rPr>
              <a:t> </a:t>
            </a:r>
            <a:r>
              <a:rPr lang="fi-FI" sz="2800" err="1">
                <a:cs typeface="Calibri"/>
              </a:rPr>
              <a:t>efficient</a:t>
            </a:r>
            <a:r>
              <a:rPr lang="fi-FI" sz="2800">
                <a:cs typeface="Calibri"/>
              </a:rPr>
              <a:t> </a:t>
            </a:r>
            <a:r>
              <a:rPr lang="fi-FI" sz="2800" err="1">
                <a:cs typeface="Calibri"/>
              </a:rPr>
              <a:t>enough</a:t>
            </a:r>
            <a:r>
              <a:rPr lang="fi-FI" sz="2800">
                <a:cs typeface="Calibri"/>
              </a:rPr>
              <a:t> </a:t>
            </a:r>
            <a:r>
              <a:rPr lang="fi-FI" sz="2800" err="1">
                <a:cs typeface="Calibri"/>
              </a:rPr>
              <a:t>so</a:t>
            </a:r>
            <a:r>
              <a:rPr lang="fi-FI" sz="2800">
                <a:cs typeface="Calibri"/>
              </a:rPr>
              <a:t> </a:t>
            </a:r>
            <a:r>
              <a:rPr lang="fi-FI" sz="2800" err="1">
                <a:cs typeface="Calibri"/>
              </a:rPr>
              <a:t>the</a:t>
            </a:r>
            <a:r>
              <a:rPr lang="fi-FI" sz="2800">
                <a:cs typeface="Calibri"/>
              </a:rPr>
              <a:t> </a:t>
            </a:r>
            <a:r>
              <a:rPr lang="fi-FI" sz="2800" err="1">
                <a:cs typeface="Calibri"/>
              </a:rPr>
              <a:t>residents</a:t>
            </a:r>
            <a:r>
              <a:rPr lang="fi-FI" sz="2800">
                <a:cs typeface="Calibri"/>
              </a:rPr>
              <a:t> of </a:t>
            </a:r>
            <a:r>
              <a:rPr lang="fi-FI" sz="2800" err="1">
                <a:cs typeface="Calibri"/>
              </a:rPr>
              <a:t>the</a:t>
            </a:r>
            <a:r>
              <a:rPr lang="fi-FI" sz="2800">
                <a:cs typeface="Calibri"/>
              </a:rPr>
              <a:t> </a:t>
            </a:r>
            <a:r>
              <a:rPr lang="fi-FI" sz="2800" err="1">
                <a:cs typeface="Calibri"/>
              </a:rPr>
              <a:t>building</a:t>
            </a:r>
            <a:r>
              <a:rPr lang="fi-FI" sz="2800">
                <a:cs typeface="Calibri"/>
              </a:rPr>
              <a:t> </a:t>
            </a:r>
            <a:r>
              <a:rPr lang="fi-FI" sz="2800" err="1">
                <a:cs typeface="Calibri"/>
              </a:rPr>
              <a:t>don't</a:t>
            </a:r>
            <a:r>
              <a:rPr lang="fi-FI" sz="2800">
                <a:cs typeface="Calibri"/>
              </a:rPr>
              <a:t> </a:t>
            </a:r>
            <a:r>
              <a:rPr lang="fi-FI" sz="2800" err="1">
                <a:cs typeface="Calibri"/>
              </a:rPr>
              <a:t>need</a:t>
            </a:r>
            <a:r>
              <a:rPr lang="fi-FI" sz="2800">
                <a:cs typeface="Calibri"/>
              </a:rPr>
              <a:t> </a:t>
            </a:r>
            <a:r>
              <a:rPr lang="fi-FI" sz="2800" err="1">
                <a:cs typeface="Calibri"/>
              </a:rPr>
              <a:t>any</a:t>
            </a:r>
            <a:r>
              <a:rPr lang="fi-FI" sz="2800">
                <a:cs typeface="Calibri"/>
              </a:rPr>
              <a:t> </a:t>
            </a:r>
            <a:r>
              <a:rPr lang="fi-FI" sz="2800" err="1">
                <a:cs typeface="Calibri"/>
              </a:rPr>
              <a:t>other</a:t>
            </a:r>
            <a:r>
              <a:rPr lang="fi-FI" sz="2800">
                <a:cs typeface="Calibri"/>
              </a:rPr>
              <a:t> </a:t>
            </a:r>
            <a:r>
              <a:rPr lang="fi-FI" sz="2800" err="1">
                <a:cs typeface="Calibri"/>
              </a:rPr>
              <a:t>energy</a:t>
            </a:r>
            <a:r>
              <a:rPr lang="fi-FI" sz="2800">
                <a:cs typeface="Calibri"/>
              </a:rPr>
              <a:t> </a:t>
            </a:r>
            <a:r>
              <a:rPr lang="fi-FI" sz="2800" err="1">
                <a:cs typeface="Calibri"/>
              </a:rPr>
              <a:t>source</a:t>
            </a:r>
            <a:r>
              <a:rPr lang="fi-FI" sz="2800">
                <a:cs typeface="Calibri"/>
              </a:rPr>
              <a:t>.</a:t>
            </a:r>
          </a:p>
          <a:p>
            <a:r>
              <a:rPr lang="fi-FI" sz="2800" err="1">
                <a:ea typeface="+mn-lt"/>
                <a:cs typeface="Calibri"/>
              </a:rPr>
              <a:t>You</a:t>
            </a:r>
            <a:r>
              <a:rPr lang="fi-FI" sz="2800">
                <a:ea typeface="+mn-lt"/>
                <a:cs typeface="Calibri"/>
              </a:rPr>
              <a:t> </a:t>
            </a:r>
            <a:r>
              <a:rPr lang="fi-FI" sz="2800" err="1">
                <a:ea typeface="+mn-lt"/>
                <a:cs typeface="Calibri"/>
              </a:rPr>
              <a:t>would</a:t>
            </a:r>
            <a:r>
              <a:rPr lang="fi-FI" sz="2800">
                <a:ea typeface="+mn-lt"/>
                <a:cs typeface="Calibri"/>
              </a:rPr>
              <a:t> </a:t>
            </a:r>
            <a:r>
              <a:rPr lang="fi-FI" sz="2800" err="1">
                <a:ea typeface="+mn-lt"/>
                <a:cs typeface="Calibri"/>
              </a:rPr>
              <a:t>see</a:t>
            </a:r>
            <a:r>
              <a:rPr lang="fi-FI" sz="2800">
                <a:ea typeface="+mn-lt"/>
                <a:cs typeface="Calibri"/>
              </a:rPr>
              <a:t> </a:t>
            </a:r>
            <a:r>
              <a:rPr lang="fi-FI" sz="2800" err="1">
                <a:ea typeface="+mn-lt"/>
                <a:cs typeface="Calibri"/>
              </a:rPr>
              <a:t>windturbines</a:t>
            </a:r>
            <a:r>
              <a:rPr lang="fi-FI" sz="2800">
                <a:ea typeface="+mn-lt"/>
                <a:cs typeface="Calibri"/>
              </a:rPr>
              <a:t> </a:t>
            </a:r>
            <a:r>
              <a:rPr lang="fi-FI" sz="2800" err="1">
                <a:ea typeface="+mn-lt"/>
                <a:cs typeface="Calibri"/>
              </a:rPr>
              <a:t>producing</a:t>
            </a:r>
            <a:r>
              <a:rPr lang="fi-FI" sz="2800">
                <a:ea typeface="+mn-lt"/>
                <a:cs typeface="Calibri"/>
              </a:rPr>
              <a:t> </a:t>
            </a:r>
            <a:r>
              <a:rPr lang="fi-FI" sz="2800" err="1">
                <a:ea typeface="+mn-lt"/>
                <a:cs typeface="Calibri"/>
              </a:rPr>
              <a:t>energy</a:t>
            </a:r>
            <a:r>
              <a:rPr lang="fi-FI" sz="2800">
                <a:ea typeface="+mn-lt"/>
                <a:cs typeface="Calibri"/>
              </a:rPr>
              <a:t> while walking </a:t>
            </a:r>
            <a:r>
              <a:rPr lang="fi-FI" sz="2800" err="1">
                <a:ea typeface="+mn-lt"/>
                <a:cs typeface="Calibri"/>
              </a:rPr>
              <a:t>down</a:t>
            </a:r>
            <a:r>
              <a:rPr lang="fi-FI" sz="2800">
                <a:ea typeface="+mn-lt"/>
                <a:cs typeface="Calibri"/>
              </a:rPr>
              <a:t> </a:t>
            </a:r>
            <a:r>
              <a:rPr lang="fi-FI" sz="2800" err="1">
                <a:ea typeface="+mn-lt"/>
                <a:cs typeface="Calibri"/>
              </a:rPr>
              <a:t>the</a:t>
            </a:r>
            <a:r>
              <a:rPr lang="fi-FI" sz="2800">
                <a:ea typeface="+mn-lt"/>
                <a:cs typeface="Calibri"/>
              </a:rPr>
              <a:t> </a:t>
            </a:r>
            <a:r>
              <a:rPr lang="fi-FI" sz="2800" err="1">
                <a:ea typeface="+mn-lt"/>
                <a:cs typeface="Calibri"/>
              </a:rPr>
              <a:t>street</a:t>
            </a:r>
            <a:r>
              <a:rPr lang="fi-FI" sz="2800">
                <a:ea typeface="+mn-lt"/>
                <a:cs typeface="Calibri"/>
              </a:rPr>
              <a:t>.</a:t>
            </a:r>
          </a:p>
        </p:txBody>
      </p:sp>
      <p:pic>
        <p:nvPicPr>
          <p:cNvPr id="5" name="Kuva 5" descr="Aurinkopaneelit ääriviiva">
            <a:extLst>
              <a:ext uri="{FF2B5EF4-FFF2-40B4-BE49-F238E27FC236}">
                <a16:creationId xmlns:a16="http://schemas.microsoft.com/office/drawing/2014/main" id="{F87B44FF-1174-EC37-F96A-846FBFF80E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085541" y="362210"/>
            <a:ext cx="1352810" cy="136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012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9">
            <a:extLst>
              <a:ext uri="{FF2B5EF4-FFF2-40B4-BE49-F238E27FC236}">
                <a16:creationId xmlns:a16="http://schemas.microsoft.com/office/drawing/2014/main" id="{96033C54-130E-47B2-AED6-625156FBA7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4267189-0585-279E-B772-75B8654D3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8731" y="609600"/>
            <a:ext cx="3582416" cy="1356360"/>
          </a:xfrm>
        </p:spPr>
        <p:txBody>
          <a:bodyPr>
            <a:normAutofit/>
          </a:bodyPr>
          <a:lstStyle/>
          <a:p>
            <a:r>
              <a:rPr lang="fi-FI" sz="3200">
                <a:cs typeface="Calibri Light"/>
              </a:rPr>
              <a:t>The future of transportation</a:t>
            </a:r>
            <a:endParaRPr lang="fi-FI" sz="3200"/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A4242FE5-C72F-4A84-8716-823E318657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39" y="243840"/>
            <a:ext cx="7327423" cy="6377939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52AE378-6EAC-F9D4-968D-68B6AF8FD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8731" y="2057400"/>
            <a:ext cx="3582416" cy="403860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fi-FI" sz="1600">
              <a:ea typeface="+mn-lt"/>
              <a:cs typeface="+mn-lt"/>
            </a:endParaRPr>
          </a:p>
          <a:p>
            <a:r>
              <a:rPr lang="fi-FI" sz="2400" err="1">
                <a:solidFill>
                  <a:schemeClr val="tx1"/>
                </a:solidFill>
                <a:cs typeface="Calibri"/>
              </a:rPr>
              <a:t>Airplanes</a:t>
            </a:r>
            <a:r>
              <a:rPr lang="fi-FI" sz="2400">
                <a:solidFill>
                  <a:schemeClr val="tx1"/>
                </a:solidFill>
                <a:cs typeface="Calibri"/>
              </a:rPr>
              <a:t> and </a:t>
            </a:r>
            <a:r>
              <a:rPr lang="fi-FI" sz="2400" err="1">
                <a:solidFill>
                  <a:schemeClr val="tx1"/>
                </a:solidFill>
                <a:cs typeface="Calibri"/>
              </a:rPr>
              <a:t>ships</a:t>
            </a:r>
            <a:r>
              <a:rPr lang="fi-FI" sz="2400">
                <a:solidFill>
                  <a:schemeClr val="tx1"/>
                </a:solidFill>
                <a:cs typeface="Calibri"/>
              </a:rPr>
              <a:t> </a:t>
            </a:r>
            <a:r>
              <a:rPr lang="fi-FI" sz="2400" err="1">
                <a:solidFill>
                  <a:schemeClr val="tx1"/>
                </a:solidFill>
                <a:cs typeface="Calibri"/>
              </a:rPr>
              <a:t>would</a:t>
            </a:r>
            <a:r>
              <a:rPr lang="fi-FI" sz="2400">
                <a:solidFill>
                  <a:schemeClr val="tx1"/>
                </a:solidFill>
                <a:cs typeface="Calibri"/>
              </a:rPr>
              <a:t> </a:t>
            </a:r>
            <a:r>
              <a:rPr lang="fi-FI" sz="2400" err="1">
                <a:solidFill>
                  <a:schemeClr val="tx1"/>
                </a:solidFill>
                <a:cs typeface="Calibri"/>
              </a:rPr>
              <a:t>work</a:t>
            </a:r>
            <a:r>
              <a:rPr lang="fi-FI" sz="2400">
                <a:solidFill>
                  <a:schemeClr val="tx1"/>
                </a:solidFill>
                <a:cs typeface="Calibri"/>
              </a:rPr>
              <a:t> on </a:t>
            </a:r>
            <a:r>
              <a:rPr lang="fi-FI" sz="2400" err="1">
                <a:solidFill>
                  <a:schemeClr val="tx1"/>
                </a:solidFill>
                <a:cs typeface="Calibri"/>
              </a:rPr>
              <a:t>bioenergy</a:t>
            </a:r>
            <a:r>
              <a:rPr lang="fi-FI" sz="2400">
                <a:solidFill>
                  <a:schemeClr val="tx1"/>
                </a:solidFill>
                <a:cs typeface="Calibri"/>
              </a:rPr>
              <a:t>.</a:t>
            </a:r>
          </a:p>
          <a:p>
            <a:r>
              <a:rPr lang="fi-FI" sz="2400">
                <a:solidFill>
                  <a:schemeClr val="tx1"/>
                </a:solidFill>
                <a:cs typeface="Calibri"/>
              </a:rPr>
              <a:t>Private </a:t>
            </a:r>
            <a:r>
              <a:rPr lang="fi-FI" sz="2400" err="1">
                <a:solidFill>
                  <a:schemeClr val="tx1"/>
                </a:solidFill>
                <a:cs typeface="Calibri"/>
              </a:rPr>
              <a:t>motoring</a:t>
            </a:r>
            <a:r>
              <a:rPr lang="fi-FI" sz="2400">
                <a:solidFill>
                  <a:schemeClr val="tx1"/>
                </a:solidFill>
                <a:cs typeface="Calibri"/>
              </a:rPr>
              <a:t> </a:t>
            </a:r>
            <a:r>
              <a:rPr lang="fi-FI" sz="2400" err="1">
                <a:solidFill>
                  <a:schemeClr val="tx1"/>
                </a:solidFill>
                <a:cs typeface="Calibri"/>
              </a:rPr>
              <a:t>would</a:t>
            </a:r>
            <a:r>
              <a:rPr lang="fi-FI" sz="2400">
                <a:solidFill>
                  <a:schemeClr val="tx1"/>
                </a:solidFill>
                <a:cs typeface="Calibri"/>
              </a:rPr>
              <a:t> </a:t>
            </a:r>
            <a:r>
              <a:rPr lang="fi-FI" sz="2400" err="1">
                <a:solidFill>
                  <a:schemeClr val="tx1"/>
                </a:solidFill>
                <a:cs typeface="Calibri"/>
              </a:rPr>
              <a:t>be</a:t>
            </a:r>
            <a:r>
              <a:rPr lang="fi-FI" sz="2400">
                <a:solidFill>
                  <a:schemeClr val="tx1"/>
                </a:solidFill>
                <a:cs typeface="Calibri"/>
              </a:rPr>
              <a:t> </a:t>
            </a:r>
            <a:r>
              <a:rPr lang="fi-FI" sz="2400" err="1">
                <a:solidFill>
                  <a:schemeClr val="tx1"/>
                </a:solidFill>
                <a:cs typeface="Calibri"/>
              </a:rPr>
              <a:t>replaced</a:t>
            </a:r>
            <a:r>
              <a:rPr lang="fi-FI" sz="2400">
                <a:solidFill>
                  <a:schemeClr val="tx1"/>
                </a:solidFill>
                <a:cs typeface="Calibri"/>
              </a:rPr>
              <a:t> </a:t>
            </a:r>
            <a:r>
              <a:rPr lang="fi-FI" sz="2400" err="1">
                <a:solidFill>
                  <a:schemeClr val="tx1"/>
                </a:solidFill>
                <a:cs typeface="Calibri"/>
              </a:rPr>
              <a:t>by</a:t>
            </a:r>
            <a:r>
              <a:rPr lang="fi-FI" sz="2400">
                <a:solidFill>
                  <a:schemeClr val="tx1"/>
                </a:solidFill>
                <a:cs typeface="Calibri"/>
              </a:rPr>
              <a:t> </a:t>
            </a:r>
            <a:r>
              <a:rPr lang="fi-FI" sz="2400" err="1">
                <a:solidFill>
                  <a:schemeClr val="tx1"/>
                </a:solidFill>
                <a:cs typeface="Calibri"/>
              </a:rPr>
              <a:t>public</a:t>
            </a:r>
            <a:r>
              <a:rPr lang="fi-FI" sz="2400">
                <a:solidFill>
                  <a:schemeClr val="tx1"/>
                </a:solidFill>
                <a:cs typeface="Calibri"/>
              </a:rPr>
              <a:t> </a:t>
            </a:r>
            <a:r>
              <a:rPr lang="fi-FI" sz="2400" err="1">
                <a:solidFill>
                  <a:schemeClr val="tx1"/>
                </a:solidFill>
                <a:cs typeface="Calibri"/>
              </a:rPr>
              <a:t>transportation</a:t>
            </a:r>
            <a:r>
              <a:rPr lang="fi-FI" sz="2400">
                <a:solidFill>
                  <a:schemeClr val="tx1"/>
                </a:solidFill>
                <a:cs typeface="Calibri"/>
              </a:rPr>
              <a:t>.</a:t>
            </a:r>
          </a:p>
          <a:p>
            <a:r>
              <a:rPr lang="fi-FI" sz="2400" err="1">
                <a:solidFill>
                  <a:schemeClr val="tx1"/>
                </a:solidFill>
                <a:cs typeface="Calibri"/>
              </a:rPr>
              <a:t>There</a:t>
            </a:r>
            <a:r>
              <a:rPr lang="fi-FI" sz="2400">
                <a:solidFill>
                  <a:schemeClr val="tx1"/>
                </a:solidFill>
                <a:cs typeface="Calibri"/>
              </a:rPr>
              <a:t> </a:t>
            </a:r>
            <a:r>
              <a:rPr lang="fi-FI" sz="2400" err="1">
                <a:solidFill>
                  <a:schemeClr val="tx1"/>
                </a:solidFill>
                <a:cs typeface="Calibri"/>
              </a:rPr>
              <a:t>would</a:t>
            </a:r>
            <a:r>
              <a:rPr lang="fi-FI" sz="2400">
                <a:solidFill>
                  <a:schemeClr val="tx1"/>
                </a:solidFill>
                <a:cs typeface="Calibri"/>
              </a:rPr>
              <a:t> </a:t>
            </a:r>
            <a:r>
              <a:rPr lang="fi-FI" sz="2400" err="1">
                <a:solidFill>
                  <a:schemeClr val="tx1"/>
                </a:solidFill>
                <a:cs typeface="Calibri"/>
              </a:rPr>
              <a:t>only</a:t>
            </a:r>
            <a:r>
              <a:rPr lang="fi-FI" sz="2400">
                <a:solidFill>
                  <a:schemeClr val="tx1"/>
                </a:solidFill>
                <a:cs typeface="Calibri"/>
              </a:rPr>
              <a:t> </a:t>
            </a:r>
            <a:r>
              <a:rPr lang="fi-FI" sz="2400" err="1">
                <a:solidFill>
                  <a:schemeClr val="tx1"/>
                </a:solidFill>
                <a:cs typeface="Calibri"/>
              </a:rPr>
              <a:t>be</a:t>
            </a:r>
            <a:r>
              <a:rPr lang="fi-FI" sz="2400">
                <a:solidFill>
                  <a:schemeClr val="tx1"/>
                </a:solidFill>
                <a:cs typeface="Calibri"/>
              </a:rPr>
              <a:t> </a:t>
            </a:r>
            <a:r>
              <a:rPr lang="fi-FI" sz="2400" err="1">
                <a:solidFill>
                  <a:schemeClr val="tx1"/>
                </a:solidFill>
                <a:cs typeface="Calibri"/>
              </a:rPr>
              <a:t>electric</a:t>
            </a:r>
            <a:r>
              <a:rPr lang="fi-FI" sz="2400">
                <a:solidFill>
                  <a:schemeClr val="tx1"/>
                </a:solidFill>
                <a:cs typeface="Calibri"/>
              </a:rPr>
              <a:t> and </a:t>
            </a:r>
            <a:r>
              <a:rPr lang="fi-FI" sz="2400" err="1">
                <a:solidFill>
                  <a:schemeClr val="tx1"/>
                </a:solidFill>
                <a:cs typeface="Calibri"/>
              </a:rPr>
              <a:t>gas</a:t>
            </a:r>
            <a:r>
              <a:rPr lang="fi-FI" sz="2400">
                <a:solidFill>
                  <a:schemeClr val="tx1"/>
                </a:solidFill>
                <a:cs typeface="Calibri"/>
              </a:rPr>
              <a:t> </a:t>
            </a:r>
            <a:r>
              <a:rPr lang="fi-FI" sz="2400" err="1">
                <a:solidFill>
                  <a:schemeClr val="tx1"/>
                </a:solidFill>
                <a:cs typeface="Calibri"/>
              </a:rPr>
              <a:t>cars</a:t>
            </a:r>
            <a:r>
              <a:rPr lang="fi-FI" sz="2400">
                <a:solidFill>
                  <a:schemeClr val="tx1"/>
                </a:solidFill>
                <a:cs typeface="Calibri"/>
              </a:rPr>
              <a:t>.</a:t>
            </a:r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18CB9ED3-F084-4F4D-A18E-3FEB152012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15">
            <a:extLst>
              <a:ext uri="{FF2B5EF4-FFF2-40B4-BE49-F238E27FC236}">
                <a16:creationId xmlns:a16="http://schemas.microsoft.com/office/drawing/2014/main" id="{39222938-EAF8-4DE0-8FA0-31B5109FCE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0692" y="744223"/>
            <a:ext cx="3422042" cy="316865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FDB81A32-A908-E762-0FCA-661D22EDB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34" y="1548209"/>
            <a:ext cx="3121358" cy="1560679"/>
          </a:xfrm>
          <a:prstGeom prst="rect">
            <a:avLst/>
          </a:prstGeom>
        </p:spPr>
      </p:pic>
      <p:sp>
        <p:nvSpPr>
          <p:cNvPr id="24" name="Rectangle 17">
            <a:extLst>
              <a:ext uri="{FF2B5EF4-FFF2-40B4-BE49-F238E27FC236}">
                <a16:creationId xmlns:a16="http://schemas.microsoft.com/office/drawing/2014/main" id="{B33B1F50-587A-4270-941C-3D03C38915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3075" y="744223"/>
            <a:ext cx="2790856" cy="206331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2310D42-418C-4ACE-BF95-D8FA7E02C4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0692" y="4087904"/>
            <a:ext cx="3422042" cy="205228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5ABCF05-8734-4C35-8112-28A5AC3F96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3075" y="2971541"/>
            <a:ext cx="2790855" cy="316865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5" descr="Nuori Businessman käsi merkki iloiset">
            <a:extLst>
              <a:ext uri="{FF2B5EF4-FFF2-40B4-BE49-F238E27FC236}">
                <a16:creationId xmlns:a16="http://schemas.microsoft.com/office/drawing/2014/main" id="{69ADF98B-709D-21C4-F06B-A2D366944A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9032" y="3133975"/>
            <a:ext cx="1528533" cy="2843784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5FD04945-A797-CEDD-C778-1690B577F3CC}"/>
              </a:ext>
            </a:extLst>
          </p:cNvPr>
          <p:cNvSpPr txBox="1"/>
          <p:nvPr/>
        </p:nvSpPr>
        <p:spPr>
          <a:xfrm>
            <a:off x="5037551" y="3920646"/>
            <a:ext cx="1384909" cy="646331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/>
              <a:t>I </a:t>
            </a:r>
            <a:r>
              <a:rPr lang="fi-FI" err="1"/>
              <a:t>use</a:t>
            </a:r>
            <a:r>
              <a:rPr lang="fi-FI"/>
              <a:t> </a:t>
            </a:r>
            <a:r>
              <a:rPr lang="fi-FI" err="1"/>
              <a:t>electric</a:t>
            </a:r>
            <a:r>
              <a:rPr lang="fi-FI"/>
              <a:t> </a:t>
            </a:r>
            <a:r>
              <a:rPr lang="fi-FI" err="1"/>
              <a:t>cars</a:t>
            </a:r>
            <a:r>
              <a:rPr lang="fi-FI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97714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871A2E8-07F2-D49D-0D96-1D83D68FF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u="sng"/>
              <a:t>In an </a:t>
            </a:r>
            <a:r>
              <a:rPr lang="fi-FI" sz="3600" u="sng" err="1"/>
              <a:t>ideal</a:t>
            </a:r>
            <a:r>
              <a:rPr lang="fi-FI" sz="3600" u="sng"/>
              <a:t> </a:t>
            </a:r>
            <a:r>
              <a:rPr lang="fi-FI" sz="3600" u="sng" err="1"/>
              <a:t>world</a:t>
            </a:r>
            <a:r>
              <a:rPr lang="fi-FI" sz="3600" u="sng"/>
              <a:t> </a:t>
            </a:r>
            <a:r>
              <a:rPr lang="fi-FI" sz="3600" u="sng" err="1"/>
              <a:t>we</a:t>
            </a:r>
            <a:r>
              <a:rPr lang="fi-FI" sz="3600" u="sng"/>
              <a:t> </a:t>
            </a:r>
            <a:r>
              <a:rPr lang="fi-FI" sz="3600" u="sng" err="1"/>
              <a:t>only</a:t>
            </a:r>
            <a:r>
              <a:rPr lang="fi-FI" sz="3600" u="sng"/>
              <a:t> </a:t>
            </a:r>
            <a:r>
              <a:rPr lang="fi-FI" sz="3600" u="sng" err="1"/>
              <a:t>use</a:t>
            </a:r>
            <a:r>
              <a:rPr lang="fi-FI" sz="3600" u="sng"/>
              <a:t> </a:t>
            </a:r>
            <a:r>
              <a:rPr lang="fi-FI" sz="3600" u="sng" err="1"/>
              <a:t>sustainable</a:t>
            </a:r>
            <a:r>
              <a:rPr lang="fi-FI" sz="3600" u="sng"/>
              <a:t> </a:t>
            </a:r>
            <a:r>
              <a:rPr lang="fi-FI" sz="3600" u="sng" err="1"/>
              <a:t>energy</a:t>
            </a:r>
            <a:endParaRPr lang="fi-FI" sz="3600" u="sng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E6C905B-BD1E-4C81-73B3-D7F681F82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400"/>
            <a:ext cx="5488762" cy="40386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" indent="0">
              <a:buNone/>
            </a:pPr>
            <a:endParaRPr lang="fi-FI" dirty="0">
              <a:solidFill>
                <a:schemeClr val="accent1">
                  <a:lumMod val="75000"/>
                </a:schemeClr>
              </a:solidFill>
              <a:ea typeface="+mn-lt"/>
              <a:cs typeface="+mn-lt"/>
            </a:endParaRPr>
          </a:p>
          <a:p>
            <a:r>
              <a:rPr lang="fi-FI" dirty="0" err="1">
                <a:solidFill>
                  <a:srgbClr val="A6B727"/>
                </a:solidFill>
              </a:rPr>
              <a:t>The</a:t>
            </a:r>
            <a:r>
              <a:rPr lang="fi-FI" dirty="0">
                <a:solidFill>
                  <a:srgbClr val="A6B727"/>
                </a:solidFill>
              </a:rPr>
              <a:t> </a:t>
            </a:r>
            <a:r>
              <a:rPr lang="fi-FI" dirty="0" err="1">
                <a:solidFill>
                  <a:srgbClr val="A6B727"/>
                </a:solidFill>
              </a:rPr>
              <a:t>use</a:t>
            </a:r>
            <a:r>
              <a:rPr lang="fi-FI" dirty="0">
                <a:solidFill>
                  <a:srgbClr val="A6B727"/>
                </a:solidFill>
              </a:rPr>
              <a:t> of a </a:t>
            </a:r>
            <a:r>
              <a:rPr lang="fi-FI" dirty="0" err="1">
                <a:solidFill>
                  <a:srgbClr val="A6B727"/>
                </a:solidFill>
              </a:rPr>
              <a:t>rowing</a:t>
            </a:r>
            <a:r>
              <a:rPr lang="fi-FI" dirty="0">
                <a:solidFill>
                  <a:srgbClr val="A6B727"/>
                </a:solidFill>
              </a:rPr>
              <a:t> </a:t>
            </a:r>
            <a:r>
              <a:rPr lang="fi-FI" dirty="0" err="1">
                <a:solidFill>
                  <a:srgbClr val="A6B727"/>
                </a:solidFill>
              </a:rPr>
              <a:t>machine</a:t>
            </a:r>
            <a:r>
              <a:rPr lang="fi-FI" dirty="0">
                <a:solidFill>
                  <a:srgbClr val="A6B727"/>
                </a:solidFill>
              </a:rPr>
              <a:t> -&gt; </a:t>
            </a:r>
            <a:r>
              <a:rPr lang="fi-FI" dirty="0" err="1">
                <a:solidFill>
                  <a:srgbClr val="A6B727"/>
                </a:solidFill>
              </a:rPr>
              <a:t>kinetic</a:t>
            </a:r>
            <a:r>
              <a:rPr lang="fi-FI" dirty="0">
                <a:solidFill>
                  <a:srgbClr val="A6B727"/>
                </a:solidFill>
              </a:rPr>
              <a:t> </a:t>
            </a:r>
            <a:r>
              <a:rPr lang="fi-FI" dirty="0" err="1">
                <a:solidFill>
                  <a:srgbClr val="A6B727"/>
                </a:solidFill>
              </a:rPr>
              <a:t>energy</a:t>
            </a:r>
            <a:r>
              <a:rPr lang="fi-FI" dirty="0">
                <a:solidFill>
                  <a:srgbClr val="A6B727"/>
                </a:solidFill>
              </a:rPr>
              <a:t> </a:t>
            </a:r>
            <a:r>
              <a:rPr lang="fi-FI" dirty="0" err="1">
                <a:solidFill>
                  <a:srgbClr val="A6B727"/>
                </a:solidFill>
              </a:rPr>
              <a:t>causes</a:t>
            </a:r>
            <a:r>
              <a:rPr lang="fi-FI" dirty="0">
                <a:solidFill>
                  <a:srgbClr val="A6B727"/>
                </a:solidFill>
              </a:rPr>
              <a:t> </a:t>
            </a:r>
            <a:r>
              <a:rPr lang="fi-FI" dirty="0" err="1">
                <a:solidFill>
                  <a:srgbClr val="A6B727"/>
                </a:solidFill>
              </a:rPr>
              <a:t>turbine</a:t>
            </a:r>
            <a:r>
              <a:rPr lang="fi-FI" dirty="0">
                <a:solidFill>
                  <a:srgbClr val="A6B727"/>
                </a:solidFill>
              </a:rPr>
              <a:t> to spin -&gt; </a:t>
            </a:r>
            <a:r>
              <a:rPr lang="fi-FI" dirty="0" err="1">
                <a:solidFill>
                  <a:srgbClr val="A6B727"/>
                </a:solidFill>
              </a:rPr>
              <a:t>turbine</a:t>
            </a:r>
            <a:r>
              <a:rPr lang="fi-FI" dirty="0">
                <a:solidFill>
                  <a:srgbClr val="A6B727"/>
                </a:solidFill>
              </a:rPr>
              <a:t> is </a:t>
            </a:r>
            <a:r>
              <a:rPr lang="fi-FI" dirty="0" err="1">
                <a:solidFill>
                  <a:srgbClr val="A6B727"/>
                </a:solidFill>
              </a:rPr>
              <a:t>connected</a:t>
            </a:r>
            <a:r>
              <a:rPr lang="fi-FI" dirty="0">
                <a:solidFill>
                  <a:srgbClr val="A6B727"/>
                </a:solidFill>
              </a:rPr>
              <a:t> to a </a:t>
            </a:r>
            <a:r>
              <a:rPr lang="fi-FI" dirty="0" err="1">
                <a:solidFill>
                  <a:srgbClr val="A6B727"/>
                </a:solidFill>
              </a:rPr>
              <a:t>generator</a:t>
            </a:r>
            <a:r>
              <a:rPr lang="fi-FI" dirty="0">
                <a:solidFill>
                  <a:srgbClr val="A6B727"/>
                </a:solidFill>
              </a:rPr>
              <a:t> </a:t>
            </a:r>
            <a:r>
              <a:rPr lang="fi-FI" dirty="0" err="1">
                <a:solidFill>
                  <a:srgbClr val="A6B727"/>
                </a:solidFill>
              </a:rPr>
              <a:t>that</a:t>
            </a:r>
            <a:r>
              <a:rPr lang="fi-FI" dirty="0">
                <a:solidFill>
                  <a:srgbClr val="A6B727"/>
                </a:solidFill>
              </a:rPr>
              <a:t> </a:t>
            </a:r>
            <a:r>
              <a:rPr lang="fi-FI" dirty="0" err="1">
                <a:solidFill>
                  <a:srgbClr val="A6B727"/>
                </a:solidFill>
              </a:rPr>
              <a:t>produces</a:t>
            </a:r>
            <a:r>
              <a:rPr lang="fi-FI" dirty="0">
                <a:solidFill>
                  <a:srgbClr val="A6B727"/>
                </a:solidFill>
              </a:rPr>
              <a:t> </a:t>
            </a:r>
            <a:r>
              <a:rPr lang="fi-FI" dirty="0" err="1">
                <a:solidFill>
                  <a:srgbClr val="A6B727"/>
                </a:solidFill>
              </a:rPr>
              <a:t>electricity</a:t>
            </a:r>
            <a:r>
              <a:rPr lang="fi-FI" dirty="0">
                <a:solidFill>
                  <a:srgbClr val="A6B727"/>
                </a:solidFill>
              </a:rPr>
              <a:t> for </a:t>
            </a:r>
            <a:r>
              <a:rPr lang="fi-FI" dirty="0" err="1">
                <a:solidFill>
                  <a:srgbClr val="A6B727"/>
                </a:solidFill>
              </a:rPr>
              <a:t>the</a:t>
            </a:r>
            <a:r>
              <a:rPr lang="fi-FI" dirty="0">
                <a:solidFill>
                  <a:srgbClr val="A6B727"/>
                </a:solidFill>
              </a:rPr>
              <a:t> </a:t>
            </a:r>
            <a:r>
              <a:rPr lang="fi-FI" dirty="0" err="1">
                <a:solidFill>
                  <a:srgbClr val="A6B727"/>
                </a:solidFill>
              </a:rPr>
              <a:t>gym</a:t>
            </a:r>
            <a:endParaRPr lang="fi-FI" dirty="0">
              <a:solidFill>
                <a:srgbClr val="A6B727"/>
              </a:solidFill>
            </a:endParaRPr>
          </a:p>
          <a:p>
            <a:r>
              <a:rPr lang="fi-FI" dirty="0">
                <a:solidFill>
                  <a:srgbClr val="A6B727"/>
                </a:solidFill>
              </a:rPr>
              <a:t>It </a:t>
            </a:r>
            <a:r>
              <a:rPr lang="fi-FI" dirty="0" err="1">
                <a:solidFill>
                  <a:srgbClr val="A6B727"/>
                </a:solidFill>
              </a:rPr>
              <a:t>rains</a:t>
            </a:r>
            <a:r>
              <a:rPr lang="fi-FI" dirty="0">
                <a:solidFill>
                  <a:srgbClr val="A6B727"/>
                </a:solidFill>
              </a:rPr>
              <a:t> -&gt; </a:t>
            </a:r>
            <a:r>
              <a:rPr lang="fi-FI" dirty="0" err="1">
                <a:solidFill>
                  <a:srgbClr val="A6B727"/>
                </a:solidFill>
              </a:rPr>
              <a:t>chutes</a:t>
            </a:r>
            <a:r>
              <a:rPr lang="fi-FI" dirty="0">
                <a:solidFill>
                  <a:srgbClr val="A6B727"/>
                </a:solidFill>
              </a:rPr>
              <a:t> </a:t>
            </a:r>
            <a:r>
              <a:rPr lang="fi-FI" dirty="0" err="1">
                <a:solidFill>
                  <a:srgbClr val="A6B727"/>
                </a:solidFill>
              </a:rPr>
              <a:t>with</a:t>
            </a:r>
            <a:r>
              <a:rPr lang="fi-FI" dirty="0">
                <a:solidFill>
                  <a:srgbClr val="A6B727"/>
                </a:solidFill>
              </a:rPr>
              <a:t> </a:t>
            </a:r>
            <a:r>
              <a:rPr lang="fi-FI" dirty="0" err="1">
                <a:solidFill>
                  <a:srgbClr val="A6B727"/>
                </a:solidFill>
              </a:rPr>
              <a:t>many</a:t>
            </a:r>
            <a:r>
              <a:rPr lang="fi-FI" dirty="0">
                <a:solidFill>
                  <a:srgbClr val="A6B727"/>
                </a:solidFill>
              </a:rPr>
              <a:t> </a:t>
            </a:r>
            <a:r>
              <a:rPr lang="fi-FI" dirty="0" err="1">
                <a:solidFill>
                  <a:srgbClr val="A6B727"/>
                </a:solidFill>
              </a:rPr>
              <a:t>turbines</a:t>
            </a:r>
            <a:r>
              <a:rPr lang="fi-FI" dirty="0">
                <a:solidFill>
                  <a:srgbClr val="A6B727"/>
                </a:solidFill>
              </a:rPr>
              <a:t> </a:t>
            </a:r>
            <a:r>
              <a:rPr lang="fi-FI" dirty="0" err="1">
                <a:solidFill>
                  <a:srgbClr val="A6B727"/>
                </a:solidFill>
              </a:rPr>
              <a:t>collect</a:t>
            </a:r>
            <a:r>
              <a:rPr lang="fi-FI" dirty="0">
                <a:solidFill>
                  <a:srgbClr val="A6B727"/>
                </a:solidFill>
              </a:rPr>
              <a:t> </a:t>
            </a:r>
            <a:r>
              <a:rPr lang="fi-FI" dirty="0" err="1">
                <a:solidFill>
                  <a:srgbClr val="A6B727"/>
                </a:solidFill>
              </a:rPr>
              <a:t>the</a:t>
            </a:r>
            <a:r>
              <a:rPr lang="fi-FI" dirty="0">
                <a:solidFill>
                  <a:srgbClr val="A6B727"/>
                </a:solidFill>
              </a:rPr>
              <a:t> </a:t>
            </a:r>
            <a:r>
              <a:rPr lang="fi-FI" dirty="0" err="1">
                <a:solidFill>
                  <a:srgbClr val="A6B727"/>
                </a:solidFill>
              </a:rPr>
              <a:t>rain</a:t>
            </a:r>
            <a:r>
              <a:rPr lang="fi-FI" dirty="0">
                <a:solidFill>
                  <a:srgbClr val="A6B727"/>
                </a:solidFill>
              </a:rPr>
              <a:t> -&gt; </a:t>
            </a:r>
            <a:r>
              <a:rPr lang="fi-FI" dirty="0" err="1">
                <a:solidFill>
                  <a:srgbClr val="A6B727"/>
                </a:solidFill>
              </a:rPr>
              <a:t>moving</a:t>
            </a:r>
            <a:r>
              <a:rPr lang="fi-FI" dirty="0">
                <a:solidFill>
                  <a:srgbClr val="A6B727"/>
                </a:solidFill>
              </a:rPr>
              <a:t> </a:t>
            </a:r>
            <a:r>
              <a:rPr lang="fi-FI" dirty="0" err="1">
                <a:solidFill>
                  <a:srgbClr val="A6B727"/>
                </a:solidFill>
              </a:rPr>
              <a:t>water</a:t>
            </a:r>
            <a:r>
              <a:rPr lang="fi-FI">
                <a:solidFill>
                  <a:srgbClr val="A6B727"/>
                </a:solidFill>
              </a:rPr>
              <a:t> </a:t>
            </a:r>
            <a:r>
              <a:rPr lang="fi-FI" smtClean="0">
                <a:solidFill>
                  <a:srgbClr val="A6B727"/>
                </a:solidFill>
              </a:rPr>
              <a:t>-&gt;</a:t>
            </a:r>
            <a:r>
              <a:rPr lang="fi-FI" smtClean="0">
                <a:solidFill>
                  <a:srgbClr val="A6B727"/>
                </a:solidFill>
              </a:rPr>
              <a:t> </a:t>
            </a:r>
            <a:r>
              <a:rPr lang="fi-FI" dirty="0" err="1">
                <a:solidFill>
                  <a:srgbClr val="A6B727"/>
                </a:solidFill>
              </a:rPr>
              <a:t>kinetic</a:t>
            </a:r>
            <a:r>
              <a:rPr lang="fi-FI" dirty="0">
                <a:solidFill>
                  <a:srgbClr val="A6B727"/>
                </a:solidFill>
              </a:rPr>
              <a:t> </a:t>
            </a:r>
            <a:r>
              <a:rPr lang="fi-FI" dirty="0" err="1">
                <a:solidFill>
                  <a:srgbClr val="A6B727"/>
                </a:solidFill>
              </a:rPr>
              <a:t>energy</a:t>
            </a:r>
            <a:r>
              <a:rPr lang="fi-FI" dirty="0">
                <a:solidFill>
                  <a:srgbClr val="A6B727"/>
                </a:solidFill>
              </a:rPr>
              <a:t> </a:t>
            </a:r>
            <a:r>
              <a:rPr lang="fi-FI" dirty="0" err="1">
                <a:solidFill>
                  <a:srgbClr val="A6B727"/>
                </a:solidFill>
              </a:rPr>
              <a:t>causes</a:t>
            </a:r>
            <a:r>
              <a:rPr lang="fi-FI" dirty="0">
                <a:solidFill>
                  <a:srgbClr val="A6B727"/>
                </a:solidFill>
              </a:rPr>
              <a:t> </a:t>
            </a:r>
            <a:r>
              <a:rPr lang="fi-FI" dirty="0" err="1">
                <a:solidFill>
                  <a:srgbClr val="A6B727"/>
                </a:solidFill>
              </a:rPr>
              <a:t>the</a:t>
            </a:r>
            <a:r>
              <a:rPr lang="fi-FI" dirty="0">
                <a:solidFill>
                  <a:srgbClr val="A6B727"/>
                </a:solidFill>
              </a:rPr>
              <a:t> </a:t>
            </a:r>
            <a:r>
              <a:rPr lang="fi-FI" dirty="0" err="1">
                <a:solidFill>
                  <a:srgbClr val="A6B727"/>
                </a:solidFill>
              </a:rPr>
              <a:t>turbines</a:t>
            </a:r>
            <a:r>
              <a:rPr lang="fi-FI" dirty="0">
                <a:solidFill>
                  <a:srgbClr val="A6B727"/>
                </a:solidFill>
              </a:rPr>
              <a:t> to spin -&gt; </a:t>
            </a:r>
            <a:r>
              <a:rPr lang="fi-FI" dirty="0" err="1">
                <a:solidFill>
                  <a:srgbClr val="A6B727"/>
                </a:solidFill>
              </a:rPr>
              <a:t>turbines</a:t>
            </a:r>
            <a:r>
              <a:rPr lang="fi-FI" dirty="0">
                <a:solidFill>
                  <a:srgbClr val="A6B727"/>
                </a:solidFill>
              </a:rPr>
              <a:t> </a:t>
            </a:r>
            <a:r>
              <a:rPr lang="fi-FI" dirty="0" err="1">
                <a:solidFill>
                  <a:srgbClr val="A6B727"/>
                </a:solidFill>
              </a:rPr>
              <a:t>are</a:t>
            </a:r>
            <a:r>
              <a:rPr lang="fi-FI" dirty="0">
                <a:solidFill>
                  <a:srgbClr val="A6B727"/>
                </a:solidFill>
              </a:rPr>
              <a:t> </a:t>
            </a:r>
            <a:r>
              <a:rPr lang="fi-FI" dirty="0" err="1">
                <a:solidFill>
                  <a:srgbClr val="A6B727"/>
                </a:solidFill>
              </a:rPr>
              <a:t>connected</a:t>
            </a:r>
            <a:r>
              <a:rPr lang="fi-FI" dirty="0">
                <a:solidFill>
                  <a:srgbClr val="A6B727"/>
                </a:solidFill>
              </a:rPr>
              <a:t> to a </a:t>
            </a:r>
            <a:r>
              <a:rPr lang="fi-FI" dirty="0" err="1">
                <a:solidFill>
                  <a:srgbClr val="A6B727"/>
                </a:solidFill>
              </a:rPr>
              <a:t>generator</a:t>
            </a:r>
            <a:r>
              <a:rPr lang="fi-FI" dirty="0">
                <a:solidFill>
                  <a:srgbClr val="A6B727"/>
                </a:solidFill>
              </a:rPr>
              <a:t> </a:t>
            </a:r>
            <a:r>
              <a:rPr lang="fi-FI" dirty="0" err="1">
                <a:solidFill>
                  <a:srgbClr val="A6B727"/>
                </a:solidFill>
              </a:rPr>
              <a:t>that</a:t>
            </a:r>
            <a:r>
              <a:rPr lang="fi-FI" dirty="0">
                <a:solidFill>
                  <a:srgbClr val="A6B727"/>
                </a:solidFill>
              </a:rPr>
              <a:t> </a:t>
            </a:r>
            <a:r>
              <a:rPr lang="fi-FI" dirty="0" err="1">
                <a:solidFill>
                  <a:srgbClr val="A6B727"/>
                </a:solidFill>
              </a:rPr>
              <a:t>produces</a:t>
            </a:r>
            <a:r>
              <a:rPr lang="fi-FI" dirty="0">
                <a:solidFill>
                  <a:srgbClr val="A6B727"/>
                </a:solidFill>
              </a:rPr>
              <a:t> </a:t>
            </a:r>
            <a:r>
              <a:rPr lang="fi-FI" dirty="0" err="1">
                <a:solidFill>
                  <a:srgbClr val="A6B727"/>
                </a:solidFill>
              </a:rPr>
              <a:t>energy</a:t>
            </a:r>
            <a:r>
              <a:rPr lang="fi-FI" dirty="0">
                <a:solidFill>
                  <a:srgbClr val="A6B727"/>
                </a:solidFill>
              </a:rPr>
              <a:t> for </a:t>
            </a:r>
            <a:r>
              <a:rPr lang="fi-FI" dirty="0" err="1">
                <a:solidFill>
                  <a:srgbClr val="A6B727"/>
                </a:solidFill>
              </a:rPr>
              <a:t>the</a:t>
            </a:r>
            <a:r>
              <a:rPr lang="fi-FI" dirty="0">
                <a:solidFill>
                  <a:srgbClr val="A6B727"/>
                </a:solidFill>
              </a:rPr>
              <a:t> </a:t>
            </a:r>
            <a:r>
              <a:rPr lang="fi-FI" dirty="0" err="1">
                <a:solidFill>
                  <a:srgbClr val="A6B727"/>
                </a:solidFill>
              </a:rPr>
              <a:t>household</a:t>
            </a:r>
            <a:endParaRPr lang="fi-FI" dirty="0">
              <a:solidFill>
                <a:srgbClr val="A6B727"/>
              </a:solidFill>
            </a:endParaRPr>
          </a:p>
          <a:p>
            <a:endParaRPr lang="fi-FI" dirty="0">
              <a:solidFill>
                <a:srgbClr val="A6B727"/>
              </a:solidFill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FD642D91-B39B-2CEC-4579-670F9BFCC3C1}"/>
              </a:ext>
            </a:extLst>
          </p:cNvPr>
          <p:cNvSpPr txBox="1"/>
          <p:nvPr/>
        </p:nvSpPr>
        <p:spPr>
          <a:xfrm>
            <a:off x="2714625" y="1762125"/>
            <a:ext cx="7696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2000" b="1" i="1"/>
              <a:t>IDEAS FOR NEW RENEWABLE ENERGY SOURCES</a:t>
            </a:r>
          </a:p>
        </p:txBody>
      </p:sp>
      <p:pic>
        <p:nvPicPr>
          <p:cNvPr id="6" name="Kuva 6">
            <a:extLst>
              <a:ext uri="{FF2B5EF4-FFF2-40B4-BE49-F238E27FC236}">
                <a16:creationId xmlns:a16="http://schemas.microsoft.com/office/drawing/2014/main" id="{6368E186-FA2B-FBE9-51C9-2C5CE6A50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8482" y="4413474"/>
            <a:ext cx="3066788" cy="1830614"/>
          </a:xfrm>
          <a:prstGeom prst="rect">
            <a:avLst/>
          </a:prstGeom>
        </p:spPr>
      </p:pic>
      <p:pic>
        <p:nvPicPr>
          <p:cNvPr id="7" name="Kuva 7">
            <a:extLst>
              <a:ext uri="{FF2B5EF4-FFF2-40B4-BE49-F238E27FC236}">
                <a16:creationId xmlns:a16="http://schemas.microsoft.com/office/drawing/2014/main" id="{58E689B3-1D04-0073-6DBF-C4E2B44F6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356943" y="3486631"/>
            <a:ext cx="2382032" cy="1596628"/>
          </a:xfrm>
          <a:prstGeom prst="rect">
            <a:avLst/>
          </a:prstGeom>
        </p:spPr>
      </p:pic>
      <p:pic>
        <p:nvPicPr>
          <p:cNvPr id="8" name="Kuva 8" descr="Kuva, joka sisältää kohteen teksti, merkki, vektorigrafiikka&#10;&#10;Kuvaus luotu automaattisesti">
            <a:extLst>
              <a:ext uri="{FF2B5EF4-FFF2-40B4-BE49-F238E27FC236}">
                <a16:creationId xmlns:a16="http://schemas.microsoft.com/office/drawing/2014/main" id="{34E24E04-4C6E-C733-EE1C-FD08BDD63A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1797" y="2109592"/>
            <a:ext cx="2743200" cy="2743200"/>
          </a:xfrm>
          <a:prstGeom prst="rect">
            <a:avLst/>
          </a:prstGeom>
        </p:spPr>
      </p:pic>
      <p:cxnSp>
        <p:nvCxnSpPr>
          <p:cNvPr id="10" name="Yhdistin: Kaareva 9">
            <a:extLst>
              <a:ext uri="{FF2B5EF4-FFF2-40B4-BE49-F238E27FC236}">
                <a16:creationId xmlns:a16="http://schemas.microsoft.com/office/drawing/2014/main" id="{FE1FB2BA-1828-9141-BB8B-00F772CF00E8}"/>
              </a:ext>
            </a:extLst>
          </p:cNvPr>
          <p:cNvCxnSpPr/>
          <p:nvPr/>
        </p:nvCxnSpPr>
        <p:spPr>
          <a:xfrm>
            <a:off x="9150002" y="3236673"/>
            <a:ext cx="1008346" cy="392483"/>
          </a:xfrm>
          <a:prstGeom prst="curvedConnector3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Kuva 11">
            <a:extLst>
              <a:ext uri="{FF2B5EF4-FFF2-40B4-BE49-F238E27FC236}">
                <a16:creationId xmlns:a16="http://schemas.microsoft.com/office/drawing/2014/main" id="{567DAAED-9A25-C771-E16F-1D65F1FAF8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58811" y="4280770"/>
            <a:ext cx="258872" cy="22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926908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186</Words>
  <Application>Microsoft Office PowerPoint</Application>
  <PresentationFormat>Laajakuva</PresentationFormat>
  <Paragraphs>17</Paragraphs>
  <Slides>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8" baseType="lpstr">
      <vt:lpstr>Calibri</vt:lpstr>
      <vt:lpstr>Calibri Light</vt:lpstr>
      <vt:lpstr>Corbel</vt:lpstr>
      <vt:lpstr>Basis</vt:lpstr>
      <vt:lpstr>The ideal world based on sustainable energy</vt:lpstr>
      <vt:lpstr>Renewable energy in everyday life</vt:lpstr>
      <vt:lpstr>The future of transportation</vt:lpstr>
      <vt:lpstr>In an ideal world we only use sustainable energy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/>
  <cp:lastModifiedBy>Merja Lippojoki</cp:lastModifiedBy>
  <cp:revision>3</cp:revision>
  <dcterms:created xsi:type="dcterms:W3CDTF">2022-04-06T08:24:11Z</dcterms:created>
  <dcterms:modified xsi:type="dcterms:W3CDTF">2022-04-07T08:45:26Z</dcterms:modified>
</cp:coreProperties>
</file>