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5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1EFD9-C9D0-4EFD-B16B-7F1ED5267A57}" v="50" dt="2023-03-11T14:12:38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4F11EFD9-C9D0-4EFD-B16B-7F1ED5267A57}"/>
    <pc:docChg chg="delSld modSld">
      <pc:chgData name="Merja Lippojoki" userId="0561bf73-c5ba-4b0e-aa6d-2077de117223" providerId="ADAL" clId="{4F11EFD9-C9D0-4EFD-B16B-7F1ED5267A57}" dt="2023-03-11T14:12:38.757" v="72" actId="20577"/>
      <pc:docMkLst>
        <pc:docMk/>
      </pc:docMkLst>
      <pc:sldChg chg="delSp modSp mod delAnim modAnim">
        <pc:chgData name="Merja Lippojoki" userId="0561bf73-c5ba-4b0e-aa6d-2077de117223" providerId="ADAL" clId="{4F11EFD9-C9D0-4EFD-B16B-7F1ED5267A57}" dt="2023-03-11T14:12:38.757" v="72" actId="20577"/>
        <pc:sldMkLst>
          <pc:docMk/>
          <pc:sldMk cId="860000276" sldId="257"/>
        </pc:sldMkLst>
        <pc:spChg chg="mod">
          <ac:chgData name="Merja Lippojoki" userId="0561bf73-c5ba-4b0e-aa6d-2077de117223" providerId="ADAL" clId="{4F11EFD9-C9D0-4EFD-B16B-7F1ED5267A57}" dt="2023-03-11T14:12:38.757" v="72" actId="20577"/>
          <ac:spMkLst>
            <pc:docMk/>
            <pc:sldMk cId="860000276" sldId="257"/>
            <ac:spMk id="4" creationId="{C5B3BE38-9A25-6E22-1EDF-504D07A9C9A3}"/>
          </ac:spMkLst>
        </pc:spChg>
        <pc:spChg chg="mod">
          <ac:chgData name="Merja Lippojoki" userId="0561bf73-c5ba-4b0e-aa6d-2077de117223" providerId="ADAL" clId="{4F11EFD9-C9D0-4EFD-B16B-7F1ED5267A57}" dt="2023-03-11T14:10:22.514" v="26" actId="20577"/>
          <ac:spMkLst>
            <pc:docMk/>
            <pc:sldMk cId="860000276" sldId="257"/>
            <ac:spMk id="5" creationId="{6C41C74C-C70F-9138-AE35-1F7945D6D489}"/>
          </ac:spMkLst>
        </pc:spChg>
        <pc:spChg chg="del mod">
          <ac:chgData name="Merja Lippojoki" userId="0561bf73-c5ba-4b0e-aa6d-2077de117223" providerId="ADAL" clId="{4F11EFD9-C9D0-4EFD-B16B-7F1ED5267A57}" dt="2023-03-11T14:08:39.422" v="5"/>
          <ac:spMkLst>
            <pc:docMk/>
            <pc:sldMk cId="860000276" sldId="257"/>
            <ac:spMk id="6" creationId="{F09FD73D-CD82-45EA-499F-2BE2BA8EE1DA}"/>
          </ac:spMkLst>
        </pc:spChg>
      </pc:sldChg>
      <pc:sldChg chg="modSp mod">
        <pc:chgData name="Merja Lippojoki" userId="0561bf73-c5ba-4b0e-aa6d-2077de117223" providerId="ADAL" clId="{4F11EFD9-C9D0-4EFD-B16B-7F1ED5267A57}" dt="2023-03-11T14:11:11.429" v="46" actId="20577"/>
        <pc:sldMkLst>
          <pc:docMk/>
          <pc:sldMk cId="870941200" sldId="258"/>
        </pc:sldMkLst>
        <pc:spChg chg="mod">
          <ac:chgData name="Merja Lippojoki" userId="0561bf73-c5ba-4b0e-aa6d-2077de117223" providerId="ADAL" clId="{4F11EFD9-C9D0-4EFD-B16B-7F1ED5267A57}" dt="2023-03-11T14:11:11.429" v="46" actId="20577"/>
          <ac:spMkLst>
            <pc:docMk/>
            <pc:sldMk cId="870941200" sldId="258"/>
            <ac:spMk id="3" creationId="{8B5250ED-FC66-FEF6-0434-AFB7773121A9}"/>
          </ac:spMkLst>
        </pc:spChg>
      </pc:sldChg>
      <pc:sldChg chg="modSp">
        <pc:chgData name="Merja Lippojoki" userId="0561bf73-c5ba-4b0e-aa6d-2077de117223" providerId="ADAL" clId="{4F11EFD9-C9D0-4EFD-B16B-7F1ED5267A57}" dt="2023-03-11T14:08:53.948" v="6" actId="20577"/>
        <pc:sldMkLst>
          <pc:docMk/>
          <pc:sldMk cId="1783598513" sldId="259"/>
        </pc:sldMkLst>
        <pc:spChg chg="mod">
          <ac:chgData name="Merja Lippojoki" userId="0561bf73-c5ba-4b0e-aa6d-2077de117223" providerId="ADAL" clId="{4F11EFD9-C9D0-4EFD-B16B-7F1ED5267A57}" dt="2023-03-11T14:08:53.948" v="6" actId="20577"/>
          <ac:spMkLst>
            <pc:docMk/>
            <pc:sldMk cId="1783598513" sldId="259"/>
            <ac:spMk id="3" creationId="{12C80C9A-C749-0A33-6EDF-D3182ACDE76C}"/>
          </ac:spMkLst>
        </pc:spChg>
      </pc:sldChg>
      <pc:sldChg chg="modSp mod">
        <pc:chgData name="Merja Lippojoki" userId="0561bf73-c5ba-4b0e-aa6d-2077de117223" providerId="ADAL" clId="{4F11EFD9-C9D0-4EFD-B16B-7F1ED5267A57}" dt="2023-03-11T14:12:11.918" v="52" actId="20577"/>
        <pc:sldMkLst>
          <pc:docMk/>
          <pc:sldMk cId="1281649410" sldId="260"/>
        </pc:sldMkLst>
        <pc:spChg chg="mod">
          <ac:chgData name="Merja Lippojoki" userId="0561bf73-c5ba-4b0e-aa6d-2077de117223" providerId="ADAL" clId="{4F11EFD9-C9D0-4EFD-B16B-7F1ED5267A57}" dt="2023-03-11T14:11:49.125" v="47" actId="20577"/>
          <ac:spMkLst>
            <pc:docMk/>
            <pc:sldMk cId="1281649410" sldId="260"/>
            <ac:spMk id="3" creationId="{25CEC4D6-C826-2C50-5D41-9B1BC0452F32}"/>
          </ac:spMkLst>
        </pc:spChg>
        <pc:spChg chg="mod">
          <ac:chgData name="Merja Lippojoki" userId="0561bf73-c5ba-4b0e-aa6d-2077de117223" providerId="ADAL" clId="{4F11EFD9-C9D0-4EFD-B16B-7F1ED5267A57}" dt="2023-03-11T14:12:11.918" v="52" actId="20577"/>
          <ac:spMkLst>
            <pc:docMk/>
            <pc:sldMk cId="1281649410" sldId="260"/>
            <ac:spMk id="4" creationId="{FCE00A10-BB43-E83B-AE23-B2D5CE2271C5}"/>
          </ac:spMkLst>
        </pc:spChg>
      </pc:sldChg>
      <pc:sldChg chg="modSp">
        <pc:chgData name="Merja Lippojoki" userId="0561bf73-c5ba-4b0e-aa6d-2077de117223" providerId="ADAL" clId="{4F11EFD9-C9D0-4EFD-B16B-7F1ED5267A57}" dt="2023-03-11T14:08:25.348" v="1" actId="5793"/>
        <pc:sldMkLst>
          <pc:docMk/>
          <pc:sldMk cId="1164644077" sldId="264"/>
        </pc:sldMkLst>
        <pc:spChg chg="mod">
          <ac:chgData name="Merja Lippojoki" userId="0561bf73-c5ba-4b0e-aa6d-2077de117223" providerId="ADAL" clId="{4F11EFD9-C9D0-4EFD-B16B-7F1ED5267A57}" dt="2023-03-11T14:08:25.348" v="1" actId="5793"/>
          <ac:spMkLst>
            <pc:docMk/>
            <pc:sldMk cId="1164644077" sldId="264"/>
            <ac:spMk id="3" creationId="{DCB54C32-024A-E655-985A-0F414A161D98}"/>
          </ac:spMkLst>
        </pc:spChg>
      </pc:sldChg>
      <pc:sldChg chg="del">
        <pc:chgData name="Merja Lippojoki" userId="0561bf73-c5ba-4b0e-aa6d-2077de117223" providerId="ADAL" clId="{4F11EFD9-C9D0-4EFD-B16B-7F1ED5267A57}" dt="2023-03-11T14:09:05.241" v="7" actId="2696"/>
        <pc:sldMkLst>
          <pc:docMk/>
          <pc:sldMk cId="1841701027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11.3.2023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>
                <a:solidFill>
                  <a:schemeClr val="bg1"/>
                </a:solidFill>
                <a:latin typeface="Century Schoolbook"/>
                <a:cs typeface="Calibri Light"/>
              </a:rPr>
              <a:t>School </a:t>
            </a:r>
            <a:r>
              <a:rPr lang="fi-FI" b="1" err="1">
                <a:solidFill>
                  <a:schemeClr val="bg1"/>
                </a:solidFill>
                <a:latin typeface="Century Schoolbook"/>
                <a:cs typeface="Calibri Light"/>
              </a:rPr>
              <a:t>meals</a:t>
            </a:r>
            <a:r>
              <a:rPr lang="fi-FI" b="1">
                <a:solidFill>
                  <a:schemeClr val="bg1"/>
                </a:solidFill>
                <a:latin typeface="Century Schoolbook"/>
                <a:cs typeface="Calibri Light"/>
              </a:rPr>
              <a:t> in Finland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A2D07C-DAC4-AFA5-0EF0-E8413D8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</a:rPr>
              <a:t>School </a:t>
            </a:r>
            <a:r>
              <a:rPr lang="fi-FI" b="1" err="1">
                <a:latin typeface="Century Schoolbook"/>
              </a:rPr>
              <a:t>meal</a:t>
            </a:r>
            <a:r>
              <a:rPr lang="fi-FI" b="1">
                <a:latin typeface="Century Schoolbook"/>
              </a:rPr>
              <a:t> </a:t>
            </a:r>
            <a:r>
              <a:rPr lang="fi-FI" b="1" err="1">
                <a:latin typeface="Century Schoolbook"/>
              </a:rPr>
              <a:t>meaning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B54C32-024A-E655-985A-0F414A16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School </a:t>
            </a:r>
            <a:r>
              <a:rPr lang="fi-FI" dirty="0" err="1">
                <a:cs typeface="Calibri"/>
              </a:rPr>
              <a:t>lunch</a:t>
            </a:r>
            <a:r>
              <a:rPr lang="fi-FI" dirty="0">
                <a:cs typeface="Calibri"/>
              </a:rPr>
              <a:t> </a:t>
            </a:r>
            <a:r>
              <a:rPr lang="fi-FI" dirty="0" err="1">
                <a:cs typeface="Calibri"/>
              </a:rPr>
              <a:t>helps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students</a:t>
            </a:r>
            <a:r>
              <a:rPr lang="fi-FI" dirty="0">
                <a:cs typeface="Calibri"/>
              </a:rPr>
              <a:t> </a:t>
            </a:r>
            <a:r>
              <a:rPr lang="fi-FI" dirty="0" err="1">
                <a:cs typeface="Calibri"/>
              </a:rPr>
              <a:t>physical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well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being</a:t>
            </a:r>
            <a:r>
              <a:rPr lang="fi-FI" dirty="0">
                <a:cs typeface="Calibri"/>
              </a:rPr>
              <a:t> and </a:t>
            </a:r>
            <a:r>
              <a:rPr lang="fi-FI" dirty="0" err="1">
                <a:cs typeface="Calibri"/>
              </a:rPr>
              <a:t>performance</a:t>
            </a:r>
            <a:r>
              <a:rPr lang="fi-FI" dirty="0">
                <a:cs typeface="Calibri"/>
              </a:rPr>
              <a:t> in </a:t>
            </a:r>
            <a:r>
              <a:rPr lang="fi-FI" dirty="0" err="1">
                <a:cs typeface="Calibri"/>
              </a:rPr>
              <a:t>school</a:t>
            </a:r>
            <a:r>
              <a:rPr lang="fi-FI" dirty="0">
                <a:cs typeface="Calibri"/>
              </a:rPr>
              <a:t>. It </a:t>
            </a:r>
            <a:r>
              <a:rPr lang="fi-FI" dirty="0" err="1">
                <a:cs typeface="Calibri"/>
              </a:rPr>
              <a:t>has</a:t>
            </a:r>
            <a:r>
              <a:rPr lang="fi-FI" dirty="0">
                <a:cs typeface="Calibri"/>
              </a:rPr>
              <a:t> </a:t>
            </a:r>
            <a:r>
              <a:rPr lang="fi-FI" dirty="0" err="1">
                <a:cs typeface="Calibri"/>
              </a:rPr>
              <a:t>instructive</a:t>
            </a:r>
            <a:r>
              <a:rPr lang="fi-FI" dirty="0">
                <a:cs typeface="Calibri"/>
              </a:rPr>
              <a:t> and </a:t>
            </a:r>
            <a:r>
              <a:rPr lang="fi-FI" dirty="0" err="1">
                <a:cs typeface="Calibri"/>
              </a:rPr>
              <a:t>also</a:t>
            </a:r>
            <a:r>
              <a:rPr lang="fi-FI" dirty="0">
                <a:cs typeface="Calibri"/>
              </a:rPr>
              <a:t> </a:t>
            </a:r>
            <a:r>
              <a:rPr lang="fi-FI" dirty="0" err="1">
                <a:cs typeface="Calibri"/>
              </a:rPr>
              <a:t>educational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meaning</a:t>
            </a:r>
            <a:r>
              <a:rPr lang="fi-FI" dirty="0">
                <a:cs typeface="Calibri"/>
              </a:rPr>
              <a:t>.</a:t>
            </a:r>
            <a:endParaRPr lang="fi-FI" dirty="0"/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  <p:pic>
        <p:nvPicPr>
          <p:cNvPr id="4" name="Kuva 4" descr="Kuva, joka sisältää kohteen lautanen, ruoka, pöytä, ateria&#10;&#10;Kuvaus luotu automaattisesti">
            <a:extLst>
              <a:ext uri="{FF2B5EF4-FFF2-40B4-BE49-F238E27FC236}">
                <a16:creationId xmlns:a16="http://schemas.microsoft.com/office/drawing/2014/main" id="{1CC97E96-12E5-390B-6C71-4F6D3A67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834" y="3187602"/>
            <a:ext cx="2743200" cy="1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76B43F-089A-2531-EB70-F6A58633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err="1">
                <a:latin typeface="Century Schoolbook"/>
                <a:cs typeface="Calibri Light"/>
              </a:rPr>
              <a:t>History</a:t>
            </a:r>
            <a:r>
              <a:rPr lang="fi-FI" b="1">
                <a:latin typeface="Century Schoolbook"/>
                <a:cs typeface="Calibri Light"/>
              </a:rPr>
              <a:t> of </a:t>
            </a:r>
            <a:r>
              <a:rPr lang="fi-FI" b="1" err="1">
                <a:latin typeface="Century Schoolbook"/>
                <a:cs typeface="Calibri Light"/>
              </a:rPr>
              <a:t>free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school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lunch</a:t>
            </a:r>
            <a:r>
              <a:rPr lang="fi-FI" b="1">
                <a:latin typeface="Century Schoolbook"/>
                <a:cs typeface="Calibri Light"/>
              </a:rPr>
              <a:t> </a:t>
            </a:r>
            <a:r>
              <a:rPr lang="fi-FI" b="1" err="1">
                <a:latin typeface="Century Schoolbook"/>
                <a:cs typeface="Calibri Light"/>
              </a:rPr>
              <a:t>till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this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day</a:t>
            </a:r>
            <a:endParaRPr lang="fi-FI" b="1" err="1">
              <a:latin typeface="Century Schoolbook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01E268-3419-FA47-0E96-7ABF17B28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1825625"/>
            <a:ext cx="10529977" cy="7857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latin typeface="Candara"/>
                <a:cs typeface="Calibri"/>
              </a:rPr>
              <a:t>In 1943 Finland </a:t>
            </a:r>
            <a:r>
              <a:rPr lang="fi-FI" err="1">
                <a:latin typeface="Candara"/>
                <a:cs typeface="Calibri"/>
              </a:rPr>
              <a:t>legislated</a:t>
            </a:r>
            <a:r>
              <a:rPr lang="fi-FI">
                <a:latin typeface="Candara"/>
                <a:cs typeface="Calibri"/>
              </a:rPr>
              <a:t> a </a:t>
            </a:r>
            <a:r>
              <a:rPr lang="fi-FI" err="1">
                <a:latin typeface="Candara"/>
                <a:cs typeface="Calibri"/>
              </a:rPr>
              <a:t>law</a:t>
            </a:r>
            <a:r>
              <a:rPr lang="fi-FI">
                <a:latin typeface="Candara"/>
                <a:cs typeface="Calibri"/>
              </a:rPr>
              <a:t>, </a:t>
            </a:r>
            <a:r>
              <a:rPr lang="fi-FI" err="1">
                <a:latin typeface="Candara"/>
                <a:cs typeface="Calibri"/>
              </a:rPr>
              <a:t>which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makes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school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lunch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free</a:t>
            </a:r>
            <a:r>
              <a:rPr lang="fi-FI">
                <a:latin typeface="Candara"/>
                <a:cs typeface="Calibri"/>
              </a:rPr>
              <a:t> for </a:t>
            </a:r>
            <a:r>
              <a:rPr lang="fi-FI" err="1">
                <a:latin typeface="Candara"/>
                <a:cs typeface="Calibri"/>
              </a:rPr>
              <a:t>everyone</a:t>
            </a:r>
            <a:r>
              <a:rPr lang="fi-FI">
                <a:latin typeface="Candara"/>
                <a:cs typeface="Calibri"/>
              </a:rPr>
              <a:t>. </a:t>
            </a:r>
            <a:r>
              <a:rPr lang="fi-FI" err="1">
                <a:latin typeface="Candara"/>
                <a:cs typeface="Calibri"/>
              </a:rPr>
              <a:t>But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the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starting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year</a:t>
            </a:r>
            <a:r>
              <a:rPr lang="fi-FI">
                <a:latin typeface="Candara"/>
                <a:cs typeface="Calibri"/>
              </a:rPr>
              <a:t> to </a:t>
            </a:r>
            <a:r>
              <a:rPr lang="fi-FI" err="1">
                <a:latin typeface="Candara"/>
                <a:cs typeface="Calibri"/>
              </a:rPr>
              <a:t>the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free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lunch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was</a:t>
            </a:r>
            <a:r>
              <a:rPr lang="fi-FI">
                <a:latin typeface="Candara"/>
                <a:cs typeface="Calibri"/>
              </a:rPr>
              <a:t> 1948.</a:t>
            </a:r>
            <a:endParaRPr lang="fi-FI">
              <a:cs typeface="Calibri" panose="020F0502020204030204"/>
            </a:endParaRPr>
          </a:p>
          <a:p>
            <a:endParaRPr lang="fi-FI">
              <a:cs typeface="Calibri" panose="020F0502020204030204"/>
            </a:endParaRPr>
          </a:p>
          <a:p>
            <a:endParaRPr lang="fi-FI"/>
          </a:p>
          <a:p>
            <a:endParaRPr lang="fi-FI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5B3BE38-9A25-6E22-1EDF-504D07A9C9A3}"/>
              </a:ext>
            </a:extLst>
          </p:cNvPr>
          <p:cNvSpPr txBox="1"/>
          <p:nvPr/>
        </p:nvSpPr>
        <p:spPr>
          <a:xfrm>
            <a:off x="828137" y="3948023"/>
            <a:ext cx="993364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 dirty="0">
                <a:latin typeface="Candara"/>
                <a:cs typeface="Arial"/>
              </a:rPr>
              <a:t>In 1977, </a:t>
            </a:r>
            <a:r>
              <a:rPr lang="fi-FI" sz="2800" dirty="0" err="1">
                <a:latin typeface="Candara"/>
                <a:cs typeface="Arial"/>
              </a:rPr>
              <a:t>when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all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the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places</a:t>
            </a:r>
            <a:r>
              <a:rPr lang="fi-FI" sz="2800" dirty="0">
                <a:latin typeface="Candara"/>
                <a:cs typeface="Arial"/>
              </a:rPr>
              <a:t> in Finland </a:t>
            </a:r>
            <a:r>
              <a:rPr lang="fi-FI" sz="2800" dirty="0" err="1">
                <a:latin typeface="Candara"/>
                <a:cs typeface="Arial"/>
              </a:rPr>
              <a:t>moved</a:t>
            </a:r>
            <a:r>
              <a:rPr lang="fi-FI" sz="2800" dirty="0">
                <a:latin typeface="Candara"/>
                <a:cs typeface="Arial"/>
              </a:rPr>
              <a:t> to </a:t>
            </a:r>
            <a:r>
              <a:rPr lang="fi-FI" sz="2800" dirty="0" err="1">
                <a:latin typeface="Candara"/>
                <a:cs typeface="Arial"/>
              </a:rPr>
              <a:t>the</a:t>
            </a:r>
            <a:r>
              <a:rPr lang="fi-FI" sz="2800" dirty="0">
                <a:latin typeface="Candara"/>
                <a:cs typeface="Arial"/>
              </a:rPr>
              <a:t>  </a:t>
            </a:r>
            <a:r>
              <a:rPr lang="fi-FI" sz="2800" dirty="0" err="1">
                <a:latin typeface="Candara"/>
                <a:cs typeface="Arial"/>
              </a:rPr>
              <a:t>comprehensive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school</a:t>
            </a:r>
            <a:r>
              <a:rPr lang="fi-FI" sz="2800" dirty="0">
                <a:latin typeface="Candara"/>
                <a:cs typeface="Arial"/>
              </a:rPr>
              <a:t>, </a:t>
            </a:r>
            <a:r>
              <a:rPr lang="fi-FI" sz="2800" dirty="0" err="1">
                <a:latin typeface="Candara"/>
                <a:cs typeface="Arial"/>
              </a:rPr>
              <a:t>everyone</a:t>
            </a:r>
            <a:r>
              <a:rPr lang="fi-FI" sz="2800" dirty="0">
                <a:latin typeface="Candara"/>
                <a:cs typeface="Arial"/>
              </a:rPr>
              <a:t> in </a:t>
            </a:r>
            <a:r>
              <a:rPr lang="fi-FI" sz="2800" dirty="0" err="1">
                <a:latin typeface="Candara"/>
                <a:cs typeface="Arial"/>
              </a:rPr>
              <a:t>the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school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had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free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lunch</a:t>
            </a:r>
            <a:r>
              <a:rPr lang="fi-FI" sz="2800" dirty="0">
                <a:latin typeface="Candara"/>
                <a:cs typeface="Arial"/>
              </a:rPr>
              <a:t> </a:t>
            </a:r>
            <a:r>
              <a:rPr lang="fi-FI" sz="2800" dirty="0" err="1">
                <a:latin typeface="Candara"/>
                <a:cs typeface="Arial"/>
              </a:rPr>
              <a:t>everyday</a:t>
            </a:r>
            <a:r>
              <a:rPr lang="fi-FI" sz="2800" dirty="0">
                <a:latin typeface="Candara"/>
                <a:cs typeface="Arial"/>
              </a:rPr>
              <a:t>.</a:t>
            </a:r>
            <a:r>
              <a:rPr lang="en-US" sz="2800" dirty="0">
                <a:latin typeface="Candara"/>
                <a:cs typeface="Arial"/>
              </a:rPr>
              <a:t>​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C41C74C-C70F-9138-AE35-1F7945D6D489}"/>
              </a:ext>
            </a:extLst>
          </p:cNvPr>
          <p:cNvSpPr txBox="1"/>
          <p:nvPr/>
        </p:nvSpPr>
        <p:spPr>
          <a:xfrm>
            <a:off x="828136" y="2567796"/>
            <a:ext cx="105256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err="1">
                <a:latin typeface="Candara"/>
              </a:rPr>
              <a:t>Nowdays</a:t>
            </a:r>
            <a:r>
              <a:rPr lang="fi-FI" sz="2800" dirty="0">
                <a:latin typeface="Candara"/>
              </a:rPr>
              <a:t> 840000 </a:t>
            </a:r>
            <a:r>
              <a:rPr lang="fi-FI" sz="2800" dirty="0" err="1">
                <a:latin typeface="Candara"/>
              </a:rPr>
              <a:t>children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eats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school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lunch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everyday</a:t>
            </a:r>
            <a:r>
              <a:rPr lang="fi-FI" sz="2800" dirty="0">
                <a:latin typeface="Candara"/>
              </a:rPr>
              <a:t> in  </a:t>
            </a:r>
            <a:r>
              <a:rPr lang="fi-FI" sz="2800" dirty="0" err="1">
                <a:latin typeface="Candara"/>
              </a:rPr>
              <a:t>school</a:t>
            </a:r>
            <a:r>
              <a:rPr lang="fi-FI" sz="2800" dirty="0">
                <a:latin typeface="Candara"/>
              </a:rPr>
              <a:t>.  </a:t>
            </a:r>
            <a:r>
              <a:rPr lang="fi-FI" sz="2800" dirty="0" err="1">
                <a:latin typeface="Candara"/>
              </a:rPr>
              <a:t>The</a:t>
            </a:r>
            <a:r>
              <a:rPr lang="fi-FI" sz="2800" dirty="0">
                <a:latin typeface="Candara"/>
              </a:rPr>
              <a:t> food </a:t>
            </a:r>
            <a:r>
              <a:rPr lang="fi-FI" sz="2800" dirty="0" err="1">
                <a:latin typeface="Candara"/>
              </a:rPr>
              <a:t>needs</a:t>
            </a:r>
            <a:r>
              <a:rPr lang="fi-FI" sz="2800" dirty="0">
                <a:latin typeface="Candara"/>
              </a:rPr>
              <a:t> to </a:t>
            </a:r>
            <a:r>
              <a:rPr lang="fi-FI" sz="2800" dirty="0" err="1">
                <a:latin typeface="Candara"/>
              </a:rPr>
              <a:t>be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healthy</a:t>
            </a:r>
            <a:r>
              <a:rPr lang="fi-FI" sz="2800" dirty="0">
                <a:latin typeface="Candara"/>
              </a:rPr>
              <a:t> and </a:t>
            </a:r>
            <a:r>
              <a:rPr lang="fi-FI" sz="2800" dirty="0" err="1">
                <a:latin typeface="Candara"/>
              </a:rPr>
              <a:t>also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full</a:t>
            </a:r>
            <a:r>
              <a:rPr lang="fi-FI" sz="2800" dirty="0">
                <a:latin typeface="Candara"/>
              </a:rPr>
              <a:t> of </a:t>
            </a:r>
            <a:r>
              <a:rPr lang="fi-FI" sz="2800" dirty="0" err="1">
                <a:latin typeface="Candara"/>
              </a:rPr>
              <a:t>nutrients</a:t>
            </a:r>
            <a:r>
              <a:rPr lang="fi-FI" sz="2800" dirty="0">
                <a:latin typeface="Candara"/>
              </a:rPr>
              <a:t> to </a:t>
            </a:r>
            <a:r>
              <a:rPr lang="fi-FI" sz="2800" dirty="0" err="1">
                <a:latin typeface="Candara"/>
              </a:rPr>
              <a:t>follow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the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rules</a:t>
            </a:r>
            <a:r>
              <a:rPr lang="fi-FI" sz="2800" dirty="0">
                <a:latin typeface="Candara"/>
              </a:rPr>
              <a:t> of  curriculum.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00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1F8AF-AB37-615D-EAEC-5C9362D9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  <a:cs typeface="Calibri Light"/>
              </a:rPr>
              <a:t>Menu </a:t>
            </a:r>
            <a:r>
              <a:rPr lang="fi-FI" b="1" err="1">
                <a:latin typeface="Century Schoolbook"/>
                <a:cs typeface="Calibri Light"/>
              </a:rPr>
              <a:t>from</a:t>
            </a:r>
            <a:r>
              <a:rPr lang="fi-FI" b="1">
                <a:latin typeface="Century Schoolbook"/>
                <a:cs typeface="Calibri Light"/>
              </a:rPr>
              <a:t> 1960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99E7C3-283C-6B6E-6D6C-12BB5394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44048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sz="1800">
                <a:latin typeface="Candara"/>
                <a:cs typeface="Calibri"/>
              </a:rPr>
              <a:t>Monday
Porridge (for water)​
Margarine 5 g
Rye bread 20 g
3 dl of milk
Cheese 20 g
Tuesday
Cabbage soup
Margarine 5 g
Rye bread 20 g
3 dl of milk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10C67E4-556C-B54C-E172-6A9E071B5ACD}"/>
              </a:ext>
            </a:extLst>
          </p:cNvPr>
          <p:cNvSpPr txBox="1"/>
          <p:nvPr/>
        </p:nvSpPr>
        <p:spPr>
          <a:xfrm>
            <a:off x="8238591" y="914569"/>
            <a:ext cx="3979333" cy="7036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">
                <a:latin typeface="Candara"/>
                <a:ea typeface="+mn-lt"/>
                <a:cs typeface="+mn-lt"/>
              </a:rPr>
              <a:t>
Friday ​
Delicacy porridge/rye porridge​
Grahan bun 50 g​
Margarine 5 g
3 dl of milk
Liver sausage 20 g ​
Saturday
Spinach soup
Rye bread 20g​
Margarine 5 g
3 dl of milk
Cheese 20 g
</a:t>
            </a:r>
            <a:r>
              <a:rPr lang="en">
                <a:latin typeface="Consolas"/>
                <a:ea typeface="+mn-lt"/>
                <a:cs typeface="+mn-lt"/>
              </a:rPr>
              <a:t>
​</a:t>
            </a:r>
            <a:endParaRPr lang="fi-FI" b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i-FI">
              <a:ea typeface="+mn-lt"/>
              <a:cs typeface="+mn-lt"/>
            </a:endParaRPr>
          </a:p>
          <a:p>
            <a:pPr algn="l"/>
            <a:endParaRPr lang="fi-FI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BC30CAC-6595-19DC-F64E-1321AD6D97E6}"/>
              </a:ext>
            </a:extLst>
          </p:cNvPr>
          <p:cNvSpPr txBox="1"/>
          <p:nvPr/>
        </p:nvSpPr>
        <p:spPr>
          <a:xfrm>
            <a:off x="5112588" y="1446362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ndara"/>
              </a:rPr>
              <a:t>Wednesday​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Buckwheat/lingonberry porridge​​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Margarine 5 g​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Rye bread 20 g​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3 dl of milk​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Cheese 20 g​</a:t>
            </a:r>
          </a:p>
          <a:p>
            <a:endParaRPr lang="en-US">
              <a:latin typeface="Candara"/>
            </a:endParaRPr>
          </a:p>
          <a:p>
            <a:r>
              <a:rPr lang="en">
                <a:latin typeface="Candara"/>
              </a:rPr>
              <a:t>Thursday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Tuesday soup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Margarine 5 g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Rye bread 20 g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3 dl of milk</a:t>
            </a:r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6444F81-6798-4735-8358-857261289C8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153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95875-18B8-3103-F91A-05708D87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</a:rPr>
              <a:t>Menu </a:t>
            </a:r>
            <a:r>
              <a:rPr lang="fi-FI" b="1" err="1">
                <a:latin typeface="Century Schoolbook"/>
              </a:rPr>
              <a:t>from</a:t>
            </a:r>
            <a:r>
              <a:rPr lang="fi-FI" b="1">
                <a:latin typeface="Century Schoolbook"/>
              </a:rPr>
              <a:t> 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E48CA-B454-716C-DF89-947BDA717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>
                <a:ea typeface="+mn-lt"/>
                <a:cs typeface="+mn-lt"/>
              </a:rPr>
              <a:t>MAANANTAI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KALAKEITTOA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RUISPYÖRÖJÄ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TIISTAI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JAUHELIHAPIHVEJÄ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PUNAJUURIPIHVEJÄ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PERUNAMUUSIA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KESKIVIIKKO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BROILERIPASTAA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TORSTAI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POSSUKASTIKETTA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KASVISGRATIINIA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PERUNOITA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PERJANTAI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KINKKUKIUSAUSTA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PUNAJUURIKIUSAUSTA</a:t>
            </a:r>
            <a:endParaRPr lang="fi-FI"/>
          </a:p>
        </p:txBody>
      </p:sp>
      <p:pic>
        <p:nvPicPr>
          <p:cNvPr id="4" name="Kuva 4" descr="Kuva, joka sisältää kohteen ruoka, tarjotin, ateria, vihannes&#10;&#10;Kuvaus luotu automaattisesti">
            <a:extLst>
              <a:ext uri="{FF2B5EF4-FFF2-40B4-BE49-F238E27FC236}">
                <a16:creationId xmlns:a16="http://schemas.microsoft.com/office/drawing/2014/main" id="{3B36DC68-923F-A43C-5CDA-0DC5ABC0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67960" y="790156"/>
            <a:ext cx="3480916" cy="2614874"/>
          </a:xfrm>
          <a:prstGeom prst="rect">
            <a:avLst/>
          </a:prstGeom>
        </p:spPr>
      </p:pic>
      <p:pic>
        <p:nvPicPr>
          <p:cNvPr id="5" name="Kuva 5" descr="Kuva, joka sisältää kohteen pöytä, ruoka, lautanen, ateria&#10;&#10;Kuvaus luotu automaattisesti">
            <a:extLst>
              <a:ext uri="{FF2B5EF4-FFF2-40B4-BE49-F238E27FC236}">
                <a16:creationId xmlns:a16="http://schemas.microsoft.com/office/drawing/2014/main" id="{38ED13F5-9BF3-77EC-2FEC-8542B031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909" y="4086581"/>
            <a:ext cx="4741652" cy="21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F81EAA-DC6F-DDB4-AE45-64E2F4E9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  <a:cs typeface="Calibri Light"/>
              </a:rPr>
              <a:t>School catering in Petäjävesi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250ED-FC66-FEF6-0434-AFB777312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181"/>
            <a:ext cx="10515600" cy="22911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Candara"/>
                <a:cs typeface="Calibri"/>
              </a:rPr>
              <a:t>Morning </a:t>
            </a:r>
            <a:r>
              <a:rPr lang="fi-FI" dirty="0" err="1">
                <a:latin typeface="Candara"/>
                <a:cs typeface="Calibri"/>
              </a:rPr>
              <a:t>porridge</a:t>
            </a:r>
            <a:r>
              <a:rPr lang="fi-FI" dirty="0">
                <a:latin typeface="Candara"/>
                <a:cs typeface="Calibri"/>
              </a:rPr>
              <a:t>, </a:t>
            </a:r>
            <a:r>
              <a:rPr lang="fi-FI" dirty="0" err="1">
                <a:latin typeface="Candara"/>
                <a:cs typeface="Calibri"/>
              </a:rPr>
              <a:t>lunch</a:t>
            </a:r>
            <a:r>
              <a:rPr lang="fi-FI" dirty="0">
                <a:latin typeface="Candara"/>
                <a:cs typeface="Calibri"/>
              </a:rPr>
              <a:t> and </a:t>
            </a:r>
            <a:r>
              <a:rPr lang="fi-FI" dirty="0" err="1">
                <a:latin typeface="Candara"/>
                <a:cs typeface="Calibri"/>
              </a:rPr>
              <a:t>special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dietary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requirements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are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served</a:t>
            </a:r>
            <a:r>
              <a:rPr lang="fi-FI" dirty="0">
                <a:latin typeface="Candara"/>
                <a:cs typeface="Calibri"/>
              </a:rPr>
              <a:t> in Petäjävesi </a:t>
            </a:r>
            <a:r>
              <a:rPr lang="fi-FI" dirty="0" err="1">
                <a:latin typeface="Candara"/>
                <a:cs typeface="Calibri"/>
              </a:rPr>
              <a:t>secondary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school</a:t>
            </a:r>
            <a:r>
              <a:rPr lang="fi-FI" dirty="0">
                <a:latin typeface="Candara"/>
                <a:cs typeface="Calibri"/>
              </a:rPr>
              <a:t>.</a:t>
            </a:r>
          </a:p>
          <a:p>
            <a:r>
              <a:rPr lang="fi-FI" dirty="0" err="1">
                <a:latin typeface="Candara"/>
                <a:cs typeface="Calibri"/>
              </a:rPr>
              <a:t>The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school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meal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ingredients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are</a:t>
            </a:r>
            <a:r>
              <a:rPr lang="fi-FI" dirty="0">
                <a:latin typeface="Candara"/>
                <a:cs typeface="Calibri"/>
              </a:rPr>
              <a:t> </a:t>
            </a:r>
            <a:r>
              <a:rPr lang="fi-FI" dirty="0" err="1">
                <a:latin typeface="Candara"/>
                <a:cs typeface="Calibri"/>
              </a:rPr>
              <a:t>from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wholesale</a:t>
            </a:r>
            <a:r>
              <a:rPr lang="fi-FI" dirty="0">
                <a:latin typeface="Candara"/>
                <a:cs typeface="Calibri"/>
              </a:rPr>
              <a:t> for </a:t>
            </a:r>
            <a:r>
              <a:rPr lang="fi-FI" dirty="0" err="1">
                <a:latin typeface="Candara"/>
                <a:cs typeface="Calibri"/>
              </a:rPr>
              <a:t>example</a:t>
            </a:r>
            <a:r>
              <a:rPr lang="fi-FI" dirty="0">
                <a:latin typeface="Candara"/>
                <a:cs typeface="Calibri"/>
              </a:rPr>
              <a:t> Valio etc.</a:t>
            </a:r>
          </a:p>
        </p:txBody>
      </p:sp>
      <p:pic>
        <p:nvPicPr>
          <p:cNvPr id="4" name="Kuva 4" descr="Kuva, joka sisältää kohteen ruoka, astia, pasta, keitto&#10;&#10;Kuvaus luotu automaattisesti">
            <a:extLst>
              <a:ext uri="{FF2B5EF4-FFF2-40B4-BE49-F238E27FC236}">
                <a16:creationId xmlns:a16="http://schemas.microsoft.com/office/drawing/2014/main" id="{C8ED996F-675E-0F19-1B61-61C14536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46901" y="4165591"/>
            <a:ext cx="3078192" cy="23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61D6DF-1176-9326-DD50-FF259647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err="1">
                <a:latin typeface="Century Schoolbook"/>
                <a:cs typeface="Calibri Light"/>
              </a:rPr>
              <a:t>Favourite</a:t>
            </a:r>
            <a:r>
              <a:rPr lang="fi-FI" b="1">
                <a:latin typeface="Century Schoolbook"/>
                <a:cs typeface="Calibri Light"/>
              </a:rPr>
              <a:t> and </a:t>
            </a:r>
            <a:r>
              <a:rPr lang="fi-FI" b="1" err="1">
                <a:latin typeface="Century Schoolbook"/>
                <a:cs typeface="Calibri Light"/>
              </a:rPr>
              <a:t>least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favourite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school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meals</a:t>
            </a:r>
            <a:endParaRPr lang="fi-FI" b="1">
              <a:latin typeface="Century Schoolbook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C80C9A-C749-0A33-6EDF-D3182ACDE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Candara"/>
                <a:cs typeface="Calibri" panose="020F0502020204030204"/>
              </a:rPr>
              <a:t>Porridge</a:t>
            </a:r>
            <a:r>
              <a:rPr lang="fi-FI" dirty="0">
                <a:latin typeface="Candara"/>
                <a:cs typeface="Calibri" panose="020F0502020204030204"/>
              </a:rPr>
              <a:t> and </a:t>
            </a:r>
            <a:r>
              <a:rPr lang="fi-FI" dirty="0" err="1">
                <a:latin typeface="Candara"/>
                <a:cs typeface="Calibri" panose="020F0502020204030204"/>
              </a:rPr>
              <a:t>spinach</a:t>
            </a:r>
            <a:r>
              <a:rPr lang="fi-FI" dirty="0">
                <a:latin typeface="Candara"/>
                <a:cs typeface="Calibri" panose="020F0502020204030204"/>
              </a:rPr>
              <a:t> </a:t>
            </a:r>
            <a:r>
              <a:rPr lang="fi-FI" dirty="0" err="1">
                <a:latin typeface="Candara"/>
                <a:cs typeface="Calibri" panose="020F0502020204030204"/>
              </a:rPr>
              <a:t>pancakes</a:t>
            </a:r>
            <a:r>
              <a:rPr lang="fi-FI" dirty="0">
                <a:latin typeface="Candara"/>
                <a:cs typeface="Calibri" panose="020F0502020204030204"/>
              </a:rPr>
              <a:t> </a:t>
            </a:r>
            <a:r>
              <a:rPr lang="fi-FI" dirty="0" err="1">
                <a:latin typeface="Candara"/>
                <a:cs typeface="Calibri" panose="020F0502020204030204"/>
              </a:rPr>
              <a:t>are</a:t>
            </a:r>
            <a:r>
              <a:rPr lang="fi-FI" dirty="0">
                <a:latin typeface="Candara"/>
                <a:cs typeface="Calibri" panose="020F0502020204030204"/>
              </a:rPr>
              <a:t> </a:t>
            </a:r>
            <a:r>
              <a:rPr lang="fi-FI" dirty="0" err="1">
                <a:latin typeface="Candara"/>
                <a:cs typeface="Calibri" panose="020F0502020204030204"/>
              </a:rPr>
              <a:t>favorites</a:t>
            </a:r>
            <a:endParaRPr lang="fi-FI" dirty="0">
              <a:latin typeface="Candara"/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latin typeface="Candara"/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latin typeface="Candara"/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0688CB7-16B2-5B17-ED6A-99E5756FE01E}"/>
              </a:ext>
            </a:extLst>
          </p:cNvPr>
          <p:cNvSpPr txBox="1"/>
          <p:nvPr/>
        </p:nvSpPr>
        <p:spPr>
          <a:xfrm>
            <a:off x="842513" y="2639683"/>
            <a:ext cx="810595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ndara"/>
                <a:cs typeface="Segoe UI"/>
              </a:rPr>
              <a:t>​</a:t>
            </a:r>
          </a:p>
          <a:p>
            <a:r>
              <a:rPr lang="fi-FI" sz="2800" err="1">
                <a:latin typeface="Candara"/>
                <a:cs typeface="Segoe UI"/>
              </a:rPr>
              <a:t>All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foods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that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includes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fish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are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least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favorites</a:t>
            </a:r>
            <a:endParaRPr lang="fi-FI" sz="2800">
              <a:latin typeface="Candara"/>
              <a:cs typeface="Segoe UI"/>
            </a:endParaRPr>
          </a:p>
        </p:txBody>
      </p:sp>
      <p:pic>
        <p:nvPicPr>
          <p:cNvPr id="5" name="Kuva 5" descr="Hymyilevät kasvot ja sydämenmuotoiset silmät, ääriviiva tasaisella täytöllä">
            <a:extLst>
              <a:ext uri="{FF2B5EF4-FFF2-40B4-BE49-F238E27FC236}">
                <a16:creationId xmlns:a16="http://schemas.microsoft.com/office/drawing/2014/main" id="{854C3C7A-1F01-5D83-8B1A-1037C16E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215" y="1447800"/>
            <a:ext cx="1417607" cy="1417607"/>
          </a:xfrm>
          <a:prstGeom prst="rect">
            <a:avLst/>
          </a:prstGeom>
        </p:spPr>
      </p:pic>
      <p:pic>
        <p:nvPicPr>
          <p:cNvPr id="6" name="Kuva 6" descr="Kalat tasaisella täytöllä">
            <a:extLst>
              <a:ext uri="{FF2B5EF4-FFF2-40B4-BE49-F238E27FC236}">
                <a16:creationId xmlns:a16="http://schemas.microsoft.com/office/drawing/2014/main" id="{0E6EB563-56BD-1C11-03E5-83C22EB25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0000">
            <a:off x="7838536" y="2511725"/>
            <a:ext cx="1863305" cy="1848928"/>
          </a:xfrm>
          <a:prstGeom prst="rect">
            <a:avLst/>
          </a:prstGeom>
        </p:spPr>
      </p:pic>
      <p:pic>
        <p:nvPicPr>
          <p:cNvPr id="7" name="Kuva 7" descr="Kuva, joka sisältää kohteen ruoka, sisä, astia, pasta&#10;&#10;Kuvaus luotu automaattisesti">
            <a:extLst>
              <a:ext uri="{FF2B5EF4-FFF2-40B4-BE49-F238E27FC236}">
                <a16:creationId xmlns:a16="http://schemas.microsoft.com/office/drawing/2014/main" id="{11FEC9CC-D5C2-A133-2EB9-074332EA3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247784" y="3962498"/>
            <a:ext cx="3164456" cy="23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40282E-F2F8-F1B4-E608-B4C49AB8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err="1">
                <a:latin typeface="Century Schoolbook"/>
                <a:cs typeface="Calibri Light"/>
              </a:rPr>
              <a:t>The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importance</a:t>
            </a:r>
            <a:r>
              <a:rPr lang="fi-FI" b="1">
                <a:latin typeface="Century Schoolbook"/>
                <a:cs typeface="Calibri Light"/>
              </a:rPr>
              <a:t> of </a:t>
            </a:r>
            <a:r>
              <a:rPr lang="fi-FI" b="1" err="1">
                <a:latin typeface="Century Schoolbook"/>
                <a:cs typeface="Calibri Light"/>
              </a:rPr>
              <a:t>school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meals</a:t>
            </a:r>
            <a:endParaRPr lang="fi-FI" b="1">
              <a:latin typeface="Century Schoolbook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CEC4D6-C826-2C50-5D41-9B1BC045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latin typeface="Candara"/>
                <a:cs typeface="Calibri"/>
              </a:rPr>
              <a:t>The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school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lunch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helps</a:t>
            </a:r>
            <a:r>
              <a:rPr lang="fi-FI" dirty="0">
                <a:latin typeface="Candara"/>
                <a:cs typeface="Calibri"/>
              </a:rPr>
              <a:t> </a:t>
            </a:r>
            <a:r>
              <a:rPr lang="fi-FI" dirty="0" err="1">
                <a:latin typeface="Candara"/>
                <a:cs typeface="Calibri"/>
              </a:rPr>
              <a:t>you</a:t>
            </a:r>
            <a:r>
              <a:rPr lang="fi-FI" dirty="0">
                <a:latin typeface="Candara"/>
                <a:cs typeface="Calibri"/>
              </a:rPr>
              <a:t> </a:t>
            </a:r>
            <a:r>
              <a:rPr lang="fi-FI" dirty="0" err="1">
                <a:latin typeface="Candara"/>
                <a:cs typeface="Calibri"/>
              </a:rPr>
              <a:t>focus</a:t>
            </a:r>
            <a:r>
              <a:rPr lang="fi-FI" dirty="0">
                <a:latin typeface="Candara"/>
                <a:cs typeface="Calibri"/>
              </a:rPr>
              <a:t> on </a:t>
            </a:r>
            <a:r>
              <a:rPr lang="fi-FI" dirty="0" err="1">
                <a:latin typeface="Candara"/>
                <a:cs typeface="Calibri"/>
              </a:rPr>
              <a:t>your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school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works</a:t>
            </a:r>
            <a:r>
              <a:rPr lang="fi-FI" dirty="0">
                <a:latin typeface="Candara"/>
                <a:cs typeface="Calibri"/>
              </a:rPr>
              <a:t>. In </a:t>
            </a:r>
            <a:r>
              <a:rPr lang="fi-FI" dirty="0" err="1">
                <a:latin typeface="Candara"/>
                <a:cs typeface="Calibri"/>
              </a:rPr>
              <a:t>school</a:t>
            </a:r>
            <a:r>
              <a:rPr lang="fi-FI" dirty="0">
                <a:latin typeface="Candara"/>
                <a:cs typeface="Calibri"/>
              </a:rPr>
              <a:t> </a:t>
            </a:r>
            <a:r>
              <a:rPr lang="fi-FI" dirty="0" err="1">
                <a:latin typeface="Candara"/>
                <a:cs typeface="Calibri"/>
              </a:rPr>
              <a:t>meals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you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can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learn</a:t>
            </a:r>
            <a:r>
              <a:rPr lang="fi-FI" dirty="0">
                <a:latin typeface="Candara"/>
                <a:cs typeface="Calibri"/>
              </a:rPr>
              <a:t> to </a:t>
            </a:r>
            <a:r>
              <a:rPr lang="fi-FI" dirty="0" err="1">
                <a:latin typeface="Candara"/>
                <a:cs typeface="Calibri"/>
              </a:rPr>
              <a:t>interaction</a:t>
            </a:r>
            <a:r>
              <a:rPr lang="fi-FI" dirty="0">
                <a:latin typeface="Candara"/>
                <a:cs typeface="Calibri"/>
              </a:rPr>
              <a:t> and </a:t>
            </a:r>
            <a:r>
              <a:rPr lang="fi-FI" dirty="0" err="1">
                <a:latin typeface="Candara"/>
                <a:cs typeface="Calibri"/>
              </a:rPr>
              <a:t>social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skills</a:t>
            </a:r>
            <a:r>
              <a:rPr lang="fi-FI" dirty="0">
                <a:latin typeface="Candara"/>
                <a:cs typeface="Calibri"/>
              </a:rPr>
              <a:t> and </a:t>
            </a:r>
            <a:r>
              <a:rPr lang="fi-FI" dirty="0" err="1">
                <a:latin typeface="Candara"/>
                <a:cs typeface="Calibri"/>
              </a:rPr>
              <a:t>you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take</a:t>
            </a:r>
            <a:r>
              <a:rPr lang="fi-FI" dirty="0">
                <a:latin typeface="Candara"/>
                <a:cs typeface="Calibri"/>
              </a:rPr>
              <a:t> a </a:t>
            </a:r>
            <a:r>
              <a:rPr lang="fi-FI" dirty="0" err="1">
                <a:latin typeface="Candara"/>
                <a:cs typeface="Calibri"/>
              </a:rPr>
              <a:t>break</a:t>
            </a:r>
            <a:r>
              <a:rPr lang="fi-FI" dirty="0">
                <a:latin typeface="Candara"/>
                <a:cs typeface="Calibri"/>
              </a:rPr>
              <a:t> for </a:t>
            </a:r>
            <a:r>
              <a:rPr lang="fi-FI" dirty="0" err="1">
                <a:latin typeface="Candara"/>
                <a:cs typeface="Calibri"/>
              </a:rPr>
              <a:t>your</a:t>
            </a:r>
            <a:r>
              <a:rPr lang="fi-FI" dirty="0">
                <a:latin typeface="Candara"/>
                <a:cs typeface="Calibri"/>
              </a:rPr>
              <a:t> </a:t>
            </a:r>
            <a:r>
              <a:rPr lang="fi-FI" dirty="0" err="1">
                <a:latin typeface="Candara"/>
                <a:cs typeface="Calibri"/>
              </a:rPr>
              <a:t>brain</a:t>
            </a:r>
            <a:r>
              <a:rPr lang="fi-FI" dirty="0">
                <a:latin typeface="Candara"/>
                <a:cs typeface="Calibri"/>
              </a:rPr>
              <a:t>. </a:t>
            </a:r>
            <a:endParaRPr lang="fi-FI" dirty="0">
              <a:cs typeface="Calibri" panose="020F0502020204030204"/>
            </a:endParaRPr>
          </a:p>
          <a:p>
            <a:endParaRPr lang="fi-FI" dirty="0">
              <a:latin typeface="Candara"/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CE00A10-BB43-E83B-AE23-B2D5CE2271C5}"/>
              </a:ext>
            </a:extLst>
          </p:cNvPr>
          <p:cNvSpPr txBox="1"/>
          <p:nvPr/>
        </p:nvSpPr>
        <p:spPr>
          <a:xfrm>
            <a:off x="842512" y="4451231"/>
            <a:ext cx="79216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Candara"/>
              </a:rPr>
              <a:t>School </a:t>
            </a:r>
            <a:r>
              <a:rPr lang="fi-FI" sz="2800" dirty="0" err="1">
                <a:latin typeface="Candara"/>
              </a:rPr>
              <a:t>lunch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includes</a:t>
            </a:r>
            <a:r>
              <a:rPr lang="fi-FI" sz="2800" dirty="0">
                <a:latin typeface="Candara"/>
              </a:rPr>
              <a:t> 1/3 of </a:t>
            </a:r>
            <a:r>
              <a:rPr lang="fi-FI" sz="2800" dirty="0" err="1">
                <a:latin typeface="Candara"/>
              </a:rPr>
              <a:t>the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day's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nutritional</a:t>
            </a:r>
            <a:r>
              <a:rPr lang="fi-FI" sz="2800" dirty="0">
                <a:latin typeface="Candara"/>
              </a:rPr>
              <a:t> </a:t>
            </a:r>
            <a:r>
              <a:rPr lang="fi-FI" sz="2800" dirty="0" err="1">
                <a:latin typeface="Candara"/>
              </a:rPr>
              <a:t>needs</a:t>
            </a:r>
            <a:endParaRPr lang="fi-FI" sz="2800" dirty="0">
              <a:cs typeface="Calibri" panose="020F0502020204030204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5ECAA88-9D2D-D52A-68A5-28A62E84CF49}"/>
              </a:ext>
            </a:extLst>
          </p:cNvPr>
          <p:cNvSpPr txBox="1"/>
          <p:nvPr/>
        </p:nvSpPr>
        <p:spPr>
          <a:xfrm>
            <a:off x="842513" y="3229154"/>
            <a:ext cx="92273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school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lunch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also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teach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you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recpect</a:t>
            </a:r>
            <a:r>
              <a:rPr lang="fi-FI" sz="2800">
                <a:latin typeface="Candara"/>
              </a:rPr>
              <a:t> for </a:t>
            </a: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food. It </a:t>
            </a:r>
            <a:r>
              <a:rPr lang="fi-FI" sz="2800" err="1">
                <a:latin typeface="Candara"/>
              </a:rPr>
              <a:t>teaches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you</a:t>
            </a:r>
            <a:r>
              <a:rPr lang="fi-FI" sz="2800">
                <a:latin typeface="Candara"/>
              </a:rPr>
              <a:t> to </a:t>
            </a:r>
            <a:r>
              <a:rPr lang="fi-FI" sz="2800" err="1">
                <a:latin typeface="Candara"/>
              </a:rPr>
              <a:t>know</a:t>
            </a:r>
            <a:r>
              <a:rPr lang="fi-FI" sz="2800">
                <a:latin typeface="Candara"/>
              </a:rPr>
              <a:t> food culture. </a:t>
            </a:r>
            <a:endParaRPr lang="fi-FI" sz="2800">
              <a:cs typeface="Calibri" panose="020F0502020204030204"/>
            </a:endParaRPr>
          </a:p>
        </p:txBody>
      </p:sp>
      <p:pic>
        <p:nvPicPr>
          <p:cNvPr id="6" name="Kuva 6" descr="Haarukka ja veitsi tasaisella täytöllä">
            <a:extLst>
              <a:ext uri="{FF2B5EF4-FFF2-40B4-BE49-F238E27FC236}">
                <a16:creationId xmlns:a16="http://schemas.microsoft.com/office/drawing/2014/main" id="{FD847333-7B96-C592-96D5-1F7FA3B4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04" y="4121989"/>
            <a:ext cx="2222739" cy="21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425</Words>
  <Application>Microsoft Office PowerPoint</Application>
  <PresentationFormat>Laajakuva</PresentationFormat>
  <Paragraphs>35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Century Schoolbook</vt:lpstr>
      <vt:lpstr>Consolas</vt:lpstr>
      <vt:lpstr>Office-teema</vt:lpstr>
      <vt:lpstr>School meals in Finland</vt:lpstr>
      <vt:lpstr>School meal meaning</vt:lpstr>
      <vt:lpstr>History of free school lunch till this day</vt:lpstr>
      <vt:lpstr>Menu from 1960</vt:lpstr>
      <vt:lpstr>Menu from 2022</vt:lpstr>
      <vt:lpstr>School catering in Petäjävesi </vt:lpstr>
      <vt:lpstr>Favourite and least favourite school meals</vt:lpstr>
      <vt:lpstr>The importance of school meals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42</cp:revision>
  <dcterms:created xsi:type="dcterms:W3CDTF">2022-09-28T09:54:08Z</dcterms:created>
  <dcterms:modified xsi:type="dcterms:W3CDTF">2023-03-11T14:12:50Z</dcterms:modified>
</cp:coreProperties>
</file>