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D8AC1-AD45-3D8A-6769-9A7886E669C7}" v="332" dt="2022-11-25T08:30:37.668"/>
    <p1510:client id="{5341E453-27F2-2922-A70D-3AF5C5FB3A3A}" v="893" dt="2022-11-25T08:41:49.081"/>
    <p1510:client id="{9012533E-46C5-A461-2C67-121B55353473}" v="25" dt="2023-02-22T17:49:38.409"/>
    <p1510:client id="{A8C2B44E-02AF-4005-A38E-88CAB05FC553}" v="68" dt="2022-11-25T07:45:11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granada.es/en/fichas/geopark-granada-6/" TargetMode="External"/><Relationship Id="rId2" Type="http://schemas.openxmlformats.org/officeDocument/2006/relationships/hyperlink" Target="https://www.englishskischoo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parques.es/en/portfolio_page/granada-geopark-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7" descr="Kuva, joka sisältää kohteen vuori, taivas, ulko, lumi&#10;&#10;Kuvaus luotu automaattisesti">
            <a:extLst>
              <a:ext uri="{FF2B5EF4-FFF2-40B4-BE49-F238E27FC236}">
                <a16:creationId xmlns:a16="http://schemas.microsoft.com/office/drawing/2014/main" id="{E06B70C0-EF5E-372F-693A-F9AFA17FB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8A77687-926B-AF10-6377-E885D2C73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Sierra Nevada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7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9F8871F-45F7-AF91-4923-4D1ECB44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Sierra Nevada</a:t>
            </a:r>
            <a:endParaRPr lang="fi-FI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193BC8-817A-2C6A-6C3D-1398088E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>
                <a:ea typeface="+mn-lt"/>
                <a:cs typeface="+mn-lt"/>
              </a:rPr>
              <a:t>Sierra Nevada is a</a:t>
            </a:r>
            <a:r>
              <a:rPr lang="fi-FI" sz="2200" dirty="0">
                <a:latin typeface="Calibri"/>
                <a:ea typeface="+mn-lt"/>
                <a:cs typeface="+mn-lt"/>
              </a:rPr>
              <a:t> </a:t>
            </a:r>
            <a:r>
              <a:rPr lang="fi-FI" sz="2200" dirty="0" err="1">
                <a:latin typeface="Calibri"/>
                <a:ea typeface="+mn-lt"/>
                <a:cs typeface="+mn-lt"/>
              </a:rPr>
              <a:t>mountain</a:t>
            </a:r>
            <a:r>
              <a:rPr lang="fi-FI" sz="2200" dirty="0">
                <a:latin typeface="Calibri"/>
                <a:ea typeface="+mn-lt"/>
                <a:cs typeface="+mn-lt"/>
              </a:rPr>
              <a:t> and a </a:t>
            </a:r>
            <a:r>
              <a:rPr lang="en" sz="2200" dirty="0">
                <a:latin typeface="Calibri"/>
                <a:ea typeface="+mn-lt"/>
                <a:cs typeface="+mn-lt"/>
              </a:rPr>
              <a:t>ski resort in Spain</a:t>
            </a:r>
            <a:endParaRPr lang="fi-FI" sz="2200" dirty="0" err="1">
              <a:latin typeface="Calibri"/>
              <a:ea typeface="+mn-lt"/>
              <a:cs typeface="+mn-lt"/>
            </a:endParaRPr>
          </a:p>
          <a:p>
            <a:r>
              <a:rPr lang="fi-FI" sz="2200" dirty="0" err="1">
                <a:ea typeface="+mn-lt"/>
                <a:cs typeface="+mn-lt"/>
              </a:rPr>
              <a:t>Location</a:t>
            </a:r>
            <a:r>
              <a:rPr lang="fi-FI" sz="2200" dirty="0">
                <a:ea typeface="+mn-lt"/>
                <a:cs typeface="+mn-lt"/>
              </a:rPr>
              <a:t> in Sierra Nevada National Park in </a:t>
            </a:r>
            <a:r>
              <a:rPr lang="fi-FI" sz="2200" dirty="0" err="1">
                <a:ea typeface="+mn-lt"/>
                <a:cs typeface="+mn-lt"/>
              </a:rPr>
              <a:t>the</a:t>
            </a:r>
            <a:r>
              <a:rPr lang="fi-FI" sz="2200" dirty="0">
                <a:ea typeface="+mn-lt"/>
                <a:cs typeface="+mn-lt"/>
              </a:rPr>
              <a:t> </a:t>
            </a:r>
            <a:r>
              <a:rPr lang="fi-FI" sz="2200" dirty="0" err="1">
                <a:ea typeface="+mn-lt"/>
                <a:cs typeface="+mn-lt"/>
              </a:rPr>
              <a:t>Penibético</a:t>
            </a:r>
            <a:endParaRPr lang="fi-FI" sz="2200" dirty="0">
              <a:ea typeface="+mn-lt"/>
              <a:cs typeface="+mn-lt"/>
            </a:endParaRPr>
          </a:p>
          <a:p>
            <a:r>
              <a:rPr lang="fi-FI" sz="2200" dirty="0">
                <a:ea typeface="+mn-lt"/>
                <a:cs typeface="+mn-lt"/>
              </a:rPr>
              <a:t>Sierra</a:t>
            </a:r>
            <a:r>
              <a:rPr lang="fi-FI" sz="2200" b="1" dirty="0">
                <a:ea typeface="+mn-lt"/>
                <a:cs typeface="+mn-lt"/>
              </a:rPr>
              <a:t> </a:t>
            </a:r>
            <a:r>
              <a:rPr lang="fi-FI" sz="2200" dirty="0">
                <a:ea typeface="+mn-lt"/>
                <a:cs typeface="+mn-lt"/>
              </a:rPr>
              <a:t>Nevada </a:t>
            </a:r>
            <a:r>
              <a:rPr lang="fi-FI" sz="2200" dirty="0" err="1">
                <a:ea typeface="+mn-lt"/>
                <a:cs typeface="+mn-lt"/>
              </a:rPr>
              <a:t>have</a:t>
            </a:r>
            <a:r>
              <a:rPr lang="fi-FI" sz="2200" dirty="0">
                <a:ea typeface="+mn-lt"/>
                <a:cs typeface="+mn-lt"/>
              </a:rPr>
              <a:t> English </a:t>
            </a:r>
            <a:r>
              <a:rPr lang="fi-FI" sz="2200" dirty="0" err="1">
                <a:ea typeface="+mn-lt"/>
                <a:cs typeface="+mn-lt"/>
              </a:rPr>
              <a:t>Ski</a:t>
            </a:r>
            <a:r>
              <a:rPr lang="fi-FI" sz="2200" dirty="0">
                <a:ea typeface="+mn-lt"/>
                <a:cs typeface="+mn-lt"/>
              </a:rPr>
              <a:t> School</a:t>
            </a:r>
            <a:endParaRPr lang="fi-FI" dirty="0">
              <a:cs typeface="Calibri"/>
            </a:endParaRPr>
          </a:p>
          <a:p>
            <a:r>
              <a:rPr lang="fi-FI" sz="2200" dirty="0" err="1">
                <a:ea typeface="+mn-lt"/>
                <a:cs typeface="+mn-lt"/>
              </a:rPr>
              <a:t>There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teachers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are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helping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you</a:t>
            </a:r>
            <a:r>
              <a:rPr lang="fi-FI" sz="2200" dirty="0">
                <a:ea typeface="+mn-lt"/>
                <a:cs typeface="+mn-lt"/>
              </a:rPr>
              <a:t> to </a:t>
            </a:r>
            <a:r>
              <a:rPr lang="fi-FI" sz="2200" dirty="0" err="1">
                <a:ea typeface="+mn-lt"/>
                <a:cs typeface="+mn-lt"/>
              </a:rPr>
              <a:t>learn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very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simple</a:t>
            </a:r>
            <a:r>
              <a:rPr lang="fi-FI" sz="2200" dirty="0">
                <a:ea typeface="+mn-lt"/>
                <a:cs typeface="+mn-lt"/>
              </a:rPr>
              <a:t> </a:t>
            </a:r>
            <a:r>
              <a:rPr lang="fi-FI" sz="2200" dirty="0" err="1">
                <a:ea typeface="+mn-lt"/>
                <a:cs typeface="+mn-lt"/>
              </a:rPr>
              <a:t>triks</a:t>
            </a:r>
            <a:r>
              <a:rPr lang="fi-FI" sz="2200" dirty="0">
                <a:ea typeface="+mn-lt"/>
                <a:cs typeface="+mn-lt"/>
              </a:rPr>
              <a:t> </a:t>
            </a:r>
          </a:p>
          <a:p>
            <a:endParaRPr lang="fi-FI" sz="2200">
              <a:ea typeface="+mn-lt"/>
              <a:cs typeface="+mn-lt"/>
            </a:endParaRPr>
          </a:p>
        </p:txBody>
      </p:sp>
      <p:pic>
        <p:nvPicPr>
          <p:cNvPr id="4" name="Kuva 4" descr="Kuva, joka sisältää kohteen ulko, taivas, vuori, päivä&#10;&#10;Kuvaus luotu automaattisesti">
            <a:extLst>
              <a:ext uri="{FF2B5EF4-FFF2-40B4-BE49-F238E27FC236}">
                <a16:creationId xmlns:a16="http://schemas.microsoft.com/office/drawing/2014/main" id="{E405CF23-2C80-6C9D-136F-FA71A3C91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7" r="239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772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laakso, kanjoni, ulko, luonto&#10;&#10;Kuvaus luotu automaattisesti">
            <a:extLst>
              <a:ext uri="{FF2B5EF4-FFF2-40B4-BE49-F238E27FC236}">
                <a16:creationId xmlns:a16="http://schemas.microsoft.com/office/drawing/2014/main" id="{17E5A14C-8089-BB49-0540-AC6D6000C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02" r="655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5198B29-D96C-A277-E91E-BC4E1ABFD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Geopark of Granada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ECBC74-E359-F1E9-CFF6-70227F500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2B06E90B-0EF1-5AEA-537B-17B8E0B96134}"/>
              </a:ext>
            </a:extLst>
          </p:cNvPr>
          <p:cNvSpPr txBox="1"/>
          <p:nvPr/>
        </p:nvSpPr>
        <p:spPr>
          <a:xfrm>
            <a:off x="384583" y="297395"/>
            <a:ext cx="33895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err="1">
                <a:latin typeface="Bahnschrift"/>
                <a:cs typeface="Calibri"/>
              </a:rPr>
              <a:t>Located</a:t>
            </a:r>
            <a:r>
              <a:rPr lang="fi-FI" sz="2000">
                <a:latin typeface="Bahnschrift"/>
                <a:cs typeface="Calibri"/>
              </a:rPr>
              <a:t>: South-West Spain,</a:t>
            </a:r>
          </a:p>
          <a:p>
            <a:r>
              <a:rPr lang="fi-FI" sz="2000">
                <a:latin typeface="Bahnschrift"/>
                <a:cs typeface="Calibri"/>
              </a:rPr>
              <a:t>In </a:t>
            </a:r>
            <a:r>
              <a:rPr lang="fi-FI" sz="2000" err="1">
                <a:latin typeface="Bahnschrift"/>
                <a:cs typeface="Calibri"/>
              </a:rPr>
              <a:t>province</a:t>
            </a:r>
            <a:r>
              <a:rPr lang="fi-FI" sz="2000">
                <a:latin typeface="Bahnschrift"/>
                <a:cs typeface="Calibri"/>
              </a:rPr>
              <a:t> of Granada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A3880C7-E03B-986C-D982-A362A03F1EDA}"/>
              </a:ext>
            </a:extLst>
          </p:cNvPr>
          <p:cNvSpPr txBox="1"/>
          <p:nvPr/>
        </p:nvSpPr>
        <p:spPr>
          <a:xfrm>
            <a:off x="3269454" y="1065778"/>
            <a:ext cx="432237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>
                <a:latin typeface="Bahnschrift"/>
              </a:rPr>
              <a:t>One of </a:t>
            </a:r>
            <a:r>
              <a:rPr lang="fi-FI" sz="2000" err="1">
                <a:latin typeface="Bahnschrift"/>
              </a:rPr>
              <a:t>the</a:t>
            </a:r>
            <a:r>
              <a:rPr lang="fi-FI" sz="2000">
                <a:latin typeface="Bahnschrift"/>
              </a:rPr>
              <a:t> </a:t>
            </a:r>
            <a:r>
              <a:rPr lang="fi-FI" sz="2000" err="1">
                <a:latin typeface="Bahnschrift"/>
              </a:rPr>
              <a:t>few</a:t>
            </a:r>
            <a:r>
              <a:rPr lang="fi-FI" sz="2000">
                <a:latin typeface="Bahnschrift"/>
              </a:rPr>
              <a:t> </a:t>
            </a:r>
            <a:r>
              <a:rPr lang="fi-FI" sz="2000" err="1">
                <a:latin typeface="Bahnschrift"/>
              </a:rPr>
              <a:t>natural</a:t>
            </a:r>
            <a:r>
              <a:rPr lang="fi-FI" sz="2000">
                <a:latin typeface="Bahnschrift"/>
              </a:rPr>
              <a:t> </a:t>
            </a:r>
            <a:r>
              <a:rPr lang="fi-FI" sz="2000" err="1">
                <a:latin typeface="Bahnschrift"/>
              </a:rPr>
              <a:t>deserts</a:t>
            </a:r>
            <a:r>
              <a:rPr lang="fi-FI" sz="2000">
                <a:latin typeface="Bahnschrift"/>
              </a:rPr>
              <a:t> in Europe.</a:t>
            </a:r>
          </a:p>
          <a:p>
            <a:r>
              <a:rPr lang="fi-FI" sz="2000">
                <a:latin typeface="Bahnschrift"/>
                <a:cs typeface="Calibri"/>
              </a:rPr>
              <a:t>   In </a:t>
            </a:r>
            <a:r>
              <a:rPr lang="fi-FI" sz="2000" err="1">
                <a:latin typeface="Bahnschrift"/>
                <a:cs typeface="Calibri"/>
              </a:rPr>
              <a:t>Geopark</a:t>
            </a:r>
            <a:r>
              <a:rPr lang="fi-FI" sz="2000">
                <a:latin typeface="Bahnschrift"/>
                <a:cs typeface="Calibri"/>
              </a:rPr>
              <a:t> of Granada </a:t>
            </a:r>
            <a:r>
              <a:rPr lang="fi-FI" sz="2000" err="1">
                <a:latin typeface="Bahnschrift"/>
                <a:cs typeface="Calibri"/>
              </a:rPr>
              <a:t>you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can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walk</a:t>
            </a:r>
            <a:r>
              <a:rPr lang="fi-FI" sz="2000">
                <a:latin typeface="Bahnschrift"/>
                <a:cs typeface="Calibri"/>
              </a:rPr>
              <a:t>, </a:t>
            </a:r>
            <a:r>
              <a:rPr lang="fi-FI" sz="2000" err="1">
                <a:latin typeface="Bahnschrift"/>
                <a:cs typeface="Calibri"/>
              </a:rPr>
              <a:t>ride</a:t>
            </a:r>
            <a:r>
              <a:rPr lang="fi-FI" sz="2000">
                <a:latin typeface="Bahnschrift"/>
                <a:cs typeface="Calibri"/>
              </a:rPr>
              <a:t> a </a:t>
            </a:r>
            <a:r>
              <a:rPr lang="fi-FI" sz="2000" err="1">
                <a:latin typeface="Bahnschrift"/>
                <a:cs typeface="Calibri"/>
              </a:rPr>
              <a:t>bicycle</a:t>
            </a:r>
            <a:r>
              <a:rPr lang="fi-FI" sz="2000">
                <a:latin typeface="Bahnschrift"/>
                <a:cs typeface="Calibri"/>
              </a:rPr>
              <a:t> and a </a:t>
            </a:r>
            <a:r>
              <a:rPr lang="fi-FI" sz="2000" err="1">
                <a:latin typeface="Bahnschrift"/>
                <a:cs typeface="Calibri"/>
              </a:rPr>
              <a:t>horse</a:t>
            </a:r>
            <a:r>
              <a:rPr lang="fi-FI" sz="2000">
                <a:latin typeface="Bahnschrift"/>
                <a:cs typeface="Calibri"/>
              </a:rPr>
              <a:t>.</a:t>
            </a:r>
          </a:p>
          <a:p>
            <a:endParaRPr lang="fi-FI" sz="2000">
              <a:latin typeface="Bahnschrift"/>
              <a:cs typeface="Calibri"/>
            </a:endParaRPr>
          </a:p>
          <a:p>
            <a:endParaRPr lang="fi-FI" sz="2000">
              <a:latin typeface="Bahnschrift"/>
              <a:cs typeface="Calibri"/>
            </a:endParaRPr>
          </a:p>
          <a:p>
            <a:endParaRPr lang="fi-FI">
              <a:cs typeface="Calibri"/>
            </a:endParaRPr>
          </a:p>
          <a:p>
            <a:r>
              <a:rPr lang="fi-FI" sz="2000">
                <a:latin typeface="Bahnschrift"/>
                <a:cs typeface="Calibri"/>
              </a:rPr>
              <a:t>   </a:t>
            </a:r>
            <a:r>
              <a:rPr lang="fi-FI" sz="2000" err="1">
                <a:latin typeface="Bahnschrift"/>
                <a:cs typeface="Calibri"/>
              </a:rPr>
              <a:t>There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are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Cave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hotels</a:t>
            </a:r>
            <a:r>
              <a:rPr lang="fi-FI" sz="2000">
                <a:latin typeface="Bahnschrift"/>
                <a:cs typeface="Calibri"/>
              </a:rPr>
              <a:t> in </a:t>
            </a:r>
            <a:r>
              <a:rPr lang="fi-FI" sz="2000" err="1">
                <a:latin typeface="Bahnschrift"/>
                <a:cs typeface="Calibri"/>
              </a:rPr>
              <a:t>Geopark</a:t>
            </a:r>
            <a:r>
              <a:rPr lang="fi-FI" sz="2000">
                <a:latin typeface="Bahnschrift"/>
                <a:cs typeface="Calibri"/>
              </a:rPr>
              <a:t> of Granada </a:t>
            </a:r>
            <a:r>
              <a:rPr lang="fi-FI" sz="2000" err="1">
                <a:latin typeface="Bahnschrift"/>
                <a:cs typeface="Calibri"/>
              </a:rPr>
              <a:t>where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you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can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stay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the</a:t>
            </a:r>
            <a:r>
              <a:rPr lang="fi-FI" sz="2000">
                <a:latin typeface="Bahnschrift"/>
                <a:cs typeface="Calibri"/>
              </a:rPr>
              <a:t> </a:t>
            </a:r>
            <a:r>
              <a:rPr lang="fi-FI" sz="2000" err="1">
                <a:latin typeface="Bahnschrift"/>
                <a:cs typeface="Calibri"/>
              </a:rPr>
              <a:t>night</a:t>
            </a:r>
            <a:r>
              <a:rPr lang="fi-FI" sz="2000">
                <a:latin typeface="Bahnschrift"/>
                <a:cs typeface="Calibri"/>
              </a:rPr>
              <a:t>.</a:t>
            </a:r>
          </a:p>
        </p:txBody>
      </p:sp>
      <p:pic>
        <p:nvPicPr>
          <p:cNvPr id="9" name="Kuva 9" descr="Kuva, joka sisältää kohteen vuori, laakso, luonto, kanjoni&#10;&#10;Kuvaus luotu automaattisesti">
            <a:extLst>
              <a:ext uri="{FF2B5EF4-FFF2-40B4-BE49-F238E27FC236}">
                <a16:creationId xmlns:a16="http://schemas.microsoft.com/office/drawing/2014/main" id="{4C58C36B-82D1-2AF8-B6DA-6544DE948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520" y="4290192"/>
            <a:ext cx="4845268" cy="239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87A4964-02ED-CE65-748F-755F501A2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83" y="1192346"/>
            <a:ext cx="2743200" cy="2371241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D9BD8FB9-E474-542E-795C-444D940CB33C}"/>
              </a:ext>
            </a:extLst>
          </p:cNvPr>
          <p:cNvSpPr/>
          <p:nvPr/>
        </p:nvSpPr>
        <p:spPr>
          <a:xfrm>
            <a:off x="1615962" y="2903480"/>
            <a:ext cx="591209" cy="525518"/>
          </a:xfrm>
          <a:prstGeom prst="ellipse">
            <a:avLst/>
          </a:pr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499211612">
                  <a:custGeom>
                    <a:avLst/>
                    <a:gdLst>
                      <a:gd name="connsiteX0" fmla="*/ 0 w 591209"/>
                      <a:gd name="connsiteY0" fmla="*/ 262759 h 525518"/>
                      <a:gd name="connsiteX1" fmla="*/ 295605 w 591209"/>
                      <a:gd name="connsiteY1" fmla="*/ 0 h 525518"/>
                      <a:gd name="connsiteX2" fmla="*/ 591210 w 591209"/>
                      <a:gd name="connsiteY2" fmla="*/ 262759 h 525518"/>
                      <a:gd name="connsiteX3" fmla="*/ 295605 w 591209"/>
                      <a:gd name="connsiteY3" fmla="*/ 525518 h 525518"/>
                      <a:gd name="connsiteX4" fmla="*/ 0 w 591209"/>
                      <a:gd name="connsiteY4" fmla="*/ 262759 h 525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1209" h="525518" extrusionOk="0">
                        <a:moveTo>
                          <a:pt x="0" y="262759"/>
                        </a:moveTo>
                        <a:cubicBezTo>
                          <a:pt x="-7432" y="94310"/>
                          <a:pt x="113233" y="1646"/>
                          <a:pt x="295605" y="0"/>
                        </a:cubicBezTo>
                        <a:cubicBezTo>
                          <a:pt x="450639" y="11457"/>
                          <a:pt x="587689" y="113940"/>
                          <a:pt x="591210" y="262759"/>
                        </a:cubicBezTo>
                        <a:cubicBezTo>
                          <a:pt x="596079" y="416108"/>
                          <a:pt x="487926" y="533351"/>
                          <a:pt x="295605" y="525518"/>
                        </a:cubicBezTo>
                        <a:cubicBezTo>
                          <a:pt x="115425" y="537264"/>
                          <a:pt x="-16002" y="393478"/>
                          <a:pt x="0" y="26275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5FF89DA-8C9E-F3E5-6369-4E9AC950F484}"/>
              </a:ext>
            </a:extLst>
          </p:cNvPr>
          <p:cNvSpPr txBox="1"/>
          <p:nvPr/>
        </p:nvSpPr>
        <p:spPr>
          <a:xfrm>
            <a:off x="8289636" y="1004453"/>
            <a:ext cx="368300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000" err="1">
                <a:latin typeface="Times New Roman"/>
                <a:cs typeface="Calibri"/>
              </a:rPr>
              <a:t>History</a:t>
            </a:r>
            <a:r>
              <a:rPr lang="fi-FI" sz="2000">
                <a:latin typeface="Times New Roman"/>
                <a:cs typeface="Calibri"/>
              </a:rPr>
              <a:t>:</a:t>
            </a:r>
          </a:p>
          <a:p>
            <a:r>
              <a:rPr lang="fi-FI" sz="2000">
                <a:latin typeface="Times New Roman"/>
                <a:cs typeface="Calibri"/>
              </a:rPr>
              <a:t>  </a:t>
            </a:r>
            <a:r>
              <a:rPr lang="fi-FI" sz="2000" err="1">
                <a:latin typeface="Times New Roman"/>
                <a:cs typeface="Calibri"/>
              </a:rPr>
              <a:t>During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the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last</a:t>
            </a:r>
            <a:r>
              <a:rPr lang="fi-FI" sz="2000">
                <a:latin typeface="Times New Roman"/>
                <a:cs typeface="Calibri"/>
              </a:rPr>
              <a:t> 5 </a:t>
            </a:r>
            <a:r>
              <a:rPr lang="fi-FI" sz="2000" err="1">
                <a:latin typeface="Times New Roman"/>
                <a:cs typeface="Calibri"/>
              </a:rPr>
              <a:t>million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years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Geopark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have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had</a:t>
            </a:r>
            <a:r>
              <a:rPr lang="fi-FI" sz="2000">
                <a:latin typeface="Times New Roman"/>
                <a:cs typeface="Calibri"/>
              </a:rPr>
              <a:t> no </a:t>
            </a:r>
            <a:r>
              <a:rPr lang="fi-FI" sz="2000" err="1">
                <a:latin typeface="Times New Roman"/>
                <a:cs typeface="Calibri"/>
              </a:rPr>
              <a:t>connection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with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sea</a:t>
            </a:r>
            <a:r>
              <a:rPr lang="fi-FI" sz="2000">
                <a:latin typeface="Times New Roman"/>
                <a:cs typeface="Calibri"/>
              </a:rPr>
              <a:t>. </a:t>
            </a:r>
            <a:r>
              <a:rPr lang="fi-FI" sz="2000" err="1">
                <a:latin typeface="Times New Roman"/>
                <a:cs typeface="Calibri"/>
              </a:rPr>
              <a:t>Before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that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there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where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sea</a:t>
            </a:r>
            <a:r>
              <a:rPr lang="fi-FI" sz="2000">
                <a:latin typeface="Times New Roman"/>
                <a:cs typeface="Calibri"/>
              </a:rPr>
              <a:t> in </a:t>
            </a:r>
            <a:r>
              <a:rPr lang="fi-FI" sz="2000" err="1">
                <a:latin typeface="Times New Roman"/>
                <a:cs typeface="Calibri"/>
              </a:rPr>
              <a:t>the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lowest</a:t>
            </a:r>
            <a:r>
              <a:rPr lang="fi-FI" sz="2000">
                <a:latin typeface="Times New Roman"/>
                <a:cs typeface="Calibri"/>
              </a:rPr>
              <a:t> </a:t>
            </a:r>
            <a:r>
              <a:rPr lang="fi-FI" sz="2000" err="1">
                <a:latin typeface="Times New Roman"/>
                <a:cs typeface="Calibri"/>
              </a:rPr>
              <a:t>levels</a:t>
            </a:r>
            <a:r>
              <a:rPr lang="fi-FI" sz="2000">
                <a:latin typeface="Times New Roman"/>
                <a:cs typeface="Calibri"/>
              </a:rPr>
              <a:t>.</a:t>
            </a:r>
          </a:p>
          <a:p>
            <a:endParaRPr lang="fi-FI">
              <a:latin typeface="Times New Roman"/>
              <a:cs typeface="Calibri"/>
            </a:endParaRPr>
          </a:p>
        </p:txBody>
      </p:sp>
      <p:pic>
        <p:nvPicPr>
          <p:cNvPr id="15" name="Kuva 15">
            <a:extLst>
              <a:ext uri="{FF2B5EF4-FFF2-40B4-BE49-F238E27FC236}">
                <a16:creationId xmlns:a16="http://schemas.microsoft.com/office/drawing/2014/main" id="{90BBD9AE-8FE7-7B83-6D06-31F80ADA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01" y="3669145"/>
            <a:ext cx="1729234" cy="285634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AD6C569F-A833-8088-CC5D-08E1CCB60A81}"/>
              </a:ext>
            </a:extLst>
          </p:cNvPr>
          <p:cNvSpPr txBox="1"/>
          <p:nvPr/>
        </p:nvSpPr>
        <p:spPr>
          <a:xfrm>
            <a:off x="3913909" y="230909"/>
            <a:ext cx="62807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600" err="1">
                <a:latin typeface="Bahnschrift"/>
                <a:cs typeface="Calibri"/>
              </a:rPr>
              <a:t>Geopark</a:t>
            </a:r>
            <a:r>
              <a:rPr lang="fi-FI" sz="3600">
                <a:latin typeface="Bahnschrift"/>
                <a:cs typeface="Calibri"/>
              </a:rPr>
              <a:t> of Granada</a:t>
            </a:r>
            <a:endParaRPr lang="fi-FI" sz="3600">
              <a:cs typeface="Calibri"/>
            </a:endParaRPr>
          </a:p>
        </p:txBody>
      </p:sp>
      <p:pic>
        <p:nvPicPr>
          <p:cNvPr id="17" name="Kuva 1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21E4DF23-5DDC-5828-CBD7-EE3F555C7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310" y="4293755"/>
            <a:ext cx="3124200" cy="235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369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3CC09F-D23A-8917-C1AB-CCD69A94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>
                <a:latin typeface="Consolas"/>
                <a:cs typeface="Calibri Light"/>
              </a:rPr>
              <a:t>Source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9EB85A-0453-7F29-E499-62B69CA5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2"/>
              </a:rPr>
              <a:t>https://www.englishskischool.com/</a:t>
            </a: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3"/>
              </a:rPr>
              <a:t>Granada Geopark (turgranada.es)</a:t>
            </a:r>
          </a:p>
          <a:p>
            <a:pPr marL="0" indent="0">
              <a:buNone/>
            </a:pPr>
            <a:r>
              <a:rPr lang="fi-FI">
                <a:ea typeface="+mn-lt"/>
                <a:cs typeface="+mn-lt"/>
                <a:hlinkClick r:id="rId4"/>
              </a:rPr>
              <a:t>Geoparque de Granada | UNESCO Global Geopark in Spain (geoparques.es)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01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5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Sierra Nevada</vt:lpstr>
      <vt:lpstr>Sierra Nevada</vt:lpstr>
      <vt:lpstr>Geopark of Granada</vt:lpstr>
      <vt:lpstr>PowerPoint-esitys</vt:lpstr>
      <vt:lpstr>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9</cp:revision>
  <dcterms:created xsi:type="dcterms:W3CDTF">2022-11-25T07:39:56Z</dcterms:created>
  <dcterms:modified xsi:type="dcterms:W3CDTF">2023-02-22T17:50:30Z</dcterms:modified>
</cp:coreProperties>
</file>