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1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3EFA33-655B-4A8B-BDC8-97CD00AD78D8}" v="422" dt="2022-11-25T08:24:14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Albaic%C3%ADn" TargetMode="External"/><Relationship Id="rId2" Type="http://schemas.openxmlformats.org/officeDocument/2006/relationships/hyperlink" Target="https://www.lovegranada.com/places/albaici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aivas, ulko, useat&#10;&#10;Kuvaus luotu automaattisesti">
            <a:extLst>
              <a:ext uri="{FF2B5EF4-FFF2-40B4-BE49-F238E27FC236}">
                <a16:creationId xmlns:a16="http://schemas.microsoft.com/office/drawing/2014/main" id="{80D2500E-3639-E10C-787D-36F75BA8F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39" b="127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Albayzin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>
                <a:solidFill>
                  <a:srgbClr val="FFFFFF"/>
                </a:solidFill>
                <a:cs typeface="Calibri"/>
              </a:rPr>
              <a:t>Eeti</a:t>
            </a:r>
            <a:r>
              <a:rPr lang="fi-FI" dirty="0">
                <a:solidFill>
                  <a:srgbClr val="FFFFFF"/>
                </a:solidFill>
                <a:cs typeface="Calibri"/>
              </a:rPr>
              <a:t> and </a:t>
            </a:r>
            <a:r>
              <a:rPr lang="fi-FI" dirty="0" err="1">
                <a:solidFill>
                  <a:srgbClr val="FFFFFF"/>
                </a:solidFill>
                <a:cs typeface="Calibri"/>
              </a:rPr>
              <a:t>Tinja</a:t>
            </a:r>
            <a:endParaRPr lang="fi-FI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vuori, taivas, ulko, tausta&#10;&#10;Kuvaus luotu automaattisesti">
            <a:extLst>
              <a:ext uri="{FF2B5EF4-FFF2-40B4-BE49-F238E27FC236}">
                <a16:creationId xmlns:a16="http://schemas.microsoft.com/office/drawing/2014/main" id="{43CDB28E-7577-C805-A5AF-771E10F07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6" r="11542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69B77F-6D0C-66A5-1C45-6E10DC0F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i-FI" sz="3600">
                <a:cs typeface="Calibri Light"/>
              </a:rPr>
              <a:t>What is Albayzin</a:t>
            </a:r>
            <a:endParaRPr lang="fi-FI" sz="3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AC1101-3C0E-7A1A-C8CD-0E1EE93C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 dirty="0" err="1">
                <a:cs typeface="Calibri"/>
              </a:rPr>
              <a:t>Albayzin</a:t>
            </a:r>
            <a:r>
              <a:rPr lang="fi-FI" sz="2000" dirty="0">
                <a:cs typeface="Calibri"/>
              </a:rPr>
              <a:t> is </a:t>
            </a:r>
            <a:r>
              <a:rPr lang="fi-FI" sz="2000" dirty="0" err="1">
                <a:cs typeface="Calibri"/>
              </a:rPr>
              <a:t>part</a:t>
            </a:r>
            <a:r>
              <a:rPr lang="fi-FI" sz="2000" dirty="0">
                <a:cs typeface="Calibri"/>
              </a:rPr>
              <a:t> of </a:t>
            </a:r>
            <a:r>
              <a:rPr lang="fi-FI" sz="2000" dirty="0" err="1">
                <a:cs typeface="Calibri"/>
              </a:rPr>
              <a:t>town</a:t>
            </a:r>
            <a:r>
              <a:rPr lang="fi-FI" sz="2000" dirty="0">
                <a:cs typeface="Calibri"/>
              </a:rPr>
              <a:t> in Granada.</a:t>
            </a:r>
          </a:p>
          <a:p>
            <a:r>
              <a:rPr lang="fi-FI" sz="2000" dirty="0">
                <a:cs typeface="Calibri"/>
              </a:rPr>
              <a:t>It is a Unesco World </a:t>
            </a:r>
            <a:r>
              <a:rPr lang="fi-FI" sz="2000" dirty="0" err="1">
                <a:cs typeface="Calibri"/>
              </a:rPr>
              <a:t>Heritage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Site</a:t>
            </a:r>
            <a:endParaRPr lang="fi-FI" sz="2000" dirty="0">
              <a:cs typeface="Calibri"/>
            </a:endParaRP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endParaRPr lang="fi-FI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6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ulko, taivas, rakennus, puisto&#10;&#10;Kuvaus luotu automaattisesti">
            <a:extLst>
              <a:ext uri="{FF2B5EF4-FFF2-40B4-BE49-F238E27FC236}">
                <a16:creationId xmlns:a16="http://schemas.microsoft.com/office/drawing/2014/main" id="{6201D1BB-E136-3621-B7A1-BFA01384B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95" b="17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4148FD-1D8C-B93E-FA64-BDD1D491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Albayzin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34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4" descr="Kuva, joka sisältää kohteen rakennus, kaari, pylväikkö&#10;&#10;Kuvaus luotu automaattisesti">
            <a:extLst>
              <a:ext uri="{FF2B5EF4-FFF2-40B4-BE49-F238E27FC236}">
                <a16:creationId xmlns:a16="http://schemas.microsoft.com/office/drawing/2014/main" id="{1ADC0E8C-AAAA-BCB6-31D2-757498808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28" b="32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5F779F-3881-A1BE-2DF7-DD213285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>
                <a:cs typeface="Calibri Light"/>
              </a:rPr>
              <a:t>The area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18F570-359F-855B-774B-E3CFC91D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>
                <a:cs typeface="Calibri"/>
              </a:rPr>
              <a:t>There</a:t>
            </a:r>
            <a:r>
              <a:rPr lang="fi-FI" dirty="0">
                <a:cs typeface="Calibri"/>
              </a:rPr>
              <a:t> is </a:t>
            </a:r>
            <a:r>
              <a:rPr lang="fi-FI" dirty="0" err="1">
                <a:cs typeface="Calibri"/>
              </a:rPr>
              <a:t>narrows</a:t>
            </a:r>
            <a:r>
              <a:rPr lang="fi-FI" dirty="0">
                <a:cs typeface="Calibri"/>
              </a:rPr>
              <a:t> and </a:t>
            </a:r>
            <a:r>
              <a:rPr lang="fi-FI" dirty="0" err="1">
                <a:cs typeface="Calibri"/>
              </a:rPr>
              <a:t>complicated</a:t>
            </a:r>
            <a:r>
              <a:rPr lang="fi-FI" dirty="0">
                <a:cs typeface="Calibri"/>
              </a:rPr>
              <a:t> </a:t>
            </a:r>
            <a:r>
              <a:rPr lang="fi-FI" dirty="0" err="1">
                <a:cs typeface="Calibri"/>
              </a:rPr>
              <a:t>alleys</a:t>
            </a:r>
            <a:endParaRPr lang="fi-FI" dirty="0">
              <a:cs typeface="Calibri"/>
            </a:endParaRPr>
          </a:p>
          <a:p>
            <a:r>
              <a:rPr lang="fi-FI" err="1">
                <a:cs typeface="Calibri"/>
              </a:rPr>
              <a:t>There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you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can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see</a:t>
            </a:r>
            <a:r>
              <a:rPr lang="fi-FI" dirty="0">
                <a:cs typeface="Calibri"/>
              </a:rPr>
              <a:t> Alhambra</a:t>
            </a:r>
          </a:p>
          <a:p>
            <a:r>
              <a:rPr lang="fi-FI" err="1">
                <a:cs typeface="Calibri"/>
              </a:rPr>
              <a:t>Albayzin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have</a:t>
            </a:r>
            <a:r>
              <a:rPr lang="fi-FI" dirty="0">
                <a:cs typeface="Calibri"/>
              </a:rPr>
              <a:t> </a:t>
            </a:r>
            <a:r>
              <a:rPr lang="fi-FI" err="1">
                <a:cs typeface="Calibri"/>
              </a:rPr>
              <a:t>Arabic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baths</a:t>
            </a:r>
            <a:r>
              <a:rPr lang="fi-FI" dirty="0">
                <a:cs typeface="Calibri"/>
              </a:rPr>
              <a:t>, </a:t>
            </a:r>
            <a:r>
              <a:rPr lang="fi-FI" err="1">
                <a:cs typeface="Calibri"/>
              </a:rPr>
              <a:t>Granadas</a:t>
            </a:r>
            <a:r>
              <a:rPr lang="fi-FI" dirty="0">
                <a:cs typeface="Calibri"/>
              </a:rPr>
              <a:t> </a:t>
            </a:r>
            <a:r>
              <a:rPr lang="fi-FI" err="1">
                <a:cs typeface="Calibri"/>
              </a:rPr>
              <a:t>archaeological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museum</a:t>
            </a:r>
            <a:r>
              <a:rPr lang="fi-FI" dirty="0">
                <a:cs typeface="Calibri"/>
              </a:rPr>
              <a:t> and </a:t>
            </a:r>
            <a:r>
              <a:rPr lang="fi-FI" err="1">
                <a:cs typeface="Calibri"/>
              </a:rPr>
              <a:t>church</a:t>
            </a:r>
            <a:r>
              <a:rPr lang="fi-FI" dirty="0">
                <a:cs typeface="Calibri"/>
              </a:rPr>
              <a:t> of San Salvador</a:t>
            </a:r>
          </a:p>
          <a:p>
            <a:endParaRPr lang="fi-FI" sz="2000">
              <a:latin typeface="Calibri" panose="020F0502020204030204"/>
              <a:cs typeface="Calibri"/>
            </a:endParaRPr>
          </a:p>
          <a:p>
            <a:endParaRPr lang="en" sz="2000">
              <a:latin typeface="Consolas"/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pic>
        <p:nvPicPr>
          <p:cNvPr id="5" name="Kuva 5" descr="Kuva, joka sisältää kohteen ulko, tapa, jalkakäytävä, kivi&#10;&#10;Kuvaus luotu automaattisesti">
            <a:extLst>
              <a:ext uri="{FF2B5EF4-FFF2-40B4-BE49-F238E27FC236}">
                <a16:creationId xmlns:a16="http://schemas.microsoft.com/office/drawing/2014/main" id="{A5EA6F00-43D7-EAC4-7310-FBE6A478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94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E7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72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99E0F5-1AD0-F7CB-5A96-CBEA21DE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 dirty="0" err="1">
                <a:cs typeface="Calibri Light"/>
              </a:rPr>
              <a:t>Information</a:t>
            </a:r>
            <a:endParaRPr lang="fi-FI" sz="5400" dirty="0" err="1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70EF60-43EB-06FF-8F22-C997D1851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>
                <a:cs typeface="Calibri"/>
              </a:rPr>
              <a:t>Muslims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lived</a:t>
            </a:r>
            <a:r>
              <a:rPr lang="fi-FI" dirty="0">
                <a:cs typeface="Calibri"/>
              </a:rPr>
              <a:t> in </a:t>
            </a:r>
            <a:r>
              <a:rPr lang="fi-FI" dirty="0" err="1">
                <a:cs typeface="Calibri"/>
              </a:rPr>
              <a:t>the</a:t>
            </a:r>
            <a:r>
              <a:rPr lang="fi-FI" dirty="0">
                <a:cs typeface="Calibri"/>
              </a:rPr>
              <a:t> city</a:t>
            </a:r>
          </a:p>
          <a:p>
            <a:r>
              <a:rPr lang="fi-FI" err="1">
                <a:cs typeface="Calibri"/>
              </a:rPr>
              <a:t>They</a:t>
            </a:r>
            <a:r>
              <a:rPr lang="fi-FI" dirty="0">
                <a:cs typeface="Calibri"/>
              </a:rPr>
              <a:t> </a:t>
            </a:r>
            <a:r>
              <a:rPr lang="fi-FI" err="1">
                <a:cs typeface="Calibri"/>
              </a:rPr>
              <a:t>called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big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houses</a:t>
            </a:r>
            <a:r>
              <a:rPr lang="fi-FI" dirty="0">
                <a:cs typeface="Calibri"/>
              </a:rPr>
              <a:t> and palaces </a:t>
            </a:r>
            <a:r>
              <a:rPr lang="fi-FI" err="1">
                <a:cs typeface="Calibri"/>
              </a:rPr>
              <a:t>carmen</a:t>
            </a:r>
            <a:endParaRPr lang="fi-FI">
              <a:cs typeface="Calibri"/>
            </a:endParaRPr>
          </a:p>
          <a:p>
            <a:r>
              <a:rPr lang="fi-FI" dirty="0">
                <a:cs typeface="Calibri"/>
              </a:rPr>
              <a:t>It </a:t>
            </a:r>
            <a:r>
              <a:rPr lang="fi-FI" err="1">
                <a:cs typeface="Calibri"/>
              </a:rPr>
              <a:t>was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the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place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where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the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first</a:t>
            </a:r>
            <a:r>
              <a:rPr lang="fi-FI" dirty="0">
                <a:cs typeface="Calibri"/>
              </a:rPr>
              <a:t> Siri </a:t>
            </a:r>
            <a:r>
              <a:rPr lang="fi-FI" err="1">
                <a:cs typeface="Calibri"/>
              </a:rPr>
              <a:t>court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was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built</a:t>
            </a:r>
            <a:r>
              <a:rPr lang="fi-FI" dirty="0">
                <a:cs typeface="Calibri"/>
              </a:rPr>
              <a:t> in </a:t>
            </a:r>
            <a:r>
              <a:rPr lang="fi-FI" err="1">
                <a:cs typeface="Calibri"/>
              </a:rPr>
              <a:t>the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eleventh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century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Albayzin</a:t>
            </a:r>
            <a:r>
              <a:rPr lang="fi-FI" dirty="0">
                <a:cs typeface="Calibri"/>
              </a:rPr>
              <a:t> is </a:t>
            </a:r>
            <a:r>
              <a:rPr lang="fi-FI" err="1">
                <a:cs typeface="Calibri"/>
              </a:rPr>
              <a:t>the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oldest</a:t>
            </a:r>
            <a:r>
              <a:rPr lang="fi-FI" dirty="0">
                <a:cs typeface="Calibri"/>
              </a:rPr>
              <a:t> </a:t>
            </a:r>
            <a:r>
              <a:rPr lang="fi-FI" err="1">
                <a:cs typeface="Calibri"/>
              </a:rPr>
              <a:t>part</a:t>
            </a:r>
            <a:r>
              <a:rPr lang="fi-FI" dirty="0">
                <a:cs typeface="Calibri"/>
              </a:rPr>
              <a:t> of Granada</a:t>
            </a:r>
          </a:p>
          <a:p>
            <a:endParaRPr lang="fi-FI" dirty="0">
              <a:cs typeface="Calibri"/>
            </a:endParaRPr>
          </a:p>
          <a:p>
            <a:endParaRPr lang="fi-FI" sz="2200">
              <a:cs typeface="Calibri"/>
            </a:endParaRPr>
          </a:p>
        </p:txBody>
      </p:sp>
      <p:pic>
        <p:nvPicPr>
          <p:cNvPr id="4" name="Kuva 4" descr="Kuva, joka sisältää kohteen ulko, rakennus, pylväikkö&#10;&#10;Kuvaus luotu automaattisesti">
            <a:extLst>
              <a:ext uri="{FF2B5EF4-FFF2-40B4-BE49-F238E27FC236}">
                <a16:creationId xmlns:a16="http://schemas.microsoft.com/office/drawing/2014/main" id="{9B0D73DB-FEB8-B5B4-158C-C8BC121C7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1" r="21165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0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68738E1-3888-3D65-48BB-C4E11935D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44" y="1563218"/>
            <a:ext cx="4768755" cy="33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9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CC1FB2-2FBF-1517-545A-600E3FE1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" sz="5400" dirty="0">
                <a:latin typeface="Consolas"/>
              </a:rPr>
              <a:t>data sources</a:t>
            </a:r>
            <a:endParaRPr lang="fi-FI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B2FF86-AB5D-4CC6-8B17-00A5E4713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200">
                <a:ea typeface="+mn-lt"/>
                <a:cs typeface="+mn-lt"/>
                <a:hlinkClick r:id="rId2"/>
              </a:rPr>
              <a:t>https://www.lovegranada.com/places/albaicin/</a:t>
            </a:r>
            <a:endParaRPr lang="fi-FI" sz="2200">
              <a:ea typeface="+mn-lt"/>
              <a:cs typeface="+mn-lt"/>
            </a:endParaRPr>
          </a:p>
          <a:p>
            <a:r>
              <a:rPr lang="fi-FI" sz="2200">
                <a:ea typeface="+mn-lt"/>
                <a:cs typeface="+mn-lt"/>
                <a:hlinkClick r:id="rId3"/>
              </a:rPr>
              <a:t>https://es.wikipedia.org/wiki/Albaic%C3%ADn</a:t>
            </a:r>
            <a:endParaRPr lang="fi-FI" sz="2200">
              <a:ea typeface="+mn-lt"/>
              <a:cs typeface="+mn-lt"/>
            </a:endParaRPr>
          </a:p>
          <a:p>
            <a:endParaRPr lang="fi-FI" sz="2200">
              <a:cs typeface="Calibri"/>
            </a:endParaRPr>
          </a:p>
        </p:txBody>
      </p:sp>
      <p:pic>
        <p:nvPicPr>
          <p:cNvPr id="4" name="Kuva 4" descr="Kuva, joka sisältää kohteen rakennus, ulko, maa, tapa&#10;&#10;Kuvaus luotu automaattisesti">
            <a:extLst>
              <a:ext uri="{FF2B5EF4-FFF2-40B4-BE49-F238E27FC236}">
                <a16:creationId xmlns:a16="http://schemas.microsoft.com/office/drawing/2014/main" id="{27AE1F0F-8AF1-53FA-D297-B33F1FE70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r="1563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469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Laajakuva</PresentationFormat>
  <Paragraphs>19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Consolas</vt:lpstr>
      <vt:lpstr>Office-teema</vt:lpstr>
      <vt:lpstr>Albayzin</vt:lpstr>
      <vt:lpstr>What is Albayzin</vt:lpstr>
      <vt:lpstr>Albayzin</vt:lpstr>
      <vt:lpstr>PowerPoint-esitys</vt:lpstr>
      <vt:lpstr>The area</vt:lpstr>
      <vt:lpstr>Information</vt:lpstr>
      <vt:lpstr>PowerPoint-esitys</vt:lpstr>
      <vt:lpstr>data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179</cp:revision>
  <dcterms:created xsi:type="dcterms:W3CDTF">2022-11-25T07:42:28Z</dcterms:created>
  <dcterms:modified xsi:type="dcterms:W3CDTF">2023-02-22T17:35:14Z</dcterms:modified>
</cp:coreProperties>
</file>