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112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900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31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248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955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683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70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80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81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542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64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22.2.2023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409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mple.wikipedia.org/wiki/Olive_tre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villacampestri.com/blog/en/olive-oil-production-step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oliveoiltimes-com.translate.goog/production/harvest-outlook-worsens-in-spain/112086?_x_tr_sl=en&amp;_x_tr_tl=es&amp;_x_tr_hl=es&amp;_x_tr_pto=sc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381156"/>
            <a:ext cx="9144000" cy="2387600"/>
          </a:xfrm>
        </p:spPr>
        <p:txBody>
          <a:bodyPr/>
          <a:lstStyle/>
          <a:p>
            <a:r>
              <a:rPr lang="fi-FI" err="1">
                <a:highlight>
                  <a:srgbClr val="C0C0C0"/>
                </a:highlight>
                <a:latin typeface="Times New Roman"/>
                <a:cs typeface="Calibri Light"/>
              </a:rPr>
              <a:t>Olive</a:t>
            </a:r>
            <a:r>
              <a:rPr lang="fi-FI">
                <a:highlight>
                  <a:srgbClr val="C0C0C0"/>
                </a:highlight>
                <a:latin typeface="Times New Roman"/>
                <a:cs typeface="Calibri Light"/>
              </a:rPr>
              <a:t> </a:t>
            </a:r>
            <a:r>
              <a:rPr lang="fi-FI" err="1">
                <a:highlight>
                  <a:srgbClr val="C0C0C0"/>
                </a:highlight>
                <a:latin typeface="Times New Roman"/>
                <a:cs typeface="Calibri Light"/>
              </a:rPr>
              <a:t>Oil</a:t>
            </a:r>
            <a:r>
              <a:rPr lang="fi-FI">
                <a:highlight>
                  <a:srgbClr val="C0C0C0"/>
                </a:highlight>
                <a:latin typeface="Times New Roman"/>
                <a:cs typeface="Calibri Light"/>
              </a:rPr>
              <a:t> </a:t>
            </a:r>
            <a:r>
              <a:rPr lang="fi-FI" err="1">
                <a:highlight>
                  <a:srgbClr val="C0C0C0"/>
                </a:highlight>
                <a:latin typeface="Times New Roman"/>
                <a:cs typeface="Calibri Light"/>
              </a:rPr>
              <a:t>Mill</a:t>
            </a:r>
            <a:endParaRPr lang="fi-FI" err="1">
              <a:highlight>
                <a:srgbClr val="C0C0C0"/>
              </a:highlight>
              <a:latin typeface="Times New Roman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3999" y="3774566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highlight>
                  <a:srgbClr val="C0C0C0"/>
                </a:highlight>
                <a:latin typeface="Times New Roman"/>
                <a:cs typeface="Calibri"/>
              </a:rPr>
              <a:t>Jani Virkkunen and Nelli </a:t>
            </a:r>
            <a:r>
              <a:rPr lang="fi-FI" err="1">
                <a:highlight>
                  <a:srgbClr val="C0C0C0"/>
                </a:highlight>
                <a:latin typeface="Times New Roman"/>
                <a:cs typeface="Calibri"/>
              </a:rPr>
              <a:t>Souru</a:t>
            </a:r>
            <a:endParaRPr lang="fi-FI" err="1">
              <a:highlight>
                <a:srgbClr val="C0C0C0"/>
              </a:highligh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1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C58320A-BE24-217B-7E37-93173D8A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i-FI" sz="6100">
                <a:latin typeface="Times New Roman"/>
                <a:cs typeface="Calibri Light"/>
              </a:rPr>
              <a:t>General </a:t>
            </a:r>
            <a:r>
              <a:rPr lang="fi-FI" sz="6100" err="1">
                <a:latin typeface="Times New Roman"/>
                <a:cs typeface="Calibri Light"/>
              </a:rPr>
              <a:t>information</a:t>
            </a:r>
            <a:endParaRPr lang="fi-FI" sz="6100" err="1">
              <a:latin typeface="Times New Roman"/>
            </a:endParaRP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19A285-606A-17B6-044D-9FF7CB574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03" y="2605982"/>
            <a:ext cx="6894576" cy="41605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 err="1">
                <a:latin typeface="Times New Roman"/>
                <a:cs typeface="Calibri"/>
              </a:rPr>
              <a:t>The</a:t>
            </a:r>
            <a:r>
              <a:rPr lang="fi-FI" sz="2400" dirty="0">
                <a:latin typeface="Times New Roman"/>
                <a:cs typeface="Calibri"/>
              </a:rPr>
              <a:t> </a:t>
            </a:r>
            <a:r>
              <a:rPr lang="fi-FI" sz="2400" dirty="0" err="1">
                <a:latin typeface="Times New Roman"/>
                <a:cs typeface="Calibri"/>
              </a:rPr>
              <a:t>olive</a:t>
            </a:r>
            <a:r>
              <a:rPr lang="fi-FI" sz="2400" dirty="0">
                <a:latin typeface="Times New Roman"/>
                <a:cs typeface="Calibri"/>
              </a:rPr>
              <a:t> </a:t>
            </a:r>
            <a:r>
              <a:rPr lang="fi-FI" sz="2400" dirty="0" err="1">
                <a:latin typeface="Times New Roman"/>
                <a:cs typeface="Calibri"/>
              </a:rPr>
              <a:t>tree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height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usually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from</a:t>
            </a:r>
            <a:r>
              <a:rPr lang="fi-FI" sz="2400" dirty="0">
                <a:latin typeface="Times New Roman"/>
                <a:cs typeface="Calibri"/>
              </a:rPr>
              <a:t> 3-12 </a:t>
            </a:r>
            <a:r>
              <a:rPr lang="fi-FI" sz="2400" dirty="0" err="1">
                <a:latin typeface="Times New Roman"/>
                <a:cs typeface="Calibri"/>
              </a:rPr>
              <a:t>meters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or</a:t>
            </a:r>
            <a:r>
              <a:rPr lang="fi-FI" sz="2400" dirty="0">
                <a:latin typeface="Times New Roman"/>
                <a:cs typeface="Calibri"/>
              </a:rPr>
              <a:t> </a:t>
            </a:r>
            <a:r>
              <a:rPr lang="fi-FI" sz="2400" dirty="0" err="1">
                <a:latin typeface="Times New Roman"/>
                <a:cs typeface="Calibri"/>
              </a:rPr>
              <a:t>more</a:t>
            </a:r>
            <a:r>
              <a:rPr lang="fi-FI" sz="2400" dirty="0">
                <a:latin typeface="Times New Roman"/>
                <a:cs typeface="Calibri"/>
              </a:rPr>
              <a:t> and it </a:t>
            </a:r>
            <a:r>
              <a:rPr lang="fi-FI" sz="2400" dirty="0" err="1">
                <a:latin typeface="Times New Roman"/>
                <a:cs typeface="Calibri"/>
              </a:rPr>
              <a:t>grows</a:t>
            </a:r>
            <a:r>
              <a:rPr lang="fi-FI" sz="2400" dirty="0">
                <a:latin typeface="Times New Roman"/>
                <a:cs typeface="Calibri"/>
              </a:rPr>
              <a:t> </a:t>
            </a:r>
            <a:r>
              <a:rPr lang="fi-FI" sz="2400" dirty="0" err="1">
                <a:latin typeface="Times New Roman"/>
                <a:cs typeface="Calibri"/>
              </a:rPr>
              <a:t>about</a:t>
            </a:r>
            <a:r>
              <a:rPr lang="fi-FI" sz="2400" dirty="0">
                <a:latin typeface="Times New Roman"/>
                <a:cs typeface="Calibri"/>
              </a:rPr>
              <a:t> 15-20 </a:t>
            </a:r>
            <a:r>
              <a:rPr lang="fi-FI" sz="2400" dirty="0" err="1">
                <a:latin typeface="Times New Roman"/>
                <a:cs typeface="Calibri"/>
              </a:rPr>
              <a:t>kilograms</a:t>
            </a:r>
            <a:r>
              <a:rPr lang="fi-FI" sz="2400" dirty="0">
                <a:latin typeface="Times New Roman"/>
                <a:cs typeface="Calibri"/>
              </a:rPr>
              <a:t> of </a:t>
            </a:r>
            <a:r>
              <a:rPr lang="fi-FI" sz="2400" dirty="0" err="1">
                <a:latin typeface="Times New Roman"/>
                <a:cs typeface="Calibri"/>
              </a:rPr>
              <a:t>olives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each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year</a:t>
            </a:r>
            <a:r>
              <a:rPr lang="fi-FI" sz="2400" dirty="0">
                <a:latin typeface="Times New Roman"/>
                <a:cs typeface="Calibri"/>
              </a:rPr>
              <a:t>.</a:t>
            </a:r>
          </a:p>
          <a:p>
            <a:r>
              <a:rPr lang="fi-FI" sz="2400" dirty="0" err="1">
                <a:latin typeface="Times New Roman"/>
                <a:cs typeface="Calibri"/>
              </a:rPr>
              <a:t>The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trees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grow</a:t>
            </a:r>
            <a:r>
              <a:rPr lang="fi-FI" sz="2400" dirty="0">
                <a:latin typeface="Times New Roman"/>
                <a:cs typeface="Calibri"/>
              </a:rPr>
              <a:t> in </a:t>
            </a:r>
            <a:r>
              <a:rPr lang="fi-FI" sz="2400" dirty="0" err="1">
                <a:latin typeface="Times New Roman"/>
                <a:cs typeface="Calibri"/>
              </a:rPr>
              <a:t>climate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where</a:t>
            </a:r>
            <a:r>
              <a:rPr lang="fi-FI" sz="2400" dirty="0">
                <a:latin typeface="Times New Roman"/>
                <a:cs typeface="Calibri"/>
              </a:rPr>
              <a:t> </a:t>
            </a:r>
            <a:r>
              <a:rPr lang="fi-FI" sz="2400" dirty="0" err="1">
                <a:latin typeface="Times New Roman"/>
                <a:cs typeface="Calibri"/>
              </a:rPr>
              <a:t>the</a:t>
            </a:r>
            <a:r>
              <a:rPr lang="fi-FI" sz="2400" dirty="0">
                <a:latin typeface="Times New Roman"/>
                <a:cs typeface="Calibri"/>
              </a:rPr>
              <a:t> summer is </a:t>
            </a:r>
            <a:r>
              <a:rPr lang="fi-FI" sz="2400" dirty="0" err="1">
                <a:latin typeface="Times New Roman"/>
                <a:cs typeface="Calibri"/>
              </a:rPr>
              <a:t>hot</a:t>
            </a:r>
            <a:r>
              <a:rPr lang="fi-FI" sz="2400" dirty="0">
                <a:latin typeface="Times New Roman"/>
                <a:cs typeface="Calibri"/>
              </a:rPr>
              <a:t> and </a:t>
            </a:r>
            <a:r>
              <a:rPr lang="fi-FI" sz="2400" dirty="0" err="1">
                <a:latin typeface="Times New Roman"/>
                <a:cs typeface="Calibri"/>
              </a:rPr>
              <a:t>dry</a:t>
            </a:r>
            <a:r>
              <a:rPr lang="fi-FI" sz="2400" dirty="0">
                <a:latin typeface="Times New Roman"/>
                <a:cs typeface="Calibri"/>
              </a:rPr>
              <a:t> and </a:t>
            </a:r>
            <a:r>
              <a:rPr lang="fi-FI" sz="2400" dirty="0" err="1">
                <a:latin typeface="Times New Roman"/>
                <a:cs typeface="Calibri"/>
              </a:rPr>
              <a:t>winter</a:t>
            </a:r>
            <a:r>
              <a:rPr lang="fi-FI" sz="2400" dirty="0">
                <a:latin typeface="Times New Roman"/>
                <a:cs typeface="Calibri"/>
              </a:rPr>
              <a:t> cool. </a:t>
            </a:r>
            <a:r>
              <a:rPr lang="fi-FI" sz="2400" dirty="0" err="1">
                <a:latin typeface="Times New Roman"/>
                <a:cs typeface="Calibri"/>
              </a:rPr>
              <a:t>They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grow</a:t>
            </a:r>
            <a:r>
              <a:rPr lang="fi-FI" sz="2400" dirty="0">
                <a:latin typeface="Times New Roman"/>
                <a:cs typeface="Calibri"/>
              </a:rPr>
              <a:t> in </a:t>
            </a:r>
            <a:r>
              <a:rPr lang="fi-FI" sz="2400" dirty="0" err="1">
                <a:latin typeface="Times New Roman"/>
                <a:cs typeface="Calibri"/>
              </a:rPr>
              <a:t>subtropical</a:t>
            </a:r>
            <a:r>
              <a:rPr lang="fi-FI" sz="2400" dirty="0">
                <a:latin typeface="Times New Roman"/>
                <a:cs typeface="Calibri"/>
              </a:rPr>
              <a:t> and </a:t>
            </a:r>
            <a:r>
              <a:rPr lang="fi-FI" sz="2400" dirty="0" err="1">
                <a:latin typeface="Times New Roman"/>
                <a:cs typeface="Calibri"/>
              </a:rPr>
              <a:t>mediterranean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areas</a:t>
            </a:r>
            <a:r>
              <a:rPr lang="fi-FI" sz="2400" dirty="0">
                <a:latin typeface="Times New Roman"/>
                <a:cs typeface="Calibri"/>
              </a:rPr>
              <a:t>.</a:t>
            </a:r>
          </a:p>
          <a:p>
            <a:r>
              <a:rPr lang="fi-FI" sz="2400" dirty="0" err="1">
                <a:latin typeface="Times New Roman"/>
                <a:cs typeface="Calibri"/>
              </a:rPr>
              <a:t>There</a:t>
            </a:r>
            <a:r>
              <a:rPr lang="fi-FI" sz="2400" dirty="0">
                <a:latin typeface="Times New Roman"/>
                <a:cs typeface="Calibri"/>
              </a:rPr>
              <a:t> is </a:t>
            </a:r>
            <a:r>
              <a:rPr lang="fi-FI" sz="2400" dirty="0" err="1">
                <a:latin typeface="Times New Roman"/>
                <a:cs typeface="Calibri"/>
              </a:rPr>
              <a:t>one</a:t>
            </a:r>
            <a:r>
              <a:rPr lang="fi-FI" sz="2400" dirty="0">
                <a:latin typeface="Times New Roman"/>
                <a:cs typeface="Calibri"/>
              </a:rPr>
              <a:t> </a:t>
            </a:r>
            <a:r>
              <a:rPr lang="fi-FI" sz="2400" dirty="0" err="1">
                <a:latin typeface="Times New Roman"/>
                <a:cs typeface="Calibri"/>
              </a:rPr>
              <a:t>harvest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from</a:t>
            </a:r>
            <a:r>
              <a:rPr lang="fi-FI" sz="2400" dirty="0">
                <a:latin typeface="Times New Roman"/>
                <a:cs typeface="Calibri"/>
              </a:rPr>
              <a:t> </a:t>
            </a:r>
            <a:r>
              <a:rPr lang="fi-FI" sz="2400" dirty="0" err="1">
                <a:latin typeface="Times New Roman"/>
                <a:cs typeface="Calibri"/>
              </a:rPr>
              <a:t>December</a:t>
            </a:r>
            <a:r>
              <a:rPr lang="fi-FI" sz="2400" dirty="0">
                <a:latin typeface="Times New Roman"/>
                <a:cs typeface="Calibri"/>
              </a:rPr>
              <a:t> to </a:t>
            </a:r>
            <a:r>
              <a:rPr lang="fi-FI" sz="2400" dirty="0" err="1">
                <a:latin typeface="Times New Roman"/>
                <a:cs typeface="Calibri"/>
              </a:rPr>
              <a:t>January</a:t>
            </a:r>
            <a:r>
              <a:rPr lang="fi-FI" sz="2400" dirty="0">
                <a:latin typeface="Times New Roman"/>
                <a:cs typeface="Calibri"/>
              </a:rPr>
              <a:t> in a </a:t>
            </a:r>
            <a:r>
              <a:rPr lang="fi-FI" sz="2400" dirty="0" err="1">
                <a:latin typeface="Times New Roman"/>
                <a:cs typeface="Calibri"/>
              </a:rPr>
              <a:t>year</a:t>
            </a:r>
            <a:r>
              <a:rPr lang="fi-FI" sz="2400" dirty="0">
                <a:latin typeface="Times New Roman"/>
                <a:cs typeface="Calibri"/>
              </a:rPr>
              <a:t>. </a:t>
            </a:r>
            <a:r>
              <a:rPr lang="fi-FI" sz="2400" dirty="0" err="1">
                <a:latin typeface="Times New Roman"/>
                <a:cs typeface="Calibri"/>
              </a:rPr>
              <a:t>They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first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pick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the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good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ones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by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hand</a:t>
            </a:r>
            <a:r>
              <a:rPr lang="fi-FI" sz="2400" dirty="0">
                <a:latin typeface="Times New Roman"/>
                <a:cs typeface="Calibri"/>
              </a:rPr>
              <a:t> and </a:t>
            </a:r>
            <a:r>
              <a:rPr lang="fi-FI" sz="2400" dirty="0" err="1">
                <a:latin typeface="Times New Roman"/>
                <a:cs typeface="Calibri"/>
              </a:rPr>
              <a:t>after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that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the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rest</a:t>
            </a:r>
            <a:r>
              <a:rPr lang="fi-FI" sz="2400" dirty="0">
                <a:latin typeface="Times New Roman"/>
                <a:cs typeface="Calibri"/>
              </a:rPr>
              <a:t> </a:t>
            </a:r>
            <a:r>
              <a:rPr lang="fi-FI" sz="2400" dirty="0" err="1">
                <a:latin typeface="Times New Roman"/>
                <a:cs typeface="Calibri"/>
              </a:rPr>
              <a:t>with</a:t>
            </a:r>
            <a:r>
              <a:rPr lang="fi-FI" sz="2400" dirty="0">
                <a:latin typeface="Times New Roman"/>
                <a:cs typeface="Calibri"/>
              </a:rPr>
              <a:t> a </a:t>
            </a:r>
            <a:r>
              <a:rPr lang="fi-FI" sz="2400" dirty="0" err="1">
                <a:latin typeface="Times New Roman"/>
                <a:cs typeface="Calibri"/>
              </a:rPr>
              <a:t>machine</a:t>
            </a:r>
            <a:r>
              <a:rPr lang="fi-FI" sz="2400" dirty="0">
                <a:latin typeface="Times New Roman"/>
                <a:cs typeface="Calibri"/>
              </a:rPr>
              <a:t>.</a:t>
            </a:r>
          </a:p>
          <a:p>
            <a:r>
              <a:rPr lang="fi-FI" sz="2400" dirty="0">
                <a:latin typeface="Times New Roman"/>
                <a:cs typeface="Calibri"/>
              </a:rPr>
              <a:t>In 2019 </a:t>
            </a:r>
            <a:r>
              <a:rPr lang="fi-FI" sz="2400" dirty="0" err="1">
                <a:latin typeface="Times New Roman"/>
                <a:cs typeface="Calibri"/>
              </a:rPr>
              <a:t>there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were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about</a:t>
            </a:r>
            <a:r>
              <a:rPr lang="fi-FI" sz="2400" dirty="0">
                <a:latin typeface="Times New Roman"/>
                <a:cs typeface="Calibri"/>
              </a:rPr>
              <a:t> 6 000 000 </a:t>
            </a:r>
            <a:r>
              <a:rPr lang="fi-FI" sz="2400" dirty="0" err="1">
                <a:latin typeface="Times New Roman"/>
                <a:cs typeface="Calibri"/>
              </a:rPr>
              <a:t>tons</a:t>
            </a:r>
            <a:r>
              <a:rPr lang="fi-FI" sz="2400" dirty="0">
                <a:latin typeface="Times New Roman"/>
                <a:cs typeface="Calibri"/>
              </a:rPr>
              <a:t> of </a:t>
            </a:r>
            <a:r>
              <a:rPr lang="fi-FI" sz="2400" dirty="0" err="1">
                <a:latin typeface="Times New Roman"/>
                <a:cs typeface="Calibri"/>
              </a:rPr>
              <a:t>olives</a:t>
            </a:r>
            <a:r>
              <a:rPr lang="fi-FI" sz="2400" dirty="0">
                <a:latin typeface="Times New Roman"/>
                <a:cs typeface="Calibri"/>
              </a:rPr>
              <a:t> </a:t>
            </a:r>
            <a:r>
              <a:rPr lang="fi-FI" sz="2400" dirty="0" err="1">
                <a:latin typeface="Times New Roman"/>
                <a:cs typeface="Calibri"/>
              </a:rPr>
              <a:t>produced</a:t>
            </a:r>
            <a:r>
              <a:rPr lang="fi-FI" sz="2400" dirty="0">
                <a:latin typeface="Times New Roman"/>
                <a:cs typeface="Calibri"/>
              </a:rPr>
              <a:t> in Spain.</a:t>
            </a:r>
          </a:p>
        </p:txBody>
      </p:sp>
      <p:pic>
        <p:nvPicPr>
          <p:cNvPr id="5" name="Kuva 5" descr="Kuva, joka sisältää kohteen oliivi, vihannes, sisä, hedelmä&#10;&#10;Kuvaus luotu automaattisesti">
            <a:extLst>
              <a:ext uri="{FF2B5EF4-FFF2-40B4-BE49-F238E27FC236}">
                <a16:creationId xmlns:a16="http://schemas.microsoft.com/office/drawing/2014/main" id="{881895CA-56A6-B5EA-BAB8-F190D0C2E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27" r="12872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4" name="Kuva 4" descr="Kuva, joka sisältää kohteen taivas, ulko, puu, ruoho&#10;&#10;Kuvaus luotu automaattisesti">
            <a:extLst>
              <a:ext uri="{FF2B5EF4-FFF2-40B4-BE49-F238E27FC236}">
                <a16:creationId xmlns:a16="http://schemas.microsoft.com/office/drawing/2014/main" id="{AA4FAF7C-7CEB-D436-2B58-605E67794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8" r="-1" b="1157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9521AEA-2A70-AB60-6449-F3BB8E2816D9}"/>
              </a:ext>
            </a:extLst>
          </p:cNvPr>
          <p:cNvSpPr txBox="1"/>
          <p:nvPr/>
        </p:nvSpPr>
        <p:spPr>
          <a:xfrm>
            <a:off x="765194" y="454643"/>
            <a:ext cx="43857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Source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 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  <a:hlinkClick r:id="rId4"/>
              </a:rPr>
              <a:t>https://simple.wikipedia.org/wiki/Olive_tree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</a:t>
            </a:r>
            <a:endParaRPr kumimoji="0" lang="fi-FI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83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F84AB1-F308-2345-A411-BF6FD5A0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554009"/>
            <a:ext cx="4789763" cy="1662878"/>
          </a:xfrm>
        </p:spPr>
        <p:txBody>
          <a:bodyPr>
            <a:normAutofit/>
          </a:bodyPr>
          <a:lstStyle/>
          <a:p>
            <a:r>
              <a:rPr lang="fi-FI" sz="4000" err="1">
                <a:latin typeface="Times New Roman"/>
                <a:cs typeface="Calibri Light"/>
              </a:rPr>
              <a:t>Different</a:t>
            </a:r>
            <a:r>
              <a:rPr lang="fi-FI" sz="4000">
                <a:latin typeface="Times New Roman"/>
                <a:cs typeface="Calibri Light"/>
              </a:rPr>
              <a:t> </a:t>
            </a:r>
            <a:r>
              <a:rPr lang="fi-FI" sz="4000" err="1">
                <a:latin typeface="Times New Roman"/>
                <a:cs typeface="Calibri Light"/>
              </a:rPr>
              <a:t>stages</a:t>
            </a:r>
            <a:r>
              <a:rPr lang="fi-FI" sz="4000">
                <a:latin typeface="Times New Roman"/>
                <a:cs typeface="Calibri Light"/>
              </a:rPr>
              <a:t> of </a:t>
            </a:r>
            <a:r>
              <a:rPr lang="fi-FI" sz="4000" b="1" err="1">
                <a:latin typeface="Times New Roman"/>
                <a:cs typeface="Calibri Light"/>
              </a:rPr>
              <a:t>production</a:t>
            </a:r>
            <a:endParaRPr lang="fi-FI" sz="4000" b="1" err="1">
              <a:latin typeface="Times New Roman"/>
            </a:endParaRPr>
          </a:p>
        </p:txBody>
      </p:sp>
      <p:pic>
        <p:nvPicPr>
          <p:cNvPr id="7" name="Kuva 7" descr="Kuva, joka sisältää kohteen sisä&#10;&#10;Kuvaus luotu automaattisesti">
            <a:extLst>
              <a:ext uri="{FF2B5EF4-FFF2-40B4-BE49-F238E27FC236}">
                <a16:creationId xmlns:a16="http://schemas.microsoft.com/office/drawing/2014/main" id="{033DD5EF-C6F1-58E7-14C4-AC986CC72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276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6" name="Kuva 6" descr="Kuva, joka sisältää kohteen seinä, henkilö, sisä, valmistelu&#10;&#10;Kuvaus luotu automaattisesti">
            <a:extLst>
              <a:ext uri="{FF2B5EF4-FFF2-40B4-BE49-F238E27FC236}">
                <a16:creationId xmlns:a16="http://schemas.microsoft.com/office/drawing/2014/main" id="{988F646D-FB7E-1DDE-E7F6-6EE8F01CB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87" r="-4" b="6929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4" name="Kuva 4" descr="Kuva, joka sisältää kohteen ulko, puu, ruoho&#10;&#10;Kuvaus luotu automaattisesti">
            <a:extLst>
              <a:ext uri="{FF2B5EF4-FFF2-40B4-BE49-F238E27FC236}">
                <a16:creationId xmlns:a16="http://schemas.microsoft.com/office/drawing/2014/main" id="{7FA472EB-D2B8-E27B-E78D-E0805C6A6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73" r="-4" b="15046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8" name="Kuva 8" descr="Kuva, joka sisältää kohteen maa, kävelytie&#10;&#10;Kuvaus luotu automaattisesti">
            <a:extLst>
              <a:ext uri="{FF2B5EF4-FFF2-40B4-BE49-F238E27FC236}">
                <a16:creationId xmlns:a16="http://schemas.microsoft.com/office/drawing/2014/main" id="{5B4302B5-ECAD-DEE3-8D6C-ADE7CA890D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48893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5" name="Kuva 5" descr="Kuva, joka sisältää kohteen metalli, ruoanlaitto, grilli&#10;&#10;Kuvaus luotu automaattisesti">
            <a:extLst>
              <a:ext uri="{FF2B5EF4-FFF2-40B4-BE49-F238E27FC236}">
                <a16:creationId xmlns:a16="http://schemas.microsoft.com/office/drawing/2014/main" id="{086EE39D-46CC-92AC-9688-8FAE87338F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88" r="-4" b="28892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837B6C-79BF-8BA9-CE10-FC411131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37138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600" err="1">
                <a:latin typeface="Times New Roman"/>
                <a:cs typeface="Calibri"/>
              </a:rPr>
              <a:t>First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olives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are</a:t>
            </a:r>
            <a:r>
              <a:rPr lang="fi-FI" sz="1600">
                <a:latin typeface="Times New Roman"/>
                <a:cs typeface="Calibri"/>
              </a:rPr>
              <a:t> </a:t>
            </a:r>
            <a:r>
              <a:rPr lang="fi-FI" sz="1600" err="1">
                <a:latin typeface="Times New Roman"/>
                <a:cs typeface="Calibri"/>
              </a:rPr>
              <a:t>harvested</a:t>
            </a:r>
            <a:r>
              <a:rPr lang="fi-FI" sz="1600">
                <a:latin typeface="Times New Roman"/>
                <a:cs typeface="Calibri"/>
              </a:rPr>
              <a:t> in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farm.</a:t>
            </a:r>
          </a:p>
          <a:p>
            <a:r>
              <a:rPr lang="fi-FI" sz="1600" err="1">
                <a:latin typeface="Times New Roman"/>
                <a:cs typeface="Calibri"/>
              </a:rPr>
              <a:t>Then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 </a:t>
            </a:r>
            <a:r>
              <a:rPr lang="fi-FI" sz="1600" err="1">
                <a:latin typeface="Times New Roman"/>
                <a:cs typeface="Calibri"/>
              </a:rPr>
              <a:t>olives</a:t>
            </a:r>
            <a:r>
              <a:rPr lang="fi-FI" sz="1600">
                <a:latin typeface="Times New Roman"/>
                <a:cs typeface="Calibri"/>
              </a:rPr>
              <a:t> </a:t>
            </a:r>
            <a:r>
              <a:rPr lang="fi-FI" sz="1600" err="1">
                <a:latin typeface="Times New Roman"/>
                <a:cs typeface="Calibri"/>
              </a:rPr>
              <a:t>are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delivered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from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farm</a:t>
            </a:r>
            <a:r>
              <a:rPr lang="fi-FI" sz="1600">
                <a:latin typeface="Times New Roman"/>
                <a:cs typeface="Calibri"/>
              </a:rPr>
              <a:t> to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oil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mill</a:t>
            </a:r>
            <a:r>
              <a:rPr lang="fi-FI" sz="1600">
                <a:latin typeface="Times New Roman"/>
                <a:cs typeface="Calibri"/>
              </a:rPr>
              <a:t>.</a:t>
            </a:r>
          </a:p>
          <a:p>
            <a:r>
              <a:rPr lang="fi-FI" sz="1600" err="1">
                <a:latin typeface="Times New Roman"/>
                <a:cs typeface="Calibri"/>
              </a:rPr>
              <a:t>After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that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olives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are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weighed</a:t>
            </a:r>
            <a:r>
              <a:rPr lang="fi-FI" sz="1600">
                <a:latin typeface="Times New Roman"/>
                <a:cs typeface="Calibri"/>
              </a:rPr>
              <a:t> ,</a:t>
            </a:r>
            <a:r>
              <a:rPr lang="fi-FI" sz="1600" err="1">
                <a:latin typeface="Times New Roman"/>
                <a:cs typeface="Calibri"/>
              </a:rPr>
              <a:t>washed</a:t>
            </a:r>
            <a:r>
              <a:rPr lang="fi-FI" sz="1600">
                <a:latin typeface="Times New Roman"/>
                <a:cs typeface="Calibri"/>
              </a:rPr>
              <a:t> and </a:t>
            </a:r>
            <a:r>
              <a:rPr lang="fi-FI" sz="1600" err="1">
                <a:latin typeface="Times New Roman"/>
                <a:cs typeface="Calibri"/>
              </a:rPr>
              <a:t>pressed</a:t>
            </a:r>
            <a:r>
              <a:rPr lang="fi-FI" sz="1600">
                <a:latin typeface="Times New Roman"/>
                <a:cs typeface="Calibri"/>
              </a:rPr>
              <a:t>.</a:t>
            </a:r>
          </a:p>
          <a:p>
            <a:r>
              <a:rPr lang="fi-FI" sz="1600" err="1">
                <a:latin typeface="Times New Roman"/>
                <a:cs typeface="Calibri"/>
              </a:rPr>
              <a:t>After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pressing</a:t>
            </a:r>
            <a:r>
              <a:rPr lang="fi-FI" sz="1600">
                <a:latin typeface="Times New Roman"/>
                <a:cs typeface="Calibri"/>
              </a:rPr>
              <a:t> </a:t>
            </a:r>
            <a:r>
              <a:rPr lang="fi-FI" sz="1600" err="1">
                <a:latin typeface="Times New Roman"/>
                <a:cs typeface="Calibri"/>
              </a:rPr>
              <a:t>they</a:t>
            </a:r>
            <a:r>
              <a:rPr lang="fi-FI" sz="1600">
                <a:latin typeface="Times New Roman"/>
                <a:cs typeface="Calibri"/>
              </a:rPr>
              <a:t> </a:t>
            </a:r>
            <a:r>
              <a:rPr lang="fi-FI" sz="1600" err="1">
                <a:latin typeface="Times New Roman"/>
                <a:cs typeface="Calibri"/>
              </a:rPr>
              <a:t>test</a:t>
            </a:r>
            <a:r>
              <a:rPr lang="fi-FI" sz="1600">
                <a:latin typeface="Times New Roman"/>
                <a:cs typeface="Calibri"/>
              </a:rPr>
              <a:t> out </a:t>
            </a:r>
            <a:r>
              <a:rPr lang="fi-FI" sz="1600" err="1">
                <a:latin typeface="Times New Roman"/>
                <a:cs typeface="Calibri"/>
              </a:rPr>
              <a:t>what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percentage</a:t>
            </a:r>
            <a:r>
              <a:rPr lang="fi-FI" sz="1600">
                <a:latin typeface="Times New Roman"/>
                <a:cs typeface="Calibri"/>
              </a:rPr>
              <a:t> of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has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oil</a:t>
            </a:r>
            <a:r>
              <a:rPr lang="fi-FI" sz="1600">
                <a:latin typeface="Times New Roman"/>
                <a:cs typeface="Calibri"/>
              </a:rPr>
              <a:t> in </a:t>
            </a:r>
            <a:r>
              <a:rPr lang="fi-FI" sz="1600" err="1">
                <a:latin typeface="Times New Roman"/>
                <a:cs typeface="Calibri"/>
              </a:rPr>
              <a:t>them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from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paste</a:t>
            </a:r>
            <a:r>
              <a:rPr lang="fi-FI" sz="1600">
                <a:latin typeface="Times New Roman"/>
                <a:cs typeface="Calibri"/>
              </a:rPr>
              <a:t>.</a:t>
            </a:r>
          </a:p>
          <a:p>
            <a:r>
              <a:rPr lang="fi-FI" sz="1600" err="1">
                <a:latin typeface="Times New Roman"/>
                <a:cs typeface="Calibri"/>
              </a:rPr>
              <a:t>After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that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they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start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kneading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operation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where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oil</a:t>
            </a:r>
            <a:r>
              <a:rPr lang="fi-FI" sz="1600">
                <a:latin typeface="Times New Roman"/>
                <a:cs typeface="Calibri"/>
              </a:rPr>
              <a:t> is </a:t>
            </a:r>
            <a:r>
              <a:rPr lang="fi-FI" sz="1600" err="1">
                <a:latin typeface="Times New Roman"/>
                <a:cs typeface="Calibri"/>
              </a:rPr>
              <a:t>extracted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from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paste</a:t>
            </a:r>
            <a:r>
              <a:rPr lang="fi-FI" sz="1600">
                <a:latin typeface="Times New Roman"/>
                <a:cs typeface="Calibri"/>
              </a:rPr>
              <a:t>.</a:t>
            </a:r>
          </a:p>
          <a:p>
            <a:r>
              <a:rPr lang="fi-FI" sz="1600" err="1">
                <a:latin typeface="Times New Roman"/>
                <a:cs typeface="Calibri"/>
              </a:rPr>
              <a:t>Finally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oil</a:t>
            </a:r>
            <a:r>
              <a:rPr lang="fi-FI" sz="1600">
                <a:latin typeface="Times New Roman"/>
                <a:cs typeface="Calibri"/>
              </a:rPr>
              <a:t> is </a:t>
            </a:r>
            <a:r>
              <a:rPr lang="fi-FI" sz="1600" err="1">
                <a:latin typeface="Times New Roman"/>
                <a:cs typeface="Calibri"/>
              </a:rPr>
              <a:t>separated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from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water</a:t>
            </a:r>
            <a:r>
              <a:rPr lang="fi-FI" sz="1600">
                <a:latin typeface="Times New Roman"/>
                <a:cs typeface="Calibri"/>
              </a:rPr>
              <a:t> and </a:t>
            </a:r>
            <a:r>
              <a:rPr lang="fi-FI" sz="1600" err="1">
                <a:latin typeface="Times New Roman"/>
                <a:cs typeface="Calibri"/>
              </a:rPr>
              <a:t>the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final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olive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oil</a:t>
            </a:r>
            <a:r>
              <a:rPr lang="fi-FI" sz="1600">
                <a:latin typeface="Times New Roman"/>
                <a:cs typeface="Calibri"/>
              </a:rPr>
              <a:t> </a:t>
            </a:r>
            <a:r>
              <a:rPr lang="fi-FI" sz="1600" err="1">
                <a:latin typeface="Times New Roman"/>
                <a:cs typeface="Calibri"/>
              </a:rPr>
              <a:t>comes</a:t>
            </a:r>
            <a:r>
              <a:rPr lang="fi-FI" sz="1600">
                <a:latin typeface="Times New Roman"/>
                <a:cs typeface="Calibri"/>
              </a:rPr>
              <a:t> out.</a:t>
            </a:r>
          </a:p>
          <a:p>
            <a:r>
              <a:rPr lang="fi-FI" sz="1600" err="1">
                <a:latin typeface="Times New Roman"/>
                <a:ea typeface="+mn-lt"/>
                <a:cs typeface="+mn-lt"/>
              </a:rPr>
              <a:t>Source</a:t>
            </a:r>
            <a:r>
              <a:rPr lang="fi-FI" sz="1600">
                <a:ea typeface="+mn-lt"/>
                <a:cs typeface="+mn-lt"/>
              </a:rPr>
              <a:t>: </a:t>
            </a:r>
            <a:r>
              <a:rPr lang="fi-FI" sz="1600">
                <a:ea typeface="+mn-lt"/>
                <a:cs typeface="+mn-lt"/>
                <a:hlinkClick r:id="rId7"/>
              </a:rPr>
              <a:t>https://www.villacampestri.com/blog/en/olive-oil-production-steps/</a:t>
            </a:r>
            <a:r>
              <a:rPr lang="fi-FI" sz="1600">
                <a:ea typeface="+mn-lt"/>
                <a:cs typeface="+mn-lt"/>
              </a:rPr>
              <a:t> </a:t>
            </a:r>
          </a:p>
          <a:p>
            <a:endParaRPr lang="fi-FI" sz="1600">
              <a:cs typeface="Calibri"/>
            </a:endParaRPr>
          </a:p>
          <a:p>
            <a:endParaRPr lang="fi-FI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334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8" descr="Kuva, joka sisältää kohteen sisä, keittiö, pata, liesi&#10;&#10;Kuvaus luotu automaattisesti">
            <a:extLst>
              <a:ext uri="{FF2B5EF4-FFF2-40B4-BE49-F238E27FC236}">
                <a16:creationId xmlns:a16="http://schemas.microsoft.com/office/drawing/2014/main" id="{C3B739CA-37BE-427C-E0B9-FBCED0D89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70D6C2F-28A8-CC90-8909-2C1DCF82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fi-FI" sz="4000">
                <a:solidFill>
                  <a:srgbClr val="FFFFFF"/>
                </a:solidFill>
                <a:latin typeface="Times New Roman"/>
                <a:cs typeface="Calibri Light"/>
              </a:rPr>
              <a:t>Olive oil production in Spain 2022</a:t>
            </a:r>
            <a:endParaRPr lang="fi-FI" sz="40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ADC436F-34A2-87A1-1238-0857B358B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This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>
                <a:solidFill>
                  <a:srgbClr val="FFFFFF"/>
                </a:solidFill>
                <a:latin typeface="Times New Roman"/>
                <a:cs typeface="Calibri"/>
              </a:rPr>
              <a:t>year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olive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oil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production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 in Spain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will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be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lower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than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usual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 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because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the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heatwave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 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harmed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the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production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of it.</a:t>
            </a:r>
          </a:p>
          <a:p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Last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year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they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produced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about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1.3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million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tons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of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olive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oil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.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This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year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 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according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 to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the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farmers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 it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may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be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lower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than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1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million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 </a:t>
            </a:r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tons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.</a:t>
            </a:r>
          </a:p>
          <a:p>
            <a:r>
              <a:rPr lang="fi-FI" sz="2400" dirty="0" err="1">
                <a:solidFill>
                  <a:srgbClr val="FFFFFF"/>
                </a:solidFill>
                <a:latin typeface="Times New Roman"/>
                <a:cs typeface="Calibri"/>
              </a:rPr>
              <a:t>Source</a:t>
            </a:r>
            <a:r>
              <a:rPr lang="fi-FI" sz="2400" dirty="0">
                <a:solidFill>
                  <a:srgbClr val="FFFFFF"/>
                </a:solidFill>
                <a:latin typeface="Times New Roman"/>
                <a:cs typeface="Calibri"/>
              </a:rPr>
              <a:t>: </a:t>
            </a:r>
            <a:r>
              <a:rPr lang="fi-FI" sz="2400" dirty="0">
                <a:ea typeface="+mn-lt"/>
                <a:cs typeface="+mn-lt"/>
                <a:hlinkClick r:id="rId3"/>
              </a:rPr>
              <a:t>https://www-oliveoiltimes-com.translate.goog/production/harvest-outlook-worsens-in-spain/112086?_x_tr_sl=en&amp;_x_tr_tl=es&amp;_x_tr_hl=es&amp;_x_tr_pto=sc</a:t>
            </a:r>
            <a:r>
              <a:rPr lang="fi-FI" sz="2400" dirty="0">
                <a:ea typeface="+mn-lt"/>
                <a:cs typeface="+mn-lt"/>
              </a:rPr>
              <a:t> </a:t>
            </a:r>
            <a:endParaRPr lang="fi-FI" sz="2400" dirty="0">
              <a:solidFill>
                <a:srgbClr val="FFFFFF"/>
              </a:solidFill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523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325</Words>
  <Application>Microsoft Office PowerPoint</Application>
  <PresentationFormat>Laajakuva</PresentationFormat>
  <Paragraphs>20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1_Office-teema</vt:lpstr>
      <vt:lpstr>Olive Oil Mill</vt:lpstr>
      <vt:lpstr>General information</vt:lpstr>
      <vt:lpstr>Different stages of production</vt:lpstr>
      <vt:lpstr>Olive oil production in Spain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Olive Oil Mill</dc:title>
  <dc:creator>Merja Lippojoki</dc:creator>
  <cp:lastModifiedBy>Merja Lippojoki</cp:lastModifiedBy>
  <cp:revision>1</cp:revision>
  <dcterms:created xsi:type="dcterms:W3CDTF">2023-02-22T17:16:39Z</dcterms:created>
  <dcterms:modified xsi:type="dcterms:W3CDTF">2023-02-22T17:31:04Z</dcterms:modified>
</cp:coreProperties>
</file>