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5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566EB7-16B9-BF3F-8B93-66AB53D0A632}" v="13" dt="2024-02-21T10:20:53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4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3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3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9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9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3/17/2024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4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3/17/2024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4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3/17/2024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0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3/17/2024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2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3/17/2024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1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3/17/2024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10">
            <a:extLst>
              <a:ext uri="{FF2B5EF4-FFF2-40B4-BE49-F238E27FC236}">
                <a16:creationId xmlns:a16="http://schemas.microsoft.com/office/drawing/2014/main" id="{AAAE712D-310C-44EF-8BFF-B36FD8EC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DC3EAD1A-B027-4B9A-A24A-89A37D87AB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39" name="Rectangle 14">
            <a:extLst>
              <a:ext uri="{FF2B5EF4-FFF2-40B4-BE49-F238E27FC236}">
                <a16:creationId xmlns:a16="http://schemas.microsoft.com/office/drawing/2014/main" id="{D3682928-914B-4805-ADFF-96BEED05AE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grpSp>
        <p:nvGrpSpPr>
          <p:cNvPr id="40" name="Group 16">
            <a:extLst>
              <a:ext uri="{FF2B5EF4-FFF2-40B4-BE49-F238E27FC236}">
                <a16:creationId xmlns:a16="http://schemas.microsoft.com/office/drawing/2014/main" id="{304F2F8D-5ED2-45AD-9D95-F658D371F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D7D6E82-EF4C-4C68-A720-4D319C114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17B5F2D-49B3-40B6-AE99-D0FE877D51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" name="Rectangle 20">
            <a:extLst>
              <a:ext uri="{FF2B5EF4-FFF2-40B4-BE49-F238E27FC236}">
                <a16:creationId xmlns:a16="http://schemas.microsoft.com/office/drawing/2014/main" id="{1F2F7694-2DE0-43A8-A053-604206491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7620" y="-1"/>
            <a:ext cx="1220724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Kuva 5" descr="EU puuttuu muovijätteen tuottamiseen: komissio kieltämässä kertakäyttöiset  ruokailuvälineet, pillit ja vanupuikot - Ulkomaat | HS.fi">
            <a:extLst>
              <a:ext uri="{FF2B5EF4-FFF2-40B4-BE49-F238E27FC236}">
                <a16:creationId xmlns:a16="http://schemas.microsoft.com/office/drawing/2014/main" id="{A70D7CE8-7EDF-A415-5458-6227AED1486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0320" r="3" b="3"/>
          <a:stretch/>
        </p:blipFill>
        <p:spPr>
          <a:xfrm>
            <a:off x="20" y="1"/>
            <a:ext cx="7247803" cy="4257366"/>
          </a:xfrm>
          <a:prstGeom prst="rect">
            <a:avLst/>
          </a:prstGeom>
        </p:spPr>
      </p:pic>
      <p:sp>
        <p:nvSpPr>
          <p:cNvPr id="42" name="Rectangle 22">
            <a:extLst>
              <a:ext uri="{FF2B5EF4-FFF2-40B4-BE49-F238E27FC236}">
                <a16:creationId xmlns:a16="http://schemas.microsoft.com/office/drawing/2014/main" id="{CE0F623A-1BF4-44B6-9F8B-C0D78CF77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7"/>
            <a:ext cx="12192000" cy="261046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F8E5749-88E5-A074-2170-0DE1EB5D5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355692"/>
            <a:ext cx="9085940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400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  <a:latin typeface="Century Gothic"/>
              </a:rPr>
              <a:t>Plastics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D03849D-11D9-774B-EEB6-5D6F7BCA3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5908302"/>
            <a:ext cx="9052560" cy="36448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Kuva 4" descr="PVC-muovipakkauksetkin muovinkeräykseen - Packnews.fi">
            <a:extLst>
              <a:ext uri="{FF2B5EF4-FFF2-40B4-BE49-F238E27FC236}">
                <a16:creationId xmlns:a16="http://schemas.microsoft.com/office/drawing/2014/main" id="{4C437CA0-FB03-0A56-96BB-ECA1ADD3621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5592" r="4" b="5197"/>
          <a:stretch/>
        </p:blipFill>
        <p:spPr>
          <a:xfrm>
            <a:off x="7415784" y="-2"/>
            <a:ext cx="4776216" cy="4261104"/>
          </a:xfrm>
          <a:prstGeom prst="rect">
            <a:avLst/>
          </a:prstGeom>
        </p:spPr>
      </p:pic>
      <p:sp>
        <p:nvSpPr>
          <p:cNvPr id="43" name="Oval 24">
            <a:extLst>
              <a:ext uri="{FF2B5EF4-FFF2-40B4-BE49-F238E27FC236}">
                <a16:creationId xmlns:a16="http://schemas.microsoft.com/office/drawing/2014/main" id="{AC05D78C-B9A7-4DA8-9361-5E038BDE6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5590" y="5111496"/>
            <a:ext cx="1080904" cy="1080902"/>
          </a:xfrm>
          <a:prstGeom prst="ellipse">
            <a:avLst/>
          </a:prstGeom>
          <a:blipFill dpi="0" rotWithShape="1"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44" name="Oval 26">
            <a:extLst>
              <a:ext uri="{FF2B5EF4-FFF2-40B4-BE49-F238E27FC236}">
                <a16:creationId xmlns:a16="http://schemas.microsoft.com/office/drawing/2014/main" id="{FDD161E5-E363-468A-886A-9BC2E6F56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53681" y="5219586"/>
            <a:ext cx="864723" cy="86472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74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E53A7DF6-5C56-401F-B89F-7DE792C73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66502" y="0"/>
            <a:ext cx="6125497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8FBC29-314A-CEB5-5BBD-ADA9CBD7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200312"/>
            <a:ext cx="2085975" cy="585501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fi-FI" sz="4000" b="0">
                <a:latin typeface="Century Gothic"/>
              </a:rPr>
              <a:t>Plastics</a:t>
            </a:r>
            <a:endParaRPr lang="fi-FI" sz="4000" b="0" dirty="0">
              <a:latin typeface="Century Gothic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E23306D-5590-3C98-38E3-5108715C99F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85" r="31118" b="1"/>
          <a:stretch/>
        </p:blipFill>
        <p:spPr>
          <a:xfrm>
            <a:off x="633999" y="640080"/>
            <a:ext cx="4794199" cy="5588101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2A23BB-A858-47DB-2078-01E38F3E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9" y="785813"/>
            <a:ext cx="5299585" cy="5386387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endParaRPr lang="fi-FI" sz="1500" dirty="0">
              <a:latin typeface="Century Gothic"/>
            </a:endParaRPr>
          </a:p>
          <a:p>
            <a:pPr marL="342900" indent="-342900">
              <a:buChar char="v"/>
            </a:pPr>
            <a:r>
              <a:rPr lang="fi-FI" dirty="0" err="1">
                <a:latin typeface="Century Gothic"/>
                <a:ea typeface="+mn-lt"/>
                <a:cs typeface="+mn-lt"/>
              </a:rPr>
              <a:t>Plastic</a:t>
            </a:r>
            <a:r>
              <a:rPr lang="fi-FI" dirty="0">
                <a:latin typeface="Century Gothic"/>
                <a:ea typeface="+mn-lt"/>
                <a:cs typeface="+mn-lt"/>
              </a:rPr>
              <a:t> is </a:t>
            </a:r>
            <a:r>
              <a:rPr lang="fi-FI" dirty="0" err="1">
                <a:latin typeface="Century Gothic"/>
                <a:ea typeface="+mn-lt"/>
                <a:cs typeface="+mn-lt"/>
              </a:rPr>
              <a:t>usually</a:t>
            </a:r>
            <a:r>
              <a:rPr lang="fi-FI" dirty="0">
                <a:latin typeface="Century Gothic"/>
                <a:ea typeface="+mn-lt"/>
                <a:cs typeface="+mn-lt"/>
              </a:rPr>
              <a:t> made </a:t>
            </a:r>
            <a:r>
              <a:rPr lang="fi-FI" dirty="0" err="1">
                <a:latin typeface="Century Gothic"/>
                <a:ea typeface="+mn-lt"/>
                <a:cs typeface="+mn-lt"/>
              </a:rPr>
              <a:t>from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petroleum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natural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gas</a:t>
            </a:r>
            <a:r>
              <a:rPr lang="fi-FI" dirty="0">
                <a:latin typeface="Century Gothic"/>
                <a:ea typeface="+mn-lt"/>
                <a:cs typeface="+mn-lt"/>
              </a:rPr>
              <a:t> and </a:t>
            </a:r>
            <a:r>
              <a:rPr lang="fi-FI" dirty="0" err="1">
                <a:latin typeface="Century Gothic"/>
                <a:ea typeface="+mn-lt"/>
                <a:cs typeface="+mn-lt"/>
              </a:rPr>
              <a:t>coal</a:t>
            </a:r>
            <a:r>
              <a:rPr lang="fi-FI" dirty="0">
                <a:latin typeface="Century Gothic"/>
                <a:ea typeface="+mn-lt"/>
                <a:cs typeface="+mn-lt"/>
              </a:rPr>
              <a:t>.</a:t>
            </a:r>
            <a:endParaRPr lang="fi-FI" dirty="0">
              <a:latin typeface="Century Gothic"/>
            </a:endParaRPr>
          </a:p>
          <a:p>
            <a:pPr marL="342900" indent="-342900">
              <a:buChar char="v"/>
            </a:pPr>
            <a:r>
              <a:rPr lang="fi-FI" dirty="0" err="1">
                <a:latin typeface="Century Gothic"/>
                <a:ea typeface="+mn-lt"/>
                <a:cs typeface="+mn-lt"/>
              </a:rPr>
              <a:t>Plastics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can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also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be</a:t>
            </a:r>
            <a:r>
              <a:rPr lang="fi-FI" dirty="0">
                <a:latin typeface="Century Gothic"/>
                <a:ea typeface="+mn-lt"/>
                <a:cs typeface="+mn-lt"/>
              </a:rPr>
              <a:t> made </a:t>
            </a:r>
            <a:r>
              <a:rPr lang="fi-FI" dirty="0" err="1">
                <a:latin typeface="Century Gothic"/>
                <a:ea typeface="+mn-lt"/>
                <a:cs typeface="+mn-lt"/>
              </a:rPr>
              <a:t>from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renewable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raw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materials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such</a:t>
            </a:r>
            <a:r>
              <a:rPr lang="fi-FI" dirty="0">
                <a:latin typeface="Century Gothic"/>
                <a:ea typeface="+mn-lt"/>
                <a:cs typeface="+mn-lt"/>
              </a:rPr>
              <a:t> as </a:t>
            </a:r>
            <a:r>
              <a:rPr lang="fi-FI" dirty="0" err="1">
                <a:latin typeface="Century Gothic"/>
                <a:ea typeface="+mn-lt"/>
                <a:cs typeface="+mn-lt"/>
              </a:rPr>
              <a:t>plant-based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biomaterial</a:t>
            </a:r>
            <a:r>
              <a:rPr lang="fi-FI" dirty="0">
                <a:latin typeface="Century Gothic"/>
                <a:ea typeface="+mn-lt"/>
                <a:cs typeface="+mn-lt"/>
              </a:rPr>
              <a:t>.</a:t>
            </a:r>
            <a:endParaRPr lang="fi-FI" dirty="0">
              <a:latin typeface="Century Gothic"/>
            </a:endParaRPr>
          </a:p>
          <a:p>
            <a:pPr marL="342900" indent="-342900">
              <a:buChar char="v"/>
            </a:pPr>
            <a:r>
              <a:rPr lang="fi-FI" dirty="0" err="1">
                <a:latin typeface="Century Gothic"/>
                <a:ea typeface="+mn-lt"/>
                <a:cs typeface="+mn-lt"/>
              </a:rPr>
              <a:t>Plastics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are</a:t>
            </a:r>
            <a:r>
              <a:rPr lang="fi-FI" dirty="0">
                <a:latin typeface="Century Gothic"/>
                <a:ea typeface="+mn-lt"/>
                <a:cs typeface="+mn-lt"/>
              </a:rPr>
              <a:t> made </a:t>
            </a:r>
            <a:r>
              <a:rPr lang="fi-FI" dirty="0" err="1">
                <a:latin typeface="Century Gothic"/>
                <a:ea typeface="+mn-lt"/>
                <a:cs typeface="+mn-lt"/>
              </a:rPr>
              <a:t>from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the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surplus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hydrocarbon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streams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from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fuel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production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which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were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previously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burned</a:t>
            </a:r>
            <a:r>
              <a:rPr lang="fi-FI" dirty="0">
                <a:latin typeface="Century Gothic"/>
                <a:ea typeface="+mn-lt"/>
                <a:cs typeface="+mn-lt"/>
              </a:rPr>
              <a:t> into </a:t>
            </a:r>
            <a:r>
              <a:rPr lang="fi-FI" dirty="0" err="1">
                <a:latin typeface="Century Gothic"/>
                <a:ea typeface="+mn-lt"/>
                <a:cs typeface="+mn-lt"/>
              </a:rPr>
              <a:t>the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sky</a:t>
            </a:r>
            <a:r>
              <a:rPr lang="fi-FI" dirty="0">
                <a:latin typeface="Century Gothic"/>
                <a:ea typeface="+mn-lt"/>
                <a:cs typeface="+mn-lt"/>
              </a:rPr>
              <a:t> in </a:t>
            </a:r>
            <a:r>
              <a:rPr lang="fi-FI" dirty="0" err="1">
                <a:latin typeface="Century Gothic"/>
                <a:ea typeface="+mn-lt"/>
                <a:cs typeface="+mn-lt"/>
              </a:rPr>
              <a:t>the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flares</a:t>
            </a:r>
            <a:r>
              <a:rPr lang="fi-FI" dirty="0">
                <a:latin typeface="Century Gothic"/>
                <a:ea typeface="+mn-lt"/>
                <a:cs typeface="+mn-lt"/>
              </a:rPr>
              <a:t> of </a:t>
            </a:r>
            <a:r>
              <a:rPr lang="fi-FI" dirty="0" err="1">
                <a:latin typeface="Century Gothic"/>
                <a:ea typeface="+mn-lt"/>
                <a:cs typeface="+mn-lt"/>
              </a:rPr>
              <a:t>oil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refineries</a:t>
            </a:r>
            <a:r>
              <a:rPr lang="fi-FI" dirty="0">
                <a:latin typeface="Century Gothic"/>
                <a:ea typeface="+mn-lt"/>
                <a:cs typeface="+mn-lt"/>
              </a:rPr>
              <a:t>.</a:t>
            </a:r>
            <a:endParaRPr lang="fi-FI" dirty="0">
              <a:latin typeface="Century Gothic"/>
            </a:endParaRPr>
          </a:p>
          <a:p>
            <a:pPr marL="342900" indent="-342900">
              <a:buChar char="v"/>
            </a:pPr>
            <a:r>
              <a:rPr lang="fi-FI" dirty="0" err="1">
                <a:latin typeface="Century Gothic"/>
                <a:ea typeface="+mn-lt"/>
                <a:cs typeface="+mn-lt"/>
              </a:rPr>
              <a:t>The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plastic</a:t>
            </a:r>
            <a:r>
              <a:rPr lang="fi-FI" dirty="0">
                <a:latin typeface="Century Gothic"/>
                <a:ea typeface="+mn-lt"/>
                <a:cs typeface="+mn-lt"/>
              </a:rPr>
              <a:t> is </a:t>
            </a:r>
            <a:r>
              <a:rPr lang="fi-FI" dirty="0" err="1">
                <a:latin typeface="Century Gothic"/>
                <a:ea typeface="+mn-lt"/>
                <a:cs typeface="+mn-lt"/>
              </a:rPr>
              <a:t>light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protective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very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freely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shaped</a:t>
            </a:r>
            <a:r>
              <a:rPr lang="fi-FI" dirty="0">
                <a:latin typeface="Century Gothic"/>
                <a:ea typeface="+mn-lt"/>
                <a:cs typeface="+mn-lt"/>
              </a:rPr>
              <a:t> and </a:t>
            </a:r>
            <a:r>
              <a:rPr lang="fi-FI" dirty="0" err="1">
                <a:latin typeface="Century Gothic"/>
                <a:ea typeface="+mn-lt"/>
                <a:cs typeface="+mn-lt"/>
              </a:rPr>
              <a:t>colored</a:t>
            </a:r>
            <a:r>
              <a:rPr lang="fi-FI" dirty="0">
                <a:latin typeface="Century Gothic"/>
                <a:ea typeface="+mn-lt"/>
                <a:cs typeface="+mn-lt"/>
              </a:rPr>
              <a:t>. </a:t>
            </a:r>
            <a:r>
              <a:rPr lang="fi-FI" dirty="0" err="1">
                <a:latin typeface="Century Gothic"/>
                <a:ea typeface="+mn-lt"/>
                <a:cs typeface="+mn-lt"/>
              </a:rPr>
              <a:t>Plastic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can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be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processed</a:t>
            </a:r>
            <a:r>
              <a:rPr lang="fi-FI" dirty="0">
                <a:latin typeface="Century Gothic"/>
                <a:ea typeface="+mn-lt"/>
                <a:cs typeface="+mn-lt"/>
              </a:rPr>
              <a:t> at a </a:t>
            </a:r>
            <a:r>
              <a:rPr lang="fi-FI" dirty="0" err="1">
                <a:latin typeface="Century Gothic"/>
                <a:ea typeface="+mn-lt"/>
                <a:cs typeface="+mn-lt"/>
              </a:rPr>
              <a:t>low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temperature</a:t>
            </a:r>
            <a:r>
              <a:rPr lang="fi-FI" dirty="0">
                <a:latin typeface="Century Gothic"/>
                <a:ea typeface="+mn-lt"/>
                <a:cs typeface="+mn-lt"/>
              </a:rPr>
              <a:t>, </a:t>
            </a:r>
            <a:r>
              <a:rPr lang="fi-FI" dirty="0" err="1">
                <a:latin typeface="Century Gothic"/>
                <a:ea typeface="+mn-lt"/>
                <a:cs typeface="+mn-lt"/>
              </a:rPr>
              <a:t>which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consumes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little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energy</a:t>
            </a:r>
            <a:r>
              <a:rPr lang="fi-FI" dirty="0">
                <a:latin typeface="Century Gothic"/>
                <a:ea typeface="+mn-lt"/>
                <a:cs typeface="+mn-lt"/>
              </a:rPr>
              <a:t> and </a:t>
            </a:r>
            <a:r>
              <a:rPr lang="fi-FI" dirty="0" err="1">
                <a:latin typeface="Century Gothic"/>
                <a:ea typeface="+mn-lt"/>
                <a:cs typeface="+mn-lt"/>
              </a:rPr>
              <a:t>almost</a:t>
            </a:r>
            <a:r>
              <a:rPr lang="fi-FI" dirty="0">
                <a:latin typeface="Century Gothic"/>
                <a:ea typeface="+mn-lt"/>
                <a:cs typeface="+mn-lt"/>
              </a:rPr>
              <a:t> no </a:t>
            </a:r>
            <a:r>
              <a:rPr lang="fi-FI" dirty="0" err="1">
                <a:latin typeface="Century Gothic"/>
                <a:ea typeface="+mn-lt"/>
                <a:cs typeface="+mn-lt"/>
              </a:rPr>
              <a:t>water</a:t>
            </a:r>
            <a:r>
              <a:rPr lang="fi-FI" dirty="0">
                <a:latin typeface="Century Gothic"/>
                <a:ea typeface="+mn-lt"/>
                <a:cs typeface="+mn-lt"/>
              </a:rPr>
              <a:t>. It is </a:t>
            </a:r>
            <a:r>
              <a:rPr lang="fi-FI" dirty="0" err="1">
                <a:latin typeface="Century Gothic"/>
                <a:ea typeface="+mn-lt"/>
                <a:cs typeface="+mn-lt"/>
              </a:rPr>
              <a:t>easy</a:t>
            </a:r>
            <a:r>
              <a:rPr lang="fi-FI" dirty="0">
                <a:latin typeface="Century Gothic"/>
                <a:ea typeface="+mn-lt"/>
                <a:cs typeface="+mn-lt"/>
              </a:rPr>
              <a:t> for </a:t>
            </a:r>
            <a:r>
              <a:rPr lang="fi-FI" dirty="0" err="1">
                <a:latin typeface="Century Gothic"/>
                <a:ea typeface="+mn-lt"/>
                <a:cs typeface="+mn-lt"/>
              </a:rPr>
              <a:t>humans</a:t>
            </a:r>
            <a:r>
              <a:rPr lang="fi-FI" dirty="0">
                <a:latin typeface="Century Gothic"/>
                <a:ea typeface="+mn-lt"/>
                <a:cs typeface="+mn-lt"/>
              </a:rPr>
              <a:t> to </a:t>
            </a:r>
            <a:r>
              <a:rPr lang="fi-FI" dirty="0" err="1">
                <a:latin typeface="Century Gothic"/>
                <a:ea typeface="+mn-lt"/>
                <a:cs typeface="+mn-lt"/>
              </a:rPr>
              <a:t>shape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plastic</a:t>
            </a:r>
            <a:r>
              <a:rPr lang="fi-FI" dirty="0">
                <a:latin typeface="Century Gothic"/>
                <a:ea typeface="+mn-lt"/>
                <a:cs typeface="+mn-lt"/>
              </a:rPr>
              <a:t>. </a:t>
            </a:r>
            <a:r>
              <a:rPr lang="fi-FI" dirty="0" err="1">
                <a:latin typeface="Century Gothic"/>
                <a:ea typeface="+mn-lt"/>
                <a:cs typeface="+mn-lt"/>
              </a:rPr>
              <a:t>Plastic</a:t>
            </a:r>
            <a:r>
              <a:rPr lang="fi-FI" dirty="0">
                <a:latin typeface="Century Gothic"/>
                <a:ea typeface="+mn-lt"/>
                <a:cs typeface="+mn-lt"/>
              </a:rPr>
              <a:t> is a long-</a:t>
            </a:r>
            <a:r>
              <a:rPr lang="fi-FI" dirty="0" err="1">
                <a:latin typeface="Century Gothic"/>
                <a:ea typeface="+mn-lt"/>
                <a:cs typeface="+mn-lt"/>
              </a:rPr>
              <a:t>lived</a:t>
            </a:r>
            <a:r>
              <a:rPr lang="fi-FI" dirty="0">
                <a:latin typeface="Century Gothic"/>
                <a:ea typeface="+mn-lt"/>
                <a:cs typeface="+mn-lt"/>
              </a:rPr>
              <a:t> </a:t>
            </a:r>
            <a:r>
              <a:rPr lang="fi-FI" dirty="0" err="1">
                <a:latin typeface="Century Gothic"/>
                <a:ea typeface="+mn-lt"/>
                <a:cs typeface="+mn-lt"/>
              </a:rPr>
              <a:t>material</a:t>
            </a:r>
            <a:r>
              <a:rPr lang="fi-FI" dirty="0">
                <a:latin typeface="Century Gothic"/>
                <a:ea typeface="+mn-lt"/>
                <a:cs typeface="+mn-lt"/>
              </a:rPr>
              <a:t>.</a:t>
            </a:r>
            <a:endParaRPr lang="fi-FI" dirty="0">
              <a:latin typeface="Century Gothic"/>
            </a:endParaRPr>
          </a:p>
        </p:txBody>
      </p:sp>
      <p:grpSp>
        <p:nvGrpSpPr>
          <p:cNvPr id="18" name="Group 10">
            <a:extLst>
              <a:ext uri="{FF2B5EF4-FFF2-40B4-BE49-F238E27FC236}">
                <a16:creationId xmlns:a16="http://schemas.microsoft.com/office/drawing/2014/main" id="{0B369065-5B4F-4793-95A5-86951A1A2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3037A8F-4243-42B1-8C5E-4824EC32E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9" name="Oval 12">
              <a:extLst>
                <a:ext uri="{FF2B5EF4-FFF2-40B4-BE49-F238E27FC236}">
                  <a16:creationId xmlns:a16="http://schemas.microsoft.com/office/drawing/2014/main" id="{A45DBFBC-F1FA-4709-9073-6D01CDE6C6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117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2A313B03-D361-4EC9-AF52-0B3C1C92C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E79CB85-A08A-4579-86F6-A8AA97551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6C61C9C-364D-4CB6-B9D1-1A6F50F6A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E9FBC8E-8666-4442-8D7D-B250510CD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84" y="2005"/>
            <a:ext cx="10908632" cy="6853991"/>
          </a:xfrm>
          <a:custGeom>
            <a:avLst/>
            <a:gdLst>
              <a:gd name="connsiteX0" fmla="*/ 9059740 w 10908632"/>
              <a:gd name="connsiteY0" fmla="*/ 0 h 6853991"/>
              <a:gd name="connsiteX1" fmla="*/ 9694921 w 10908632"/>
              <a:gd name="connsiteY1" fmla="*/ 0 h 6853991"/>
              <a:gd name="connsiteX2" fmla="*/ 9825053 w 10908632"/>
              <a:gd name="connsiteY2" fmla="*/ 165594 h 6853991"/>
              <a:gd name="connsiteX3" fmla="*/ 10908632 w 10908632"/>
              <a:gd name="connsiteY3" fmla="*/ 3429000 h 6853991"/>
              <a:gd name="connsiteX4" fmla="*/ 9825053 w 10908632"/>
              <a:gd name="connsiteY4" fmla="*/ 6692406 h 6853991"/>
              <a:gd name="connsiteX5" fmla="*/ 9698072 w 10908632"/>
              <a:gd name="connsiteY5" fmla="*/ 6853991 h 6853991"/>
              <a:gd name="connsiteX6" fmla="*/ 9063562 w 10908632"/>
              <a:gd name="connsiteY6" fmla="*/ 6853991 h 6853991"/>
              <a:gd name="connsiteX7" fmla="*/ 9138428 w 10908632"/>
              <a:gd name="connsiteY7" fmla="*/ 6775466 h 6853991"/>
              <a:gd name="connsiteX8" fmla="*/ 10431379 w 10908632"/>
              <a:gd name="connsiteY8" fmla="*/ 3429000 h 6853991"/>
              <a:gd name="connsiteX9" fmla="*/ 9138428 w 10908632"/>
              <a:gd name="connsiteY9" fmla="*/ 82534 h 6853991"/>
              <a:gd name="connsiteX10" fmla="*/ 2037821 w 10908632"/>
              <a:gd name="connsiteY10" fmla="*/ 0 h 6853991"/>
              <a:gd name="connsiteX11" fmla="*/ 8870811 w 10908632"/>
              <a:gd name="connsiteY11" fmla="*/ 0 h 6853991"/>
              <a:gd name="connsiteX12" fmla="*/ 8877212 w 10908632"/>
              <a:gd name="connsiteY12" fmla="*/ 6103 h 6853991"/>
              <a:gd name="connsiteX13" fmla="*/ 10295021 w 10908632"/>
              <a:gd name="connsiteY13" fmla="*/ 3429000 h 6853991"/>
              <a:gd name="connsiteX14" fmla="*/ 8877212 w 10908632"/>
              <a:gd name="connsiteY14" fmla="*/ 6851897 h 6853991"/>
              <a:gd name="connsiteX15" fmla="*/ 8875015 w 10908632"/>
              <a:gd name="connsiteY15" fmla="*/ 6853991 h 6853991"/>
              <a:gd name="connsiteX16" fmla="*/ 2033617 w 10908632"/>
              <a:gd name="connsiteY16" fmla="*/ 6853991 h 6853991"/>
              <a:gd name="connsiteX17" fmla="*/ 2031421 w 10908632"/>
              <a:gd name="connsiteY17" fmla="*/ 6851897 h 6853991"/>
              <a:gd name="connsiteX18" fmla="*/ 613611 w 10908632"/>
              <a:gd name="connsiteY18" fmla="*/ 3429000 h 6853991"/>
              <a:gd name="connsiteX19" fmla="*/ 2031420 w 10908632"/>
              <a:gd name="connsiteY19" fmla="*/ 6103 h 6853991"/>
              <a:gd name="connsiteX20" fmla="*/ 1213711 w 10908632"/>
              <a:gd name="connsiteY20" fmla="*/ 0 h 6853991"/>
              <a:gd name="connsiteX21" fmla="*/ 1848893 w 10908632"/>
              <a:gd name="connsiteY21" fmla="*/ 0 h 6853991"/>
              <a:gd name="connsiteX22" fmla="*/ 1770204 w 10908632"/>
              <a:gd name="connsiteY22" fmla="*/ 82534 h 6853991"/>
              <a:gd name="connsiteX23" fmla="*/ 477253 w 10908632"/>
              <a:gd name="connsiteY23" fmla="*/ 3429000 h 6853991"/>
              <a:gd name="connsiteX24" fmla="*/ 1770204 w 10908632"/>
              <a:gd name="connsiteY24" fmla="*/ 6775466 h 6853991"/>
              <a:gd name="connsiteX25" fmla="*/ 1845071 w 10908632"/>
              <a:gd name="connsiteY25" fmla="*/ 6853991 h 6853991"/>
              <a:gd name="connsiteX26" fmla="*/ 1210561 w 10908632"/>
              <a:gd name="connsiteY26" fmla="*/ 6853991 h 6853991"/>
              <a:gd name="connsiteX27" fmla="*/ 1083579 w 10908632"/>
              <a:gd name="connsiteY27" fmla="*/ 6692406 h 6853991"/>
              <a:gd name="connsiteX28" fmla="*/ 0 w 10908632"/>
              <a:gd name="connsiteY28" fmla="*/ 3429000 h 6853991"/>
              <a:gd name="connsiteX29" fmla="*/ 1083579 w 10908632"/>
              <a:gd name="connsiteY29" fmla="*/ 165594 h 6853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908632" h="6853991">
                <a:moveTo>
                  <a:pt x="9059740" y="0"/>
                </a:moveTo>
                <a:lnTo>
                  <a:pt x="9694921" y="0"/>
                </a:lnTo>
                <a:lnTo>
                  <a:pt x="9825053" y="165594"/>
                </a:lnTo>
                <a:cubicBezTo>
                  <a:pt x="10505610" y="1075607"/>
                  <a:pt x="10908632" y="2205238"/>
                  <a:pt x="10908632" y="3429000"/>
                </a:cubicBezTo>
                <a:cubicBezTo>
                  <a:pt x="10908632" y="4652762"/>
                  <a:pt x="10505610" y="5782393"/>
                  <a:pt x="9825053" y="6692406"/>
                </a:cubicBezTo>
                <a:lnTo>
                  <a:pt x="9698072" y="6853991"/>
                </a:lnTo>
                <a:lnTo>
                  <a:pt x="9063562" y="6853991"/>
                </a:lnTo>
                <a:lnTo>
                  <a:pt x="9138428" y="6775466"/>
                </a:lnTo>
                <a:cubicBezTo>
                  <a:pt x="9941761" y="5891604"/>
                  <a:pt x="10431379" y="4717480"/>
                  <a:pt x="10431379" y="3429000"/>
                </a:cubicBezTo>
                <a:cubicBezTo>
                  <a:pt x="10431379" y="2140521"/>
                  <a:pt x="9941761" y="966397"/>
                  <a:pt x="9138428" y="82534"/>
                </a:cubicBezTo>
                <a:close/>
                <a:moveTo>
                  <a:pt x="2037821" y="0"/>
                </a:moveTo>
                <a:lnTo>
                  <a:pt x="8870811" y="0"/>
                </a:lnTo>
                <a:lnTo>
                  <a:pt x="8877212" y="6103"/>
                </a:lnTo>
                <a:cubicBezTo>
                  <a:pt x="9753207" y="882099"/>
                  <a:pt x="10295021" y="2092275"/>
                  <a:pt x="10295021" y="3429000"/>
                </a:cubicBezTo>
                <a:cubicBezTo>
                  <a:pt x="10295021" y="4765725"/>
                  <a:pt x="9753207" y="5975902"/>
                  <a:pt x="8877212" y="6851897"/>
                </a:cubicBezTo>
                <a:lnTo>
                  <a:pt x="8875015" y="6853991"/>
                </a:lnTo>
                <a:lnTo>
                  <a:pt x="2033617" y="6853991"/>
                </a:lnTo>
                <a:lnTo>
                  <a:pt x="2031421" y="6851897"/>
                </a:lnTo>
                <a:cubicBezTo>
                  <a:pt x="1155426" y="5975902"/>
                  <a:pt x="613611" y="4765725"/>
                  <a:pt x="613611" y="3429000"/>
                </a:cubicBezTo>
                <a:cubicBezTo>
                  <a:pt x="613611" y="2092275"/>
                  <a:pt x="1155425" y="882099"/>
                  <a:pt x="2031420" y="6103"/>
                </a:cubicBezTo>
                <a:close/>
                <a:moveTo>
                  <a:pt x="1213711" y="0"/>
                </a:moveTo>
                <a:lnTo>
                  <a:pt x="1848893" y="0"/>
                </a:lnTo>
                <a:lnTo>
                  <a:pt x="1770204" y="82534"/>
                </a:lnTo>
                <a:cubicBezTo>
                  <a:pt x="966871" y="966397"/>
                  <a:pt x="477253" y="2140521"/>
                  <a:pt x="477253" y="3429000"/>
                </a:cubicBezTo>
                <a:cubicBezTo>
                  <a:pt x="477253" y="4717480"/>
                  <a:pt x="966872" y="5891604"/>
                  <a:pt x="1770204" y="6775466"/>
                </a:cubicBezTo>
                <a:lnTo>
                  <a:pt x="1845071" y="6853991"/>
                </a:lnTo>
                <a:lnTo>
                  <a:pt x="1210561" y="6853991"/>
                </a:lnTo>
                <a:lnTo>
                  <a:pt x="1083579" y="6692406"/>
                </a:lnTo>
                <a:cubicBezTo>
                  <a:pt x="403022" y="5782393"/>
                  <a:pt x="0" y="4652762"/>
                  <a:pt x="0" y="3429000"/>
                </a:cubicBezTo>
                <a:cubicBezTo>
                  <a:pt x="0" y="2205238"/>
                  <a:pt x="403022" y="1075607"/>
                  <a:pt x="1083579" y="16559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D015E39-01EC-27FF-1A56-6142B0C177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561" y="1576721"/>
            <a:ext cx="6674879" cy="3704557"/>
          </a:xfrm>
          <a:prstGeom prst="rect">
            <a:avLst/>
          </a:prstGeom>
        </p:spPr>
      </p:pic>
      <p:sp>
        <p:nvSpPr>
          <p:cNvPr id="26" name="Tekstiruutu 25">
            <a:extLst>
              <a:ext uri="{FF2B5EF4-FFF2-40B4-BE49-F238E27FC236}">
                <a16:creationId xmlns:a16="http://schemas.microsoft.com/office/drawing/2014/main" id="{E03089A9-421D-C935-E1F5-0D66D604DE94}"/>
              </a:ext>
            </a:extLst>
          </p:cNvPr>
          <p:cNvSpPr txBox="1"/>
          <p:nvPr/>
        </p:nvSpPr>
        <p:spPr>
          <a:xfrm>
            <a:off x="2716546" y="385762"/>
            <a:ext cx="645208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3600" cap="all" dirty="0">
                <a:solidFill>
                  <a:srgbClr val="000000"/>
                </a:solidFill>
                <a:latin typeface="Century Gothic"/>
              </a:rPr>
              <a:t>PLASTIC RECYCLING</a:t>
            </a:r>
            <a:endParaRPr lang="fi-FI" sz="3600" dirty="0">
              <a:solidFill>
                <a:srgbClr val="808080"/>
              </a:solidFill>
              <a:latin typeface="Century Gothic"/>
            </a:endParaRPr>
          </a:p>
          <a:p>
            <a:pPr algn="ctr"/>
            <a:endParaRPr lang="fi-FI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44548CCE-5C2A-32F9-11BF-8DEB2C4416DC}"/>
              </a:ext>
            </a:extLst>
          </p:cNvPr>
          <p:cNvSpPr txBox="1"/>
          <p:nvPr/>
        </p:nvSpPr>
        <p:spPr>
          <a:xfrm>
            <a:off x="3121890" y="5427363"/>
            <a:ext cx="60467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Single-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use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plastic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is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plastic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that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cannot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be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reused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Disposable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plastics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include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, for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plastic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bags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some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medical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equipment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such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as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syringes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, food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packaging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and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packaging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materials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such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as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bubble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err="1">
                <a:solidFill>
                  <a:schemeClr val="accent2">
                    <a:lumMod val="75000"/>
                  </a:schemeClr>
                </a:solidFill>
              </a:rPr>
              <a:t>wrap</a:t>
            </a:r>
            <a:r>
              <a:rPr lang="fi-FI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8998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Laajakuva</PresentationFormat>
  <Paragraphs>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Bookman Old Style</vt:lpstr>
      <vt:lpstr>Calibri</vt:lpstr>
      <vt:lpstr>Century Gothic</vt:lpstr>
      <vt:lpstr>Rockwell Extra Bold</vt:lpstr>
      <vt:lpstr>Wingdings</vt:lpstr>
      <vt:lpstr>Wood Type</vt:lpstr>
      <vt:lpstr>Plastics</vt:lpstr>
      <vt:lpstr>Plastics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fojg</dc:title>
  <dc:creator>Merja Lippojoki</dc:creator>
  <cp:lastModifiedBy>Merja Lippojoki</cp:lastModifiedBy>
  <cp:revision>11</cp:revision>
  <dcterms:created xsi:type="dcterms:W3CDTF">2024-01-26T10:19:57Z</dcterms:created>
  <dcterms:modified xsi:type="dcterms:W3CDTF">2024-03-17T10:24:04Z</dcterms:modified>
</cp:coreProperties>
</file>