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92AB8F-6299-C93B-0FEB-7942D8C19056}" v="64" dt="2026-02-08T09:30:06.511"/>
    <p1510:client id="{646131E0-DF11-434C-DDC8-AA0FC16411B1}" v="435" dt="2026-02-08T10:01:13.426"/>
    <p1510:client id="{6817FD13-C6A5-5F80-21A7-2893B8F28414}" v="153" dt="2026-02-08T07:50:56.440"/>
    <p1510:client id="{B1D6B624-FDEB-3B35-7283-441D8733B84F}" v="1023" dt="2026-02-07T18:16:24.957"/>
    <p1510:client id="{E107F8ED-C40B-F56B-6831-51CE9F2A683D}" v="109" dt="2026-02-07T18:23:13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luonto, ruoho, vihreä, piha-&#10;&#10;Tekoälyllä luotu sisältö saattaa olla virheellistä.">
            <a:extLst>
              <a:ext uri="{FF2B5EF4-FFF2-40B4-BE49-F238E27FC236}">
                <a16:creationId xmlns:a16="http://schemas.microsoft.com/office/drawing/2014/main" id="{16A68943-9A02-DE0A-51E4-D74E9648EE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5730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Erasmus+</a:t>
            </a:r>
            <a:br>
              <a:rPr lang="fi-FI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fi-FI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Alien </a:t>
            </a:r>
            <a:r>
              <a:rPr lang="fi-FI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fi-FI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Finnish</a:t>
            </a:r>
            <a:r>
              <a:rPr lang="fi-FI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waters</a:t>
            </a:r>
            <a:endParaRPr lang="fi-FI" err="1">
              <a:latin typeface="Calibri"/>
              <a:ea typeface="Calibri"/>
              <a:cs typeface="Calibri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35F30B-F845-7929-E44D-9C21584C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What</a:t>
            </a:r>
            <a:r>
              <a:rPr lang="fi-FI" sz="3600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 </a:t>
            </a:r>
            <a:r>
              <a:rPr lang="fi-FI" sz="3600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does</a:t>
            </a:r>
            <a:r>
              <a:rPr lang="fi-FI" sz="3600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 </a:t>
            </a:r>
            <a:r>
              <a:rPr lang="fi-FI" sz="3600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alien</a:t>
            </a:r>
            <a:r>
              <a:rPr lang="fi-FI" sz="3600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 </a:t>
            </a:r>
            <a:r>
              <a:rPr lang="fi-FI" sz="3600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species</a:t>
            </a:r>
            <a:r>
              <a:rPr lang="fi-FI" sz="3600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 </a:t>
            </a:r>
            <a:r>
              <a:rPr lang="fi-FI" sz="3600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mean</a:t>
            </a:r>
            <a:r>
              <a:rPr lang="fi-FI" sz="3600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F5B41B-7192-41EA-2239-2B0FFD9B1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>
                <a:latin typeface="Calibri"/>
                <a:ea typeface="Calibri"/>
                <a:cs typeface="Calibri"/>
              </a:rPr>
              <a:t>Alien </a:t>
            </a:r>
            <a:r>
              <a:rPr lang="fi-FI" err="1"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are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animal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or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plant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that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humans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have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brought</a:t>
            </a:r>
            <a:r>
              <a:rPr lang="fi-FI">
                <a:latin typeface="Calibri"/>
                <a:ea typeface="Calibri"/>
                <a:cs typeface="Calibri"/>
              </a:rPr>
              <a:t> to an </a:t>
            </a:r>
            <a:r>
              <a:rPr lang="fi-FI" err="1">
                <a:latin typeface="Calibri"/>
                <a:ea typeface="Calibri"/>
                <a:cs typeface="Calibri"/>
              </a:rPr>
              <a:t>area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either</a:t>
            </a:r>
            <a:r>
              <a:rPr lang="fi-FI">
                <a:latin typeface="Calibri"/>
                <a:ea typeface="Calibri"/>
                <a:cs typeface="Calibri"/>
              </a:rPr>
              <a:t> on </a:t>
            </a:r>
            <a:r>
              <a:rPr lang="fi-FI" err="1">
                <a:latin typeface="Calibri"/>
                <a:ea typeface="Calibri"/>
                <a:cs typeface="Calibri"/>
              </a:rPr>
              <a:t>purpose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or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accidentally</a:t>
            </a:r>
            <a:r>
              <a:rPr lang="fi-FI">
                <a:latin typeface="Calibri"/>
                <a:ea typeface="Calibri"/>
                <a:cs typeface="Calibri"/>
              </a:rPr>
              <a:t>. Some of </a:t>
            </a:r>
            <a:r>
              <a:rPr lang="fi-FI" err="1">
                <a:latin typeface="Calibri"/>
                <a:ea typeface="Calibri"/>
                <a:cs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are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harmful</a:t>
            </a:r>
            <a:r>
              <a:rPr lang="fi-FI">
                <a:latin typeface="Calibri"/>
                <a:ea typeface="Calibri"/>
                <a:cs typeface="Calibri"/>
              </a:rPr>
              <a:t>; </a:t>
            </a:r>
            <a:r>
              <a:rPr lang="fi-FI" err="1">
                <a:latin typeface="Calibri"/>
                <a:ea typeface="Calibri"/>
                <a:cs typeface="Calibri"/>
              </a:rPr>
              <a:t>they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create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problems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when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entering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new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territories</a:t>
            </a:r>
            <a:r>
              <a:rPr lang="fi-FI">
                <a:latin typeface="Calibri"/>
                <a:ea typeface="Calibri"/>
                <a:cs typeface="Calibri"/>
              </a:rPr>
              <a:t>. </a:t>
            </a:r>
            <a:r>
              <a:rPr lang="fi-FI" err="1">
                <a:latin typeface="Calibri"/>
                <a:ea typeface="Calibri"/>
                <a:cs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problems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can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be</a:t>
            </a:r>
            <a:r>
              <a:rPr lang="fi-FI">
                <a:latin typeface="Calibri"/>
                <a:ea typeface="Calibri"/>
                <a:cs typeface="Calibri"/>
              </a:rPr>
              <a:t> for </a:t>
            </a:r>
            <a:r>
              <a:rPr lang="fi-FI" err="1">
                <a:latin typeface="Calibri"/>
                <a:ea typeface="Calibri"/>
                <a:cs typeface="Calibri"/>
              </a:rPr>
              <a:t>example</a:t>
            </a:r>
            <a:r>
              <a:rPr lang="fi-FI">
                <a:latin typeface="Calibri"/>
                <a:ea typeface="Calibri"/>
                <a:cs typeface="Calibri"/>
              </a:rPr>
              <a:t>: </a:t>
            </a:r>
          </a:p>
          <a:p>
            <a:pPr marL="457200" indent="-457200"/>
            <a:r>
              <a:rPr lang="fi-FI" err="1">
                <a:latin typeface="Calibri"/>
                <a:ea typeface="Calibri"/>
                <a:cs typeface="Calibri"/>
              </a:rPr>
              <a:t>that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alien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displace</a:t>
            </a:r>
            <a:r>
              <a:rPr lang="fi-FI">
                <a:latin typeface="Calibri"/>
                <a:ea typeface="Calibri"/>
                <a:cs typeface="Calibri"/>
              </a:rPr>
              <a:t> (</a:t>
            </a:r>
            <a:r>
              <a:rPr lang="fi-FI" err="1">
                <a:latin typeface="Calibri"/>
                <a:ea typeface="Calibri"/>
                <a:cs typeface="Calibri"/>
              </a:rPr>
              <a:t>invase</a:t>
            </a:r>
            <a:r>
              <a:rPr lang="fi-FI">
                <a:latin typeface="Calibri"/>
                <a:ea typeface="Calibri"/>
                <a:cs typeface="Calibri"/>
              </a:rPr>
              <a:t>) </a:t>
            </a:r>
            <a:r>
              <a:rPr lang="fi-FI" err="1">
                <a:latin typeface="Calibri"/>
                <a:ea typeface="Calibri"/>
                <a:cs typeface="Calibri"/>
              </a:rPr>
              <a:t>original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species</a:t>
            </a:r>
            <a:r>
              <a:rPr lang="fi-FI">
                <a:latin typeface="Calibri"/>
                <a:ea typeface="Calibri"/>
                <a:cs typeface="Calibri"/>
              </a:rPr>
              <a:t>, </a:t>
            </a:r>
          </a:p>
          <a:p>
            <a:pPr marL="457200" indent="-457200"/>
            <a:r>
              <a:rPr lang="fi-FI" err="1">
                <a:latin typeface="Calibri"/>
                <a:ea typeface="Calibri"/>
                <a:cs typeface="Calibri"/>
              </a:rPr>
              <a:t>changes</a:t>
            </a:r>
            <a:r>
              <a:rPr lang="fi-FI">
                <a:latin typeface="Calibri"/>
                <a:ea typeface="Calibri"/>
                <a:cs typeface="Calibri"/>
              </a:rPr>
              <a:t> in </a:t>
            </a:r>
            <a:r>
              <a:rPr lang="fi-FI" err="1">
                <a:latin typeface="Calibri"/>
                <a:ea typeface="Calibri"/>
                <a:cs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</a:rPr>
              <a:t>ecosystem</a:t>
            </a:r>
            <a:endParaRPr lang="fi-FI">
              <a:latin typeface="Calibri"/>
              <a:ea typeface="Calibri"/>
              <a:cs typeface="Calibri"/>
            </a:endParaRPr>
          </a:p>
          <a:p>
            <a:pPr marL="457200" indent="-457200"/>
            <a:r>
              <a:rPr lang="fi-FI" err="1">
                <a:latin typeface="Calibri"/>
                <a:ea typeface="Calibri"/>
                <a:cs typeface="Calibri"/>
              </a:rPr>
              <a:t>problems</a:t>
            </a:r>
            <a:r>
              <a:rPr lang="fi-FI">
                <a:latin typeface="Calibri"/>
                <a:ea typeface="Calibri"/>
                <a:cs typeface="Calibri"/>
              </a:rPr>
              <a:t> in </a:t>
            </a:r>
            <a:r>
              <a:rPr lang="fi-FI" err="1">
                <a:latin typeface="Calibri"/>
                <a:ea typeface="Calibri"/>
                <a:cs typeface="Calibri"/>
              </a:rPr>
              <a:t>waters</a:t>
            </a:r>
            <a:r>
              <a:rPr lang="fi-FI">
                <a:latin typeface="Calibri"/>
                <a:ea typeface="Calibri"/>
                <a:cs typeface="Calibri"/>
              </a:rPr>
              <a:t>' </a:t>
            </a:r>
            <a:r>
              <a:rPr lang="fi-FI" err="1">
                <a:latin typeface="Calibri"/>
                <a:ea typeface="Calibri"/>
                <a:cs typeface="Calibri"/>
              </a:rPr>
              <a:t>health</a:t>
            </a:r>
            <a:r>
              <a:rPr lang="fi-FI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290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23A679-F281-4644-4615-D484D6C2F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72335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>
                <a:solidFill>
                  <a:schemeClr val="accent3"/>
                </a:solidFill>
                <a:latin typeface="Palatino Linotype"/>
              </a:rPr>
              <a:t>Alien species in Finland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FF6733-83F9-3340-D368-89D869CF2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661" y="2398226"/>
            <a:ext cx="4530898" cy="384073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/>
              <a:t>Signal crayfish</a:t>
            </a:r>
            <a:r>
              <a:rPr lang="en-US" sz="2400"/>
              <a:t> is a good example. Signal crayfish is a crab species from North America that was widely introduced to Finnish waters in the late 20th century. It spreads an infection disease </a:t>
            </a:r>
            <a:r>
              <a:rPr lang="en-US" sz="2400" b="1"/>
              <a:t>(crayfish plague) </a:t>
            </a:r>
            <a:r>
              <a:rPr lang="en-US" sz="2400"/>
              <a:t>and competes about living space with native Finnish crayfish, that is slightly endangered.</a:t>
            </a:r>
          </a:p>
        </p:txBody>
      </p:sp>
      <p:pic>
        <p:nvPicPr>
          <p:cNvPr id="4" name="Kuva 3" descr="Täplärapuja saa taas Näsijärvestä – pyyntimäärien rajoituksia pohditaan  lähiviikkoina | Yle">
            <a:extLst>
              <a:ext uri="{FF2B5EF4-FFF2-40B4-BE49-F238E27FC236}">
                <a16:creationId xmlns:a16="http://schemas.microsoft.com/office/drawing/2014/main" id="{1D48C5C6-3589-4D31-ED85-97D935C40A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56" t="14194" r="8444" b="-257"/>
          <a:stretch>
            <a:fillRect/>
          </a:stretch>
        </p:blipFill>
        <p:spPr>
          <a:xfrm>
            <a:off x="5724626" y="2394894"/>
            <a:ext cx="5509711" cy="3361003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C2C1A4D3-5D36-7552-FB21-62B26FE944DE}"/>
              </a:ext>
            </a:extLst>
          </p:cNvPr>
          <p:cNvSpPr txBox="1"/>
          <p:nvPr/>
        </p:nvSpPr>
        <p:spPr>
          <a:xfrm>
            <a:off x="796825" y="1105140"/>
            <a:ext cx="9313651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It's estimated that there are over 300 invasive alien species in Finland.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90213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44CB69-C6F1-947C-425F-9AFD17555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902" y="5408"/>
            <a:ext cx="4337350" cy="654589"/>
          </a:xfrm>
        </p:spPr>
        <p:txBody>
          <a:bodyPr>
            <a:normAutofit/>
          </a:bodyPr>
          <a:lstStyle/>
          <a:p>
            <a:r>
              <a:rPr lang="fi-FI" sz="2400" b="1">
                <a:solidFill>
                  <a:schemeClr val="accent6">
                    <a:lumMod val="76000"/>
                  </a:schemeClr>
                </a:solidFill>
                <a:latin typeface="Palatino Linotype"/>
                <a:ea typeface="Calibri"/>
                <a:cs typeface="Calibri"/>
              </a:rPr>
              <a:t>Canadian </a:t>
            </a:r>
            <a:r>
              <a:rPr lang="fi-FI" sz="2400" b="1" err="1">
                <a:solidFill>
                  <a:schemeClr val="accent6">
                    <a:lumMod val="76000"/>
                  </a:schemeClr>
                </a:solidFill>
                <a:latin typeface="Palatino Linotype"/>
                <a:ea typeface="Calibri"/>
                <a:cs typeface="Calibri"/>
              </a:rPr>
              <a:t>wat</a:t>
            </a:r>
            <a:r>
              <a:rPr lang="fi-FI" sz="2400" b="1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erweed</a:t>
            </a:r>
            <a:endParaRPr lang="fi-FI" sz="2400" b="1">
              <a:solidFill>
                <a:schemeClr val="accent3"/>
              </a:solidFill>
              <a:latin typeface="Palatino Linotype"/>
              <a:ea typeface="Calibri"/>
              <a:cs typeface="Calibri"/>
            </a:endParaRPr>
          </a:p>
        </p:txBody>
      </p:sp>
      <p:pic>
        <p:nvPicPr>
          <p:cNvPr id="5" name="Kuvan paikkamerkki 4" descr="Kanadanvesirutto">
            <a:extLst>
              <a:ext uri="{FF2B5EF4-FFF2-40B4-BE49-F238E27FC236}">
                <a16:creationId xmlns:a16="http://schemas.microsoft.com/office/drawing/2014/main" id="{F9B5FB33-3BC5-8EFA-D9D4-B204656708F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-1381" r="2762"/>
          <a:stretch>
            <a:fillRect/>
          </a:stretch>
        </p:blipFill>
        <p:spPr>
          <a:xfrm>
            <a:off x="5887624" y="336100"/>
            <a:ext cx="4845643" cy="2980571"/>
          </a:xfrm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DBC4FB-EC11-CB1F-568F-FD9EF45C8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2902" y="883052"/>
            <a:ext cx="3932237" cy="59803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>
                <a:latin typeface="Calibri"/>
                <a:ea typeface="Calibri"/>
                <a:cs typeface="Calibri"/>
              </a:rPr>
              <a:t>Canadian </a:t>
            </a:r>
            <a:r>
              <a:rPr lang="fi-FI" sz="2000" err="1">
                <a:latin typeface="Calibri"/>
                <a:ea typeface="Calibri"/>
                <a:cs typeface="Calibri"/>
              </a:rPr>
              <a:t>waterweed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grows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underwater</a:t>
            </a:r>
            <a:r>
              <a:rPr lang="fi-FI" sz="2000">
                <a:latin typeface="Calibri"/>
                <a:ea typeface="Calibri"/>
                <a:cs typeface="Calibri"/>
              </a:rPr>
              <a:t> and </a:t>
            </a:r>
            <a:r>
              <a:rPr lang="fi-FI" sz="2000" b="1" err="1">
                <a:latin typeface="Calibri"/>
                <a:ea typeface="Calibri"/>
                <a:cs typeface="Calibri"/>
              </a:rPr>
              <a:t>spreads</a:t>
            </a:r>
            <a:r>
              <a:rPr lang="fi-FI" sz="2000" b="1">
                <a:latin typeface="Calibri"/>
                <a:ea typeface="Calibri"/>
                <a:cs typeface="Calibri"/>
              </a:rPr>
              <a:t> </a:t>
            </a:r>
            <a:r>
              <a:rPr lang="fi-FI" sz="2000" b="1" err="1">
                <a:latin typeface="Calibri"/>
                <a:ea typeface="Calibri"/>
                <a:cs typeface="Calibri"/>
              </a:rPr>
              <a:t>very</a:t>
            </a:r>
            <a:r>
              <a:rPr lang="fi-FI" sz="2000" b="1">
                <a:latin typeface="Calibri"/>
                <a:ea typeface="Calibri"/>
                <a:cs typeface="Calibri"/>
              </a:rPr>
              <a:t> </a:t>
            </a:r>
            <a:r>
              <a:rPr lang="fi-FI" sz="2000" b="1" err="1">
                <a:latin typeface="Calibri"/>
                <a:ea typeface="Calibri"/>
                <a:cs typeface="Calibri"/>
              </a:rPr>
              <a:t>easily</a:t>
            </a:r>
            <a:r>
              <a:rPr lang="fi-FI" sz="2000" b="1">
                <a:latin typeface="Calibri"/>
                <a:ea typeface="Calibri"/>
                <a:cs typeface="Calibri"/>
              </a:rPr>
              <a:t>.</a:t>
            </a:r>
            <a:r>
              <a:rPr lang="fi-FI" sz="2000">
                <a:latin typeface="Calibri"/>
                <a:ea typeface="Calibri"/>
                <a:cs typeface="Calibri"/>
              </a:rPr>
              <a:t> In </a:t>
            </a:r>
            <a:r>
              <a:rPr lang="fi-FI" sz="2000" err="1">
                <a:latin typeface="Calibri"/>
                <a:ea typeface="Calibri"/>
                <a:cs typeface="Calibri"/>
              </a:rPr>
              <a:t>lakes</a:t>
            </a:r>
            <a:r>
              <a:rPr lang="fi-FI" sz="2000">
                <a:latin typeface="Calibri"/>
                <a:ea typeface="Calibri"/>
                <a:cs typeface="Calibri"/>
              </a:rPr>
              <a:t> it </a:t>
            </a:r>
            <a:r>
              <a:rPr lang="fi-FI" sz="2000" err="1">
                <a:latin typeface="Calibri"/>
                <a:ea typeface="Calibri"/>
                <a:cs typeface="Calibri"/>
              </a:rPr>
              <a:t>can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form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very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t</a:t>
            </a:r>
            <a:r>
              <a:rPr lang="fi-FI" sz="2000" b="1" err="1">
                <a:latin typeface="Calibri"/>
                <a:ea typeface="Calibri"/>
                <a:cs typeface="Calibri"/>
              </a:rPr>
              <a:t>hick</a:t>
            </a:r>
            <a:r>
              <a:rPr lang="fi-FI" sz="2000" b="1">
                <a:latin typeface="Calibri"/>
                <a:ea typeface="Calibri"/>
                <a:cs typeface="Calibri"/>
              </a:rPr>
              <a:t> </a:t>
            </a:r>
            <a:r>
              <a:rPr lang="fi-FI" sz="2000" b="1" err="1">
                <a:latin typeface="Calibri"/>
                <a:ea typeface="Calibri"/>
                <a:cs typeface="Calibri"/>
              </a:rPr>
              <a:t>growth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that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can't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be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passed</a:t>
            </a:r>
            <a:r>
              <a:rPr lang="fi-FI" sz="2000">
                <a:latin typeface="Calibri"/>
                <a:ea typeface="Calibri"/>
                <a:cs typeface="Calibri"/>
              </a:rPr>
              <a:t>.</a:t>
            </a:r>
          </a:p>
          <a:p>
            <a:endParaRPr lang="fi-FI" sz="2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fi-FI" sz="2000" b="1" err="1">
                <a:solidFill>
                  <a:schemeClr val="accent3"/>
                </a:solidFill>
                <a:latin typeface="Palatino Linotype"/>
                <a:ea typeface="Calibri"/>
                <a:cs typeface="Calibri"/>
              </a:rPr>
              <a:t>Mink</a:t>
            </a:r>
            <a:endParaRPr lang="fi-FI" sz="2000" b="1">
              <a:solidFill>
                <a:schemeClr val="accent3"/>
              </a:solidFill>
              <a:latin typeface="Palatino Linotype"/>
              <a:ea typeface="Calibri"/>
              <a:cs typeface="Calibri"/>
            </a:endParaRPr>
          </a:p>
          <a:p>
            <a:r>
              <a:rPr lang="fi-FI" sz="2000" err="1">
                <a:latin typeface="Calibri"/>
                <a:ea typeface="Calibri"/>
                <a:cs typeface="Calibri"/>
              </a:rPr>
              <a:t>Mink</a:t>
            </a:r>
            <a:r>
              <a:rPr lang="fi-FI" sz="2000">
                <a:latin typeface="Calibri"/>
                <a:ea typeface="Calibri"/>
                <a:cs typeface="Calibri"/>
              </a:rPr>
              <a:t> is an </a:t>
            </a:r>
            <a:r>
              <a:rPr lang="fi-FI" sz="2000" err="1">
                <a:latin typeface="Calibri"/>
                <a:ea typeface="Calibri"/>
                <a:cs typeface="Calibri"/>
              </a:rPr>
              <a:t>invasive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alien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species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b="1" err="1">
                <a:latin typeface="Calibri"/>
                <a:ea typeface="Calibri"/>
                <a:cs typeface="Calibri"/>
              </a:rPr>
              <a:t>troughout</a:t>
            </a:r>
            <a:r>
              <a:rPr lang="fi-FI" sz="2000" b="1">
                <a:latin typeface="Calibri"/>
                <a:ea typeface="Calibri"/>
                <a:cs typeface="Calibri"/>
              </a:rPr>
              <a:t> </a:t>
            </a:r>
            <a:r>
              <a:rPr lang="fi-FI" sz="2000" b="1" err="1">
                <a:latin typeface="Calibri"/>
                <a:ea typeface="Calibri"/>
                <a:cs typeface="Calibri"/>
              </a:rPr>
              <a:t>the</a:t>
            </a:r>
            <a:r>
              <a:rPr lang="fi-FI" sz="2000" b="1">
                <a:latin typeface="Calibri"/>
                <a:ea typeface="Calibri"/>
                <a:cs typeface="Calibri"/>
              </a:rPr>
              <a:t> Europan Union</a:t>
            </a:r>
            <a:r>
              <a:rPr lang="fi-FI" sz="2000">
                <a:latin typeface="Calibri"/>
                <a:ea typeface="Calibri"/>
                <a:cs typeface="Calibri"/>
              </a:rPr>
              <a:t>. </a:t>
            </a:r>
            <a:r>
              <a:rPr lang="fi-FI" sz="2000" err="1">
                <a:latin typeface="Calibri"/>
                <a:ea typeface="Calibri"/>
                <a:cs typeface="Calibri"/>
              </a:rPr>
              <a:t>Mink</a:t>
            </a:r>
            <a:r>
              <a:rPr lang="fi-FI" sz="2000">
                <a:latin typeface="Calibri"/>
                <a:ea typeface="Calibri"/>
                <a:cs typeface="Calibri"/>
              </a:rPr>
              <a:t> is </a:t>
            </a:r>
            <a:r>
              <a:rPr lang="fi-FI" sz="2000" err="1">
                <a:latin typeface="Calibri"/>
                <a:ea typeface="Calibri"/>
                <a:cs typeface="Calibri"/>
              </a:rPr>
              <a:t>originally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from</a:t>
            </a:r>
            <a:r>
              <a:rPr lang="fi-FI" sz="2000">
                <a:latin typeface="Calibri"/>
                <a:ea typeface="Calibri"/>
                <a:cs typeface="Calibri"/>
              </a:rPr>
              <a:t> North America and </a:t>
            </a:r>
            <a:r>
              <a:rPr lang="fi-FI" sz="2000" err="1">
                <a:latin typeface="Calibri"/>
                <a:ea typeface="Calibri"/>
                <a:cs typeface="Calibri"/>
              </a:rPr>
              <a:t>was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brought</a:t>
            </a:r>
            <a:r>
              <a:rPr lang="fi-FI" sz="2000">
                <a:latin typeface="Calibri"/>
                <a:ea typeface="Calibri"/>
                <a:cs typeface="Calibri"/>
              </a:rPr>
              <a:t> to Europe in 1920. At </a:t>
            </a:r>
            <a:r>
              <a:rPr lang="fi-FI" sz="2000" err="1">
                <a:latin typeface="Calibri"/>
                <a:ea typeface="Calibri"/>
                <a:cs typeface="Calibri"/>
              </a:rPr>
              <a:t>first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place</a:t>
            </a:r>
            <a:r>
              <a:rPr lang="fi-FI" sz="2000">
                <a:latin typeface="Calibri"/>
                <a:ea typeface="Calibri"/>
                <a:cs typeface="Calibri"/>
              </a:rPr>
              <a:t> it </a:t>
            </a:r>
            <a:r>
              <a:rPr lang="fi-FI" sz="2000" err="1">
                <a:latin typeface="Calibri"/>
                <a:ea typeface="Calibri"/>
                <a:cs typeface="Calibri"/>
              </a:rPr>
              <a:t>was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used</a:t>
            </a:r>
            <a:r>
              <a:rPr lang="fi-FI" sz="2000">
                <a:latin typeface="Calibri"/>
                <a:ea typeface="Calibri"/>
                <a:cs typeface="Calibri"/>
              </a:rPr>
              <a:t> in </a:t>
            </a:r>
            <a:r>
              <a:rPr lang="fi-FI" sz="2000" err="1">
                <a:latin typeface="Calibri"/>
                <a:ea typeface="Calibri"/>
                <a:cs typeface="Calibri"/>
              </a:rPr>
              <a:t>fur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farming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but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the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control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was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lost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quite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soon</a:t>
            </a:r>
            <a:r>
              <a:rPr lang="fi-FI" sz="2000">
                <a:latin typeface="Calibri"/>
                <a:ea typeface="Calibri"/>
                <a:cs typeface="Calibri"/>
              </a:rPr>
              <a:t>. </a:t>
            </a:r>
            <a:endParaRPr lang="fi-FI" sz="2000">
              <a:latin typeface="Aptos"/>
              <a:ea typeface="Calibri"/>
              <a:cs typeface="Calibri"/>
            </a:endParaRPr>
          </a:p>
          <a:p>
            <a:r>
              <a:rPr lang="fi-FI" sz="2000">
                <a:latin typeface="Calibri"/>
                <a:ea typeface="Calibri"/>
                <a:cs typeface="Calibri"/>
              </a:rPr>
              <a:t>In Finland </a:t>
            </a:r>
            <a:r>
              <a:rPr lang="fi-FI" sz="2000" err="1">
                <a:latin typeface="Calibri"/>
                <a:ea typeface="Calibri"/>
                <a:cs typeface="Calibri"/>
              </a:rPr>
              <a:t>minks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cause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problems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especially</a:t>
            </a:r>
            <a:r>
              <a:rPr lang="fi-FI" sz="2000">
                <a:latin typeface="Calibri"/>
                <a:ea typeface="Calibri"/>
                <a:cs typeface="Calibri"/>
              </a:rPr>
              <a:t> at </a:t>
            </a:r>
            <a:r>
              <a:rPr lang="fi-FI" sz="2000" err="1">
                <a:latin typeface="Calibri"/>
                <a:ea typeface="Calibri"/>
                <a:cs typeface="Calibri"/>
              </a:rPr>
              <a:t>archipelagos</a:t>
            </a:r>
            <a:r>
              <a:rPr lang="fi-FI" sz="2000">
                <a:latin typeface="Calibri"/>
                <a:ea typeface="Calibri"/>
                <a:cs typeface="Calibri"/>
              </a:rPr>
              <a:t>: </a:t>
            </a:r>
            <a:r>
              <a:rPr lang="fi-FI" sz="2000" err="1">
                <a:latin typeface="Calibri"/>
                <a:ea typeface="Calibri"/>
                <a:cs typeface="Calibri"/>
              </a:rPr>
              <a:t>they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prey</a:t>
            </a:r>
            <a:r>
              <a:rPr lang="fi-FI" sz="2000">
                <a:latin typeface="Calibri"/>
                <a:ea typeface="Calibri"/>
                <a:cs typeface="Calibri"/>
              </a:rPr>
              <a:t> for </a:t>
            </a:r>
            <a:r>
              <a:rPr lang="fi-FI" sz="2000" err="1">
                <a:latin typeface="Calibri"/>
                <a:ea typeface="Calibri"/>
                <a:cs typeface="Calibri"/>
              </a:rPr>
              <a:t>birds</a:t>
            </a:r>
            <a:r>
              <a:rPr lang="fi-FI" sz="2000">
                <a:latin typeface="Calibri"/>
                <a:ea typeface="Calibri"/>
                <a:cs typeface="Calibri"/>
              </a:rPr>
              <a:t> and </a:t>
            </a:r>
            <a:r>
              <a:rPr lang="fi-FI" sz="2000" err="1">
                <a:latin typeface="Calibri"/>
                <a:ea typeface="Calibri"/>
                <a:cs typeface="Calibri"/>
              </a:rPr>
              <a:t>many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other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animals</a:t>
            </a:r>
            <a:r>
              <a:rPr lang="fi-FI" sz="2000">
                <a:latin typeface="Calibri"/>
                <a:ea typeface="Calibri"/>
                <a:cs typeface="Calibri"/>
              </a:rPr>
              <a:t>. </a:t>
            </a:r>
            <a:r>
              <a:rPr lang="fi-FI" sz="2000" err="1">
                <a:latin typeface="Calibri"/>
                <a:ea typeface="Calibri"/>
                <a:cs typeface="Calibri"/>
              </a:rPr>
              <a:t>Minks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also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err="1">
                <a:latin typeface="Calibri"/>
                <a:ea typeface="Calibri"/>
                <a:cs typeface="Calibri"/>
              </a:rPr>
              <a:t>carry</a:t>
            </a:r>
            <a:r>
              <a:rPr lang="fi-FI" sz="2000">
                <a:latin typeface="Calibri"/>
                <a:ea typeface="Calibri"/>
                <a:cs typeface="Calibri"/>
              </a:rPr>
              <a:t> </a:t>
            </a:r>
            <a:r>
              <a:rPr lang="fi-FI" sz="2000" b="1">
                <a:latin typeface="Calibri"/>
                <a:ea typeface="Calibri"/>
                <a:cs typeface="Calibri"/>
              </a:rPr>
              <a:t>a </a:t>
            </a:r>
            <a:r>
              <a:rPr lang="fi-FI" sz="2000" b="1" err="1">
                <a:latin typeface="Calibri"/>
                <a:ea typeface="Calibri"/>
                <a:cs typeface="Calibri"/>
              </a:rPr>
              <a:t>risk</a:t>
            </a:r>
            <a:r>
              <a:rPr lang="fi-FI" sz="2000" b="1">
                <a:latin typeface="Calibri"/>
                <a:ea typeface="Calibri"/>
                <a:cs typeface="Calibri"/>
              </a:rPr>
              <a:t> of </a:t>
            </a:r>
            <a:r>
              <a:rPr lang="fi-FI" sz="2000" b="1" err="1">
                <a:latin typeface="Calibri"/>
                <a:ea typeface="Calibri"/>
                <a:cs typeface="Calibri"/>
              </a:rPr>
              <a:t>disease</a:t>
            </a:r>
            <a:r>
              <a:rPr lang="fi-FI" sz="2000">
                <a:latin typeface="Calibri"/>
                <a:ea typeface="Calibri"/>
                <a:cs typeface="Calibri"/>
              </a:rPr>
              <a:t>.</a:t>
            </a:r>
            <a:endParaRPr lang="fi-FI"/>
          </a:p>
        </p:txBody>
      </p:sp>
      <p:pic>
        <p:nvPicPr>
          <p:cNvPr id="3" name="Kuva 2" descr="Tämä vieraspeto tekee niin pahaa jälkeä, ettei metsästämiseen tarvita edes  metsästyskorttia: “Se tappaa kaikki” | Kotimaa | Yle">
            <a:extLst>
              <a:ext uri="{FF2B5EF4-FFF2-40B4-BE49-F238E27FC236}">
                <a16:creationId xmlns:a16="http://schemas.microsoft.com/office/drawing/2014/main" id="{2802BCA8-69B5-BA50-617D-7623BC110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999" y="3534308"/>
            <a:ext cx="4458016" cy="293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22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C2394629-8F96-41DE-9771-A48E7EF3C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924EC23-D71C-9CF3-FDD4-A484B331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226" y="-401713"/>
            <a:ext cx="6812280" cy="22136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>
                <a:solidFill>
                  <a:schemeClr val="accent3"/>
                </a:solidFill>
                <a:latin typeface="Palatino Linotype"/>
              </a:rPr>
              <a:t>How do alien species affect Finland's natural waterways?</a:t>
            </a:r>
          </a:p>
        </p:txBody>
      </p:sp>
      <p:pic>
        <p:nvPicPr>
          <p:cNvPr id="5" name="Kuvan paikkamerkki 4" descr="Kuva, joka sisältää kohteen piha-, vesi, kallio, heijastus&#10;&#10;Tekoälyllä luotu sisältö saattaa olla virheellistä.">
            <a:extLst>
              <a:ext uri="{FF2B5EF4-FFF2-40B4-BE49-F238E27FC236}">
                <a16:creationId xmlns:a16="http://schemas.microsoft.com/office/drawing/2014/main" id="{208015BC-1F34-391D-5BE4-CB9A57E29D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6235" r="8474" b="-2"/>
          <a:stretch>
            <a:fillRect/>
          </a:stretch>
        </p:blipFill>
        <p:spPr>
          <a:xfrm>
            <a:off x="7824724" y="108867"/>
            <a:ext cx="4199043" cy="2729767"/>
          </a:xfrm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8E48F7-9E44-74C6-F193-AA2D41F0A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4226" y="1909272"/>
            <a:ext cx="7227917" cy="481408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/>
              <a:t>Invasive species affect Finnish waterways by changing the balance of the </a:t>
            </a:r>
            <a:r>
              <a:rPr lang="en-US" sz="2400" b="1"/>
              <a:t>ecosystems</a:t>
            </a:r>
            <a:r>
              <a:rPr lang="en-US" sz="2400"/>
              <a:t>, weakening the </a:t>
            </a:r>
            <a:r>
              <a:rPr lang="en-US" sz="2400" b="1"/>
              <a:t>habitats of native species</a:t>
            </a:r>
            <a:r>
              <a:rPr lang="en-US" sz="2400"/>
              <a:t> and causing harm to the </a:t>
            </a:r>
            <a:r>
              <a:rPr lang="en-US" sz="2400" b="1"/>
              <a:t>biodiversity. </a:t>
            </a:r>
            <a:endParaRPr lang="fi-FI" sz="2400"/>
          </a:p>
          <a:p>
            <a:r>
              <a:rPr lang="en-US" sz="2400"/>
              <a:t>Invasive plants can form extensive stands that change the ecosystem of </a:t>
            </a:r>
            <a:r>
              <a:rPr lang="en-US" sz="2400" b="1"/>
              <a:t>coastal areas.</a:t>
            </a:r>
          </a:p>
          <a:p>
            <a:r>
              <a:rPr lang="en-US" sz="2400"/>
              <a:t>Alien and invasive species can </a:t>
            </a:r>
            <a:r>
              <a:rPr lang="en-US" sz="2400" b="1"/>
              <a:t>compete for food</a:t>
            </a:r>
            <a:r>
              <a:rPr lang="en-US" sz="2400"/>
              <a:t> with native fish species or </a:t>
            </a:r>
            <a:r>
              <a:rPr lang="en-US" sz="2400" b="1"/>
              <a:t>prey on them.  </a:t>
            </a:r>
          </a:p>
          <a:p>
            <a:r>
              <a:rPr lang="en-US" sz="2400"/>
              <a:t>Some alien species also spread </a:t>
            </a:r>
            <a:r>
              <a:rPr lang="en-US" sz="2400" b="1"/>
              <a:t>diseases</a:t>
            </a:r>
            <a:r>
              <a:rPr lang="en-US" sz="2400"/>
              <a:t> that are harmful to native species in Finnish waters.</a:t>
            </a:r>
          </a:p>
          <a:p>
            <a:r>
              <a:rPr lang="en-US" sz="2400"/>
              <a:t>Alien species have different influence in south and central Finland compared to north Finland. In North Finland there are less people and climatic conditions prevent the species from spreading.</a:t>
            </a:r>
          </a:p>
          <a:p>
            <a:endParaRPr lang="en-US" sz="2400"/>
          </a:p>
        </p:txBody>
      </p:sp>
      <p:pic>
        <p:nvPicPr>
          <p:cNvPr id="6" name="Kuva 5" descr="Kuva, joka sisältää kohteen kasvi, Maakasvi, Putkilokasvit, Kasvin varsi&#10;&#10;Tekoälyllä luotu sisältö saattaa olla virheellistä.">
            <a:extLst>
              <a:ext uri="{FF2B5EF4-FFF2-40B4-BE49-F238E27FC236}">
                <a16:creationId xmlns:a16="http://schemas.microsoft.com/office/drawing/2014/main" id="{81E03355-D7D5-FDCC-A8AE-2F56A9ADAB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799"/>
          <a:stretch>
            <a:fillRect/>
          </a:stretch>
        </p:blipFill>
        <p:spPr>
          <a:xfrm>
            <a:off x="7824723" y="2957664"/>
            <a:ext cx="4199043" cy="376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093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Microsoft Office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Palatino Linotype</vt:lpstr>
      <vt:lpstr>Office-teema</vt:lpstr>
      <vt:lpstr>Erasmus+ Alien species in Finnish waters</vt:lpstr>
      <vt:lpstr>What does alien species mean?</vt:lpstr>
      <vt:lpstr>Alien species in Finland</vt:lpstr>
      <vt:lpstr>Canadian waterweed</vt:lpstr>
      <vt:lpstr>How do alien species affect Finland's natural waterways?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Merja Lippojoki</dc:creator>
  <cp:lastModifiedBy>Merja Lippojoki</cp:lastModifiedBy>
  <cp:revision>3</cp:revision>
  <dcterms:created xsi:type="dcterms:W3CDTF">2026-02-07T13:38:10Z</dcterms:created>
  <dcterms:modified xsi:type="dcterms:W3CDTF">2026-02-28T12:25:20Z</dcterms:modified>
</cp:coreProperties>
</file>