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57" r:id="rId4"/>
    <p:sldId id="258" r:id="rId5"/>
    <p:sldId id="259" r:id="rId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D4BFBD-BDEF-0E64-4456-21185DFACBD2}" v="3" dt="2026-02-17T13:00:15.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28.2.2026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28.2.2026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28.2.2026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28.2.2026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28.2.2026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28.2.2026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28.2.2026</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28.2.2026</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28.2.2026</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28.2.2026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28.2.2026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2ABAE3-D89C-4001-9AEC-5083F82B749C}" type="datetimeFigureOut">
              <a:rPr lang="fi-FI" smtClean="0"/>
              <a:t>28.2.2026</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27B5E6-91E7-4012-6C36-0EC00EE6DC0F}"/>
              </a:ext>
            </a:extLst>
          </p:cNvPr>
          <p:cNvSpPr>
            <a:spLocks noGrp="1"/>
          </p:cNvSpPr>
          <p:nvPr>
            <p:ph type="ctrTitle"/>
          </p:nvPr>
        </p:nvSpPr>
        <p:spPr>
          <a:xfrm>
            <a:off x="1524000" y="1122363"/>
            <a:ext cx="9144000" cy="2387600"/>
          </a:xfrm>
        </p:spPr>
        <p:txBody>
          <a:bodyPr/>
          <a:lstStyle/>
          <a:p>
            <a:r>
              <a:rPr lang="fi-FI" dirty="0" err="1"/>
              <a:t>Physics</a:t>
            </a:r>
            <a:endParaRPr lang="fi-FI" dirty="0"/>
          </a:p>
        </p:txBody>
      </p:sp>
      <p:sp>
        <p:nvSpPr>
          <p:cNvPr id="7" name="Alaotsikko 6">
            <a:extLst>
              <a:ext uri="{FF2B5EF4-FFF2-40B4-BE49-F238E27FC236}">
                <a16:creationId xmlns:a16="http://schemas.microsoft.com/office/drawing/2014/main" id="{3CD95CBF-32EF-01C4-300F-44E620D8D262}"/>
              </a:ext>
            </a:extLst>
          </p:cNvPr>
          <p:cNvSpPr>
            <a:spLocks noGrp="1"/>
          </p:cNvSpPr>
          <p:nvPr>
            <p:ph type="subTitle" idx="1"/>
          </p:nvPr>
        </p:nvSpPr>
        <p:spPr/>
        <p:txBody>
          <a:bodyPr/>
          <a:lstStyle/>
          <a:p>
            <a:endParaRPr lang="fi-FI" dirty="0"/>
          </a:p>
        </p:txBody>
      </p:sp>
    </p:spTree>
    <p:extLst>
      <p:ext uri="{BB962C8B-B14F-4D97-AF65-F5344CB8AC3E}">
        <p14:creationId xmlns:p14="http://schemas.microsoft.com/office/powerpoint/2010/main" val="2293042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6E5C98-FB2F-DAA4-4187-004722CFC47E}"/>
              </a:ext>
            </a:extLst>
          </p:cNvPr>
          <p:cNvSpPr>
            <a:spLocks noGrp="1"/>
          </p:cNvSpPr>
          <p:nvPr>
            <p:ph type="title"/>
          </p:nvPr>
        </p:nvSpPr>
        <p:spPr>
          <a:xfrm>
            <a:off x="200959" y="573174"/>
            <a:ext cx="4242364" cy="1347320"/>
          </a:xfrm>
        </p:spPr>
        <p:txBody>
          <a:bodyPr anchor="b">
            <a:normAutofit fontScale="90000"/>
          </a:bodyPr>
          <a:lstStyle/>
          <a:p>
            <a:r>
              <a:rPr lang="fi-FI" sz="4800" dirty="0"/>
              <a:t>How is </a:t>
            </a:r>
            <a:r>
              <a:rPr lang="fi-FI" sz="4800" dirty="0" err="1"/>
              <a:t>snow</a:t>
            </a:r>
            <a:r>
              <a:rPr lang="fi-FI" sz="4800" dirty="0"/>
              <a:t> </a:t>
            </a:r>
            <a:r>
              <a:rPr lang="fi-FI" sz="4800" dirty="0" err="1"/>
              <a:t>formed</a:t>
            </a:r>
            <a:r>
              <a:rPr lang="fi-FI" sz="4800" dirty="0"/>
              <a:t>?</a:t>
            </a:r>
          </a:p>
        </p:txBody>
      </p:sp>
      <p:sp>
        <p:nvSpPr>
          <p:cNvPr id="3" name="Sisällön paikkamerkki 2">
            <a:extLst>
              <a:ext uri="{FF2B5EF4-FFF2-40B4-BE49-F238E27FC236}">
                <a16:creationId xmlns:a16="http://schemas.microsoft.com/office/drawing/2014/main" id="{A1B68B98-8BE9-510C-81CF-CF4459ADFB50}"/>
              </a:ext>
            </a:extLst>
          </p:cNvPr>
          <p:cNvSpPr>
            <a:spLocks noGrp="1"/>
          </p:cNvSpPr>
          <p:nvPr>
            <p:ph idx="1"/>
          </p:nvPr>
        </p:nvSpPr>
        <p:spPr>
          <a:xfrm>
            <a:off x="200958" y="2340222"/>
            <a:ext cx="4667608" cy="3647306"/>
          </a:xfrm>
        </p:spPr>
        <p:txBody>
          <a:bodyPr vert="horz" lIns="91440" tIns="45720" rIns="91440" bIns="45720" rtlCol="0" anchor="t">
            <a:normAutofit/>
          </a:bodyPr>
          <a:lstStyle/>
          <a:p>
            <a:pPr marL="0" indent="0">
              <a:buNone/>
            </a:pPr>
            <a:r>
              <a:rPr lang="fi-FI" err="1">
                <a:ea typeface="+mn-lt"/>
                <a:cs typeface="+mn-lt"/>
              </a:rPr>
              <a:t>Snow</a:t>
            </a:r>
            <a:r>
              <a:rPr lang="fi-FI" dirty="0">
                <a:ea typeface="+mn-lt"/>
                <a:cs typeface="+mn-lt"/>
              </a:rPr>
              <a:t> is </a:t>
            </a:r>
            <a:r>
              <a:rPr lang="fi-FI" err="1">
                <a:ea typeface="+mn-lt"/>
                <a:cs typeface="+mn-lt"/>
              </a:rPr>
              <a:t>formed</a:t>
            </a:r>
            <a:r>
              <a:rPr lang="fi-FI" dirty="0">
                <a:ea typeface="+mn-lt"/>
                <a:cs typeface="+mn-lt"/>
              </a:rPr>
              <a:t> </a:t>
            </a:r>
            <a:r>
              <a:rPr lang="fi-FI" err="1">
                <a:ea typeface="+mn-lt"/>
                <a:cs typeface="+mn-lt"/>
              </a:rPr>
              <a:t>when</a:t>
            </a:r>
            <a:r>
              <a:rPr lang="fi-FI" dirty="0">
                <a:ea typeface="+mn-lt"/>
                <a:cs typeface="+mn-lt"/>
              </a:rPr>
              <a:t> </a:t>
            </a:r>
            <a:r>
              <a:rPr lang="fi-FI" err="1">
                <a:ea typeface="+mn-lt"/>
                <a:cs typeface="+mn-lt"/>
              </a:rPr>
              <a:t>water</a:t>
            </a:r>
            <a:r>
              <a:rPr lang="fi-FI" dirty="0">
                <a:ea typeface="+mn-lt"/>
                <a:cs typeface="+mn-lt"/>
              </a:rPr>
              <a:t> </a:t>
            </a:r>
            <a:r>
              <a:rPr lang="fi-FI" err="1">
                <a:ea typeface="+mn-lt"/>
                <a:cs typeface="+mn-lt"/>
              </a:rPr>
              <a:t>vapor</a:t>
            </a:r>
            <a:r>
              <a:rPr lang="fi-FI" dirty="0">
                <a:ea typeface="+mn-lt"/>
                <a:cs typeface="+mn-lt"/>
              </a:rPr>
              <a:t> in a </a:t>
            </a:r>
            <a:r>
              <a:rPr lang="fi-FI" err="1">
                <a:ea typeface="+mn-lt"/>
                <a:cs typeface="+mn-lt"/>
              </a:rPr>
              <a:t>cloud</a:t>
            </a:r>
            <a:r>
              <a:rPr lang="fi-FI" dirty="0">
                <a:ea typeface="+mn-lt"/>
                <a:cs typeface="+mn-lt"/>
              </a:rPr>
              <a:t> </a:t>
            </a:r>
            <a:r>
              <a:rPr lang="fi-FI" err="1">
                <a:ea typeface="+mn-lt"/>
                <a:cs typeface="+mn-lt"/>
              </a:rPr>
              <a:t>turns</a:t>
            </a:r>
            <a:r>
              <a:rPr lang="fi-FI" dirty="0">
                <a:ea typeface="+mn-lt"/>
                <a:cs typeface="+mn-lt"/>
              </a:rPr>
              <a:t> </a:t>
            </a:r>
            <a:r>
              <a:rPr lang="fi-FI" err="1">
                <a:ea typeface="+mn-lt"/>
                <a:cs typeface="+mn-lt"/>
              </a:rPr>
              <a:t>directly</a:t>
            </a:r>
            <a:r>
              <a:rPr lang="fi-FI" dirty="0">
                <a:ea typeface="+mn-lt"/>
                <a:cs typeface="+mn-lt"/>
              </a:rPr>
              <a:t> into ice </a:t>
            </a:r>
            <a:r>
              <a:rPr lang="fi-FI" err="1">
                <a:ea typeface="+mn-lt"/>
                <a:cs typeface="+mn-lt"/>
              </a:rPr>
              <a:t>crystals</a:t>
            </a:r>
            <a:r>
              <a:rPr lang="fi-FI" dirty="0">
                <a:ea typeface="+mn-lt"/>
                <a:cs typeface="+mn-lt"/>
              </a:rPr>
              <a:t> at </a:t>
            </a:r>
            <a:r>
              <a:rPr lang="fi-FI" err="1">
                <a:ea typeface="+mn-lt"/>
                <a:cs typeface="+mn-lt"/>
              </a:rPr>
              <a:t>low</a:t>
            </a:r>
            <a:r>
              <a:rPr lang="fi-FI" dirty="0">
                <a:ea typeface="+mn-lt"/>
                <a:cs typeface="+mn-lt"/>
              </a:rPr>
              <a:t> </a:t>
            </a:r>
            <a:r>
              <a:rPr lang="fi-FI" err="1">
                <a:ea typeface="+mn-lt"/>
                <a:cs typeface="+mn-lt"/>
              </a:rPr>
              <a:t>temperatures</a:t>
            </a:r>
            <a:r>
              <a:rPr lang="fi-FI" dirty="0">
                <a:ea typeface="+mn-lt"/>
                <a:cs typeface="+mn-lt"/>
              </a:rPr>
              <a:t>. </a:t>
            </a:r>
            <a:r>
              <a:rPr lang="fi-FI" err="1">
                <a:ea typeface="+mn-lt"/>
                <a:cs typeface="+mn-lt"/>
              </a:rPr>
              <a:t>These</a:t>
            </a:r>
            <a:r>
              <a:rPr lang="fi-FI" dirty="0">
                <a:ea typeface="+mn-lt"/>
                <a:cs typeface="+mn-lt"/>
              </a:rPr>
              <a:t> </a:t>
            </a:r>
            <a:r>
              <a:rPr lang="fi-FI" err="1">
                <a:ea typeface="+mn-lt"/>
                <a:cs typeface="+mn-lt"/>
              </a:rPr>
              <a:t>crystals</a:t>
            </a:r>
            <a:r>
              <a:rPr lang="fi-FI" dirty="0">
                <a:ea typeface="+mn-lt"/>
                <a:cs typeface="+mn-lt"/>
              </a:rPr>
              <a:t> </a:t>
            </a:r>
            <a:r>
              <a:rPr lang="fi-FI" err="1">
                <a:ea typeface="+mn-lt"/>
                <a:cs typeface="+mn-lt"/>
              </a:rPr>
              <a:t>grow</a:t>
            </a:r>
            <a:r>
              <a:rPr lang="fi-FI" dirty="0">
                <a:ea typeface="+mn-lt"/>
                <a:cs typeface="+mn-lt"/>
              </a:rPr>
              <a:t>, </a:t>
            </a:r>
            <a:r>
              <a:rPr lang="fi-FI" err="1">
                <a:ea typeface="+mn-lt"/>
                <a:cs typeface="+mn-lt"/>
              </a:rPr>
              <a:t>form</a:t>
            </a:r>
            <a:r>
              <a:rPr lang="fi-FI" dirty="0">
                <a:ea typeface="+mn-lt"/>
                <a:cs typeface="+mn-lt"/>
              </a:rPr>
              <a:t> flakes, and </a:t>
            </a:r>
            <a:r>
              <a:rPr lang="fi-FI" err="1">
                <a:ea typeface="+mn-lt"/>
                <a:cs typeface="+mn-lt"/>
              </a:rPr>
              <a:t>fall</a:t>
            </a:r>
            <a:r>
              <a:rPr lang="fi-FI" dirty="0">
                <a:ea typeface="+mn-lt"/>
                <a:cs typeface="+mn-lt"/>
              </a:rPr>
              <a:t> to </a:t>
            </a:r>
            <a:r>
              <a:rPr lang="fi-FI" err="1">
                <a:ea typeface="+mn-lt"/>
                <a:cs typeface="+mn-lt"/>
              </a:rPr>
              <a:t>the</a:t>
            </a:r>
            <a:r>
              <a:rPr lang="fi-FI" dirty="0">
                <a:ea typeface="+mn-lt"/>
                <a:cs typeface="+mn-lt"/>
              </a:rPr>
              <a:t> </a:t>
            </a:r>
            <a:r>
              <a:rPr lang="fi-FI" err="1">
                <a:ea typeface="+mn-lt"/>
                <a:cs typeface="+mn-lt"/>
              </a:rPr>
              <a:t>ground</a:t>
            </a:r>
            <a:r>
              <a:rPr lang="fi-FI" dirty="0">
                <a:ea typeface="+mn-lt"/>
                <a:cs typeface="+mn-lt"/>
              </a:rPr>
              <a:t> </a:t>
            </a:r>
            <a:r>
              <a:rPr lang="fi-FI" err="1">
                <a:ea typeface="+mn-lt"/>
                <a:cs typeface="+mn-lt"/>
              </a:rPr>
              <a:t>when</a:t>
            </a:r>
            <a:r>
              <a:rPr lang="fi-FI" dirty="0">
                <a:ea typeface="+mn-lt"/>
                <a:cs typeface="+mn-lt"/>
              </a:rPr>
              <a:t> </a:t>
            </a:r>
            <a:r>
              <a:rPr lang="fi-FI" err="1">
                <a:ea typeface="+mn-lt"/>
                <a:cs typeface="+mn-lt"/>
              </a:rPr>
              <a:t>they</a:t>
            </a:r>
            <a:r>
              <a:rPr lang="fi-FI" dirty="0">
                <a:ea typeface="+mn-lt"/>
                <a:cs typeface="+mn-lt"/>
              </a:rPr>
              <a:t> </a:t>
            </a:r>
            <a:r>
              <a:rPr lang="fi-FI" err="1">
                <a:ea typeface="+mn-lt"/>
                <a:cs typeface="+mn-lt"/>
              </a:rPr>
              <a:t>are</a:t>
            </a:r>
            <a:r>
              <a:rPr lang="fi-FI" dirty="0">
                <a:ea typeface="+mn-lt"/>
                <a:cs typeface="+mn-lt"/>
              </a:rPr>
              <a:t> </a:t>
            </a:r>
            <a:r>
              <a:rPr lang="fi-FI" err="1">
                <a:ea typeface="+mn-lt"/>
                <a:cs typeface="+mn-lt"/>
              </a:rPr>
              <a:t>too</a:t>
            </a:r>
            <a:r>
              <a:rPr lang="fi-FI" dirty="0">
                <a:ea typeface="+mn-lt"/>
                <a:cs typeface="+mn-lt"/>
              </a:rPr>
              <a:t> heavy for </a:t>
            </a:r>
            <a:r>
              <a:rPr lang="fi-FI" err="1">
                <a:ea typeface="+mn-lt"/>
                <a:cs typeface="+mn-lt"/>
              </a:rPr>
              <a:t>the</a:t>
            </a:r>
            <a:r>
              <a:rPr lang="fi-FI" dirty="0">
                <a:ea typeface="+mn-lt"/>
                <a:cs typeface="+mn-lt"/>
              </a:rPr>
              <a:t> </a:t>
            </a:r>
            <a:r>
              <a:rPr lang="fi-FI" err="1">
                <a:ea typeface="+mn-lt"/>
                <a:cs typeface="+mn-lt"/>
              </a:rPr>
              <a:t>cloud</a:t>
            </a:r>
            <a:r>
              <a:rPr lang="fi-FI" dirty="0">
                <a:ea typeface="+mn-lt"/>
                <a:cs typeface="+mn-lt"/>
              </a:rPr>
              <a:t> to </a:t>
            </a:r>
            <a:r>
              <a:rPr lang="fi-FI" err="1">
                <a:ea typeface="+mn-lt"/>
                <a:cs typeface="+mn-lt"/>
              </a:rPr>
              <a:t>support</a:t>
            </a:r>
            <a:r>
              <a:rPr lang="fi-FI" dirty="0">
                <a:ea typeface="+mn-lt"/>
                <a:cs typeface="+mn-lt"/>
              </a:rPr>
              <a:t>.</a:t>
            </a:r>
            <a:endParaRPr lang="fi-FI" dirty="0"/>
          </a:p>
        </p:txBody>
      </p:sp>
      <p:pic>
        <p:nvPicPr>
          <p:cNvPr id="5" name="Kuva 4" descr="Kuva, joka sisältää kohteen talvi, lumi, sade, jäätävä&#10;&#10;Tekoälyllä luotu sisältö saattaa olla virheellistä.">
            <a:extLst>
              <a:ext uri="{FF2B5EF4-FFF2-40B4-BE49-F238E27FC236}">
                <a16:creationId xmlns:a16="http://schemas.microsoft.com/office/drawing/2014/main" id="{6F59A0E7-809F-561F-1FD2-713DD1BEA243}"/>
              </a:ext>
            </a:extLst>
          </p:cNvPr>
          <p:cNvPicPr>
            <a:picLocks noChangeAspect="1"/>
          </p:cNvPicPr>
          <p:nvPr/>
        </p:nvPicPr>
        <p:blipFill>
          <a:blip r:embed="rId2"/>
          <a:srcRect l="9207" r="12170" b="3"/>
          <a:stretch>
            <a:fillRect/>
          </a:stretch>
        </p:blipFill>
        <p:spPr>
          <a:xfrm>
            <a:off x="5086700" y="571806"/>
            <a:ext cx="3436160" cy="5732449"/>
          </a:xfrm>
          <a:prstGeom prst="rect">
            <a:avLst/>
          </a:prstGeom>
        </p:spPr>
      </p:pic>
      <p:pic>
        <p:nvPicPr>
          <p:cNvPr id="7" name="Kuva 6" descr="Kuva, joka sisältää kohteen piha-, Katuvalo, talvi, puu&#10;&#10;Tekoälyllä luotu sisältö saattaa olla virheellistä.">
            <a:extLst>
              <a:ext uri="{FF2B5EF4-FFF2-40B4-BE49-F238E27FC236}">
                <a16:creationId xmlns:a16="http://schemas.microsoft.com/office/drawing/2014/main" id="{FB713335-4068-2D28-990B-9E5115E57C95}"/>
              </a:ext>
            </a:extLst>
          </p:cNvPr>
          <p:cNvPicPr>
            <a:picLocks noChangeAspect="1"/>
          </p:cNvPicPr>
          <p:nvPr/>
        </p:nvPicPr>
        <p:blipFill>
          <a:blip r:embed="rId3"/>
          <a:srcRect l="12666" r="8712" b="3"/>
          <a:stretch>
            <a:fillRect/>
          </a:stretch>
        </p:blipFill>
        <p:spPr>
          <a:xfrm>
            <a:off x="8684747" y="571807"/>
            <a:ext cx="3450512" cy="5732448"/>
          </a:xfrm>
          <a:prstGeom prst="rect">
            <a:avLst/>
          </a:prstGeom>
        </p:spPr>
      </p:pic>
      <p:grpSp>
        <p:nvGrpSpPr>
          <p:cNvPr id="12" name="Group 11">
            <a:extLst>
              <a:ext uri="{FF2B5EF4-FFF2-40B4-BE49-F238E27FC236}">
                <a16:creationId xmlns:a16="http://schemas.microsoft.com/office/drawing/2014/main" id="{AD0C1AE9-D8C2-E885-B89B-037A69B0E9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8688506" y="3353096"/>
            <a:ext cx="6886450" cy="123364"/>
            <a:chOff x="1" y="6737460"/>
            <a:chExt cx="12192000" cy="123364"/>
          </a:xfrm>
        </p:grpSpPr>
        <p:sp>
          <p:nvSpPr>
            <p:cNvPr id="13" name="Rectangle 12">
              <a:extLst>
                <a:ext uri="{FF2B5EF4-FFF2-40B4-BE49-F238E27FC236}">
                  <a16:creationId xmlns:a16="http://schemas.microsoft.com/office/drawing/2014/main" id="{47EAD615-E63A-F20D-91BA-7765F02C7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0AB335E-7C02-B00F-9AFE-AB859E1AE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3000">
                  <a:schemeClr val="accent5">
                    <a:alpha val="0"/>
                  </a:schemeClr>
                </a:gs>
                <a:gs pos="100000">
                  <a:schemeClr val="accent5">
                    <a:lumMod val="60000"/>
                    <a:lumOff val="40000"/>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4080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ED29ED-5B44-51BB-B8E4-68A4EF536255}"/>
            </a:ext>
          </a:extLst>
        </p:cNvPr>
        <p:cNvGrpSpPr/>
        <p:nvPr/>
      </p:nvGrpSpPr>
      <p:grpSpPr>
        <a:xfrm>
          <a:off x="0" y="0"/>
          <a:ext cx="0" cy="0"/>
          <a:chOff x="0" y="0"/>
          <a:chExt cx="0" cy="0"/>
        </a:xfrm>
      </p:grpSpPr>
      <p:sp useBgFill="1">
        <p:nvSpPr>
          <p:cNvPr id="51" name="Rectangle 5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746B1B2-38D2-3A5C-917A-AB0444A94E0E}"/>
              </a:ext>
            </a:extLst>
          </p:cNvPr>
          <p:cNvSpPr>
            <a:spLocks noGrp="1"/>
          </p:cNvSpPr>
          <p:nvPr>
            <p:ph type="title"/>
          </p:nvPr>
        </p:nvSpPr>
        <p:spPr>
          <a:xfrm>
            <a:off x="836679" y="723898"/>
            <a:ext cx="6002110" cy="1495425"/>
          </a:xfrm>
        </p:spPr>
        <p:txBody>
          <a:bodyPr>
            <a:normAutofit/>
          </a:bodyPr>
          <a:lstStyle/>
          <a:p>
            <a:r>
              <a:rPr lang="fi-FI" sz="4000"/>
              <a:t>How long it takes snow to melt?</a:t>
            </a:r>
          </a:p>
        </p:txBody>
      </p:sp>
      <p:sp>
        <p:nvSpPr>
          <p:cNvPr id="3" name="Alaotsikko 2">
            <a:extLst>
              <a:ext uri="{FF2B5EF4-FFF2-40B4-BE49-F238E27FC236}">
                <a16:creationId xmlns:a16="http://schemas.microsoft.com/office/drawing/2014/main" id="{87DE8239-65F1-970C-737F-F19D60F26ADE}"/>
              </a:ext>
            </a:extLst>
          </p:cNvPr>
          <p:cNvSpPr>
            <a:spLocks noGrp="1"/>
          </p:cNvSpPr>
          <p:nvPr>
            <p:ph idx="1"/>
          </p:nvPr>
        </p:nvSpPr>
        <p:spPr>
          <a:xfrm>
            <a:off x="836680" y="2405067"/>
            <a:ext cx="6002110" cy="3729034"/>
          </a:xfrm>
        </p:spPr>
        <p:txBody>
          <a:bodyPr vert="horz" lIns="91440" tIns="45720" rIns="91440" bIns="45720" rtlCol="0" anchor="t">
            <a:normAutofit/>
          </a:bodyPr>
          <a:lstStyle/>
          <a:p>
            <a:pPr>
              <a:buNone/>
            </a:pPr>
            <a:r>
              <a:rPr lang="fi-FI" err="1">
                <a:ea typeface="+mn-lt"/>
                <a:cs typeface="+mn-lt"/>
              </a:rPr>
              <a:t>The</a:t>
            </a:r>
            <a:r>
              <a:rPr lang="fi-FI" dirty="0">
                <a:ea typeface="+mn-lt"/>
                <a:cs typeface="+mn-lt"/>
              </a:rPr>
              <a:t> </a:t>
            </a:r>
            <a:r>
              <a:rPr lang="fi-FI" err="1">
                <a:ea typeface="+mn-lt"/>
                <a:cs typeface="+mn-lt"/>
              </a:rPr>
              <a:t>speed</a:t>
            </a:r>
            <a:r>
              <a:rPr lang="fi-FI" dirty="0">
                <a:ea typeface="+mn-lt"/>
                <a:cs typeface="+mn-lt"/>
              </a:rPr>
              <a:t> of </a:t>
            </a:r>
            <a:r>
              <a:rPr lang="fi-FI" err="1">
                <a:ea typeface="+mn-lt"/>
                <a:cs typeface="+mn-lt"/>
              </a:rPr>
              <a:t>snow</a:t>
            </a:r>
            <a:r>
              <a:rPr lang="fi-FI" dirty="0">
                <a:ea typeface="+mn-lt"/>
                <a:cs typeface="+mn-lt"/>
              </a:rPr>
              <a:t> </a:t>
            </a:r>
            <a:r>
              <a:rPr lang="fi-FI" err="1">
                <a:ea typeface="+mn-lt"/>
                <a:cs typeface="+mn-lt"/>
              </a:rPr>
              <a:t>melting</a:t>
            </a:r>
            <a:r>
              <a:rPr lang="fi-FI" dirty="0">
                <a:ea typeface="+mn-lt"/>
                <a:cs typeface="+mn-lt"/>
              </a:rPr>
              <a:t> </a:t>
            </a:r>
            <a:r>
              <a:rPr lang="fi-FI" err="1">
                <a:ea typeface="+mn-lt"/>
                <a:cs typeface="+mn-lt"/>
              </a:rPr>
              <a:t>varies</a:t>
            </a:r>
            <a:r>
              <a:rPr lang="fi-FI" dirty="0">
                <a:ea typeface="+mn-lt"/>
                <a:cs typeface="+mn-lt"/>
              </a:rPr>
              <a:t> </a:t>
            </a:r>
            <a:r>
              <a:rPr lang="fi-FI" err="1">
                <a:ea typeface="+mn-lt"/>
                <a:cs typeface="+mn-lt"/>
              </a:rPr>
              <a:t>greatly</a:t>
            </a:r>
            <a:r>
              <a:rPr lang="fi-FI" dirty="0">
                <a:ea typeface="+mn-lt"/>
                <a:cs typeface="+mn-lt"/>
              </a:rPr>
              <a:t> </a:t>
            </a:r>
            <a:r>
              <a:rPr lang="fi-FI" err="1">
                <a:ea typeface="+mn-lt"/>
                <a:cs typeface="+mn-lt"/>
              </a:rPr>
              <a:t>depending</a:t>
            </a:r>
            <a:r>
              <a:rPr lang="fi-FI" dirty="0">
                <a:ea typeface="+mn-lt"/>
                <a:cs typeface="+mn-lt"/>
              </a:rPr>
              <a:t> on </a:t>
            </a:r>
            <a:r>
              <a:rPr lang="fi-FI" err="1">
                <a:ea typeface="+mn-lt"/>
                <a:cs typeface="+mn-lt"/>
              </a:rPr>
              <a:t>temperatures</a:t>
            </a:r>
            <a:r>
              <a:rPr lang="fi-FI" dirty="0">
                <a:ea typeface="+mn-lt"/>
                <a:cs typeface="+mn-lt"/>
              </a:rPr>
              <a:t>. </a:t>
            </a:r>
            <a:r>
              <a:rPr lang="fi-FI" err="1">
                <a:ea typeface="+mn-lt"/>
                <a:cs typeface="+mn-lt"/>
              </a:rPr>
              <a:t>Typically</a:t>
            </a:r>
            <a:r>
              <a:rPr lang="fi-FI" dirty="0">
                <a:ea typeface="+mn-lt"/>
                <a:cs typeface="+mn-lt"/>
              </a:rPr>
              <a:t>, in Finland, </a:t>
            </a:r>
            <a:r>
              <a:rPr lang="fi-FI" err="1">
                <a:ea typeface="+mn-lt"/>
                <a:cs typeface="+mn-lt"/>
              </a:rPr>
              <a:t>snow</a:t>
            </a:r>
            <a:r>
              <a:rPr lang="fi-FI" dirty="0">
                <a:ea typeface="+mn-lt"/>
                <a:cs typeface="+mn-lt"/>
              </a:rPr>
              <a:t> </a:t>
            </a:r>
            <a:r>
              <a:rPr lang="fi-FI" err="1">
                <a:ea typeface="+mn-lt"/>
                <a:cs typeface="+mn-lt"/>
              </a:rPr>
              <a:t>melting</a:t>
            </a:r>
            <a:r>
              <a:rPr lang="fi-FI" dirty="0">
                <a:ea typeface="+mn-lt"/>
                <a:cs typeface="+mn-lt"/>
              </a:rPr>
              <a:t> in </a:t>
            </a:r>
            <a:r>
              <a:rPr lang="fi-FI" err="1">
                <a:ea typeface="+mn-lt"/>
                <a:cs typeface="+mn-lt"/>
              </a:rPr>
              <a:t>the</a:t>
            </a:r>
            <a:r>
              <a:rPr lang="fi-FI" dirty="0">
                <a:ea typeface="+mn-lt"/>
                <a:cs typeface="+mn-lt"/>
              </a:rPr>
              <a:t> </a:t>
            </a:r>
            <a:r>
              <a:rPr lang="fi-FI" err="1">
                <a:ea typeface="+mn-lt"/>
                <a:cs typeface="+mn-lt"/>
              </a:rPr>
              <a:t>spring</a:t>
            </a:r>
            <a:r>
              <a:rPr lang="fi-FI" dirty="0">
                <a:ea typeface="+mn-lt"/>
                <a:cs typeface="+mn-lt"/>
              </a:rPr>
              <a:t> </a:t>
            </a:r>
            <a:r>
              <a:rPr lang="fi-FI" err="1">
                <a:ea typeface="+mn-lt"/>
                <a:cs typeface="+mn-lt"/>
              </a:rPr>
              <a:t>takes</a:t>
            </a:r>
            <a:r>
              <a:rPr lang="fi-FI" dirty="0">
                <a:ea typeface="+mn-lt"/>
                <a:cs typeface="+mn-lt"/>
              </a:rPr>
              <a:t> </a:t>
            </a:r>
            <a:r>
              <a:rPr lang="fi-FI" err="1">
                <a:ea typeface="+mn-lt"/>
                <a:cs typeface="+mn-lt"/>
              </a:rPr>
              <a:t>from</a:t>
            </a:r>
            <a:r>
              <a:rPr lang="fi-FI" dirty="0">
                <a:ea typeface="+mn-lt"/>
                <a:cs typeface="+mn-lt"/>
              </a:rPr>
              <a:t> a </a:t>
            </a:r>
            <a:r>
              <a:rPr lang="fi-FI" err="1">
                <a:ea typeface="+mn-lt"/>
                <a:cs typeface="+mn-lt"/>
              </a:rPr>
              <a:t>few</a:t>
            </a:r>
            <a:r>
              <a:rPr lang="fi-FI" dirty="0">
                <a:ea typeface="+mn-lt"/>
                <a:cs typeface="+mn-lt"/>
              </a:rPr>
              <a:t> </a:t>
            </a:r>
            <a:r>
              <a:rPr lang="fi-FI" err="1">
                <a:ea typeface="+mn-lt"/>
                <a:cs typeface="+mn-lt"/>
              </a:rPr>
              <a:t>weeks</a:t>
            </a:r>
            <a:r>
              <a:rPr lang="fi-FI" dirty="0">
                <a:ea typeface="+mn-lt"/>
                <a:cs typeface="+mn-lt"/>
              </a:rPr>
              <a:t> to </a:t>
            </a:r>
            <a:r>
              <a:rPr lang="fi-FI" err="1">
                <a:ea typeface="+mn-lt"/>
                <a:cs typeface="+mn-lt"/>
              </a:rPr>
              <a:t>over</a:t>
            </a:r>
            <a:r>
              <a:rPr lang="fi-FI" dirty="0">
                <a:ea typeface="+mn-lt"/>
                <a:cs typeface="+mn-lt"/>
              </a:rPr>
              <a:t> a </a:t>
            </a:r>
            <a:r>
              <a:rPr lang="fi-FI" err="1">
                <a:ea typeface="+mn-lt"/>
                <a:cs typeface="+mn-lt"/>
              </a:rPr>
              <a:t>month</a:t>
            </a:r>
            <a:r>
              <a:rPr lang="fi-FI" dirty="0">
                <a:ea typeface="+mn-lt"/>
                <a:cs typeface="+mn-lt"/>
              </a:rPr>
              <a:t>. </a:t>
            </a:r>
            <a:r>
              <a:rPr lang="fi-FI" err="1">
                <a:ea typeface="+mn-lt"/>
                <a:cs typeface="+mn-lt"/>
              </a:rPr>
              <a:t>The</a:t>
            </a:r>
            <a:r>
              <a:rPr lang="fi-FI" dirty="0">
                <a:ea typeface="+mn-lt"/>
                <a:cs typeface="+mn-lt"/>
              </a:rPr>
              <a:t> </a:t>
            </a:r>
            <a:r>
              <a:rPr lang="fi-FI" err="1">
                <a:ea typeface="+mn-lt"/>
                <a:cs typeface="+mn-lt"/>
              </a:rPr>
              <a:t>sun</a:t>
            </a:r>
            <a:r>
              <a:rPr lang="fi-FI" dirty="0">
                <a:ea typeface="+mn-lt"/>
                <a:cs typeface="+mn-lt"/>
              </a:rPr>
              <a:t> </a:t>
            </a:r>
            <a:r>
              <a:rPr lang="fi-FI" err="1">
                <a:ea typeface="+mn-lt"/>
                <a:cs typeface="+mn-lt"/>
              </a:rPr>
              <a:t>melts</a:t>
            </a:r>
            <a:r>
              <a:rPr lang="fi-FI" dirty="0">
                <a:ea typeface="+mn-lt"/>
                <a:cs typeface="+mn-lt"/>
              </a:rPr>
              <a:t> </a:t>
            </a:r>
            <a:r>
              <a:rPr lang="fi-FI" err="1">
                <a:ea typeface="+mn-lt"/>
                <a:cs typeface="+mn-lt"/>
              </a:rPr>
              <a:t>snow</a:t>
            </a:r>
            <a:r>
              <a:rPr lang="fi-FI" dirty="0">
                <a:ea typeface="+mn-lt"/>
                <a:cs typeface="+mn-lt"/>
              </a:rPr>
              <a:t> </a:t>
            </a:r>
            <a:r>
              <a:rPr lang="fi-FI" err="1">
                <a:ea typeface="+mn-lt"/>
                <a:cs typeface="+mn-lt"/>
              </a:rPr>
              <a:t>very</a:t>
            </a:r>
            <a:r>
              <a:rPr lang="fi-FI" dirty="0">
                <a:ea typeface="+mn-lt"/>
                <a:cs typeface="+mn-lt"/>
              </a:rPr>
              <a:t> </a:t>
            </a:r>
            <a:r>
              <a:rPr lang="fi-FI" err="1">
                <a:ea typeface="+mn-lt"/>
                <a:cs typeface="+mn-lt"/>
              </a:rPr>
              <a:t>efficiently</a:t>
            </a:r>
            <a:r>
              <a:rPr lang="fi-FI" dirty="0">
                <a:ea typeface="+mn-lt"/>
                <a:cs typeface="+mn-lt"/>
              </a:rPr>
              <a:t>.</a:t>
            </a:r>
            <a:endParaRPr lang="fi-FI" dirty="0"/>
          </a:p>
        </p:txBody>
      </p:sp>
      <p:pic>
        <p:nvPicPr>
          <p:cNvPr id="5" name="Kuva 4" descr="Kuva, joka sisältää kohteen piha-, taivas, puu, lumi&#10;&#10;Tekoälyllä luotu sisältö saattaa olla virheellistä.">
            <a:extLst>
              <a:ext uri="{FF2B5EF4-FFF2-40B4-BE49-F238E27FC236}">
                <a16:creationId xmlns:a16="http://schemas.microsoft.com/office/drawing/2014/main" id="{A27A3A9A-0DCD-4651-979F-B2D5110D93C6}"/>
              </a:ext>
            </a:extLst>
          </p:cNvPr>
          <p:cNvPicPr>
            <a:picLocks noChangeAspect="1"/>
          </p:cNvPicPr>
          <p:nvPr/>
        </p:nvPicPr>
        <p:blipFill>
          <a:blip r:embed="rId2"/>
          <a:srcRect r="2935"/>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2562861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5EB334-9BBA-327B-362E-BB121AE4E180}"/>
            </a:ext>
          </a:extLst>
        </p:cNvPr>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5C15AFB-3871-EDAC-6FEE-D7A9F0F31F39}"/>
              </a:ext>
            </a:extLst>
          </p:cNvPr>
          <p:cNvSpPr>
            <a:spLocks noGrp="1"/>
          </p:cNvSpPr>
          <p:nvPr>
            <p:ph type="title"/>
          </p:nvPr>
        </p:nvSpPr>
        <p:spPr>
          <a:xfrm>
            <a:off x="761800" y="-14376"/>
            <a:ext cx="5334197" cy="1866393"/>
          </a:xfrm>
        </p:spPr>
        <p:txBody>
          <a:bodyPr anchor="ctr">
            <a:normAutofit/>
          </a:bodyPr>
          <a:lstStyle/>
          <a:p>
            <a:r>
              <a:rPr lang="fi-FI" sz="4000">
                <a:ea typeface="+mj-lt"/>
                <a:cs typeface="+mj-lt"/>
              </a:rPr>
              <a:t>How snow reflects sunlight?</a:t>
            </a:r>
            <a:endParaRPr lang="fi-FI" sz="4000"/>
          </a:p>
        </p:txBody>
      </p:sp>
      <p:sp>
        <p:nvSpPr>
          <p:cNvPr id="3" name="Alaotsikko 2">
            <a:extLst>
              <a:ext uri="{FF2B5EF4-FFF2-40B4-BE49-F238E27FC236}">
                <a16:creationId xmlns:a16="http://schemas.microsoft.com/office/drawing/2014/main" id="{CB652857-AA43-EB27-9CF2-3DDFBF438764}"/>
              </a:ext>
            </a:extLst>
          </p:cNvPr>
          <p:cNvSpPr>
            <a:spLocks noGrp="1"/>
          </p:cNvSpPr>
          <p:nvPr>
            <p:ph idx="1"/>
          </p:nvPr>
        </p:nvSpPr>
        <p:spPr>
          <a:xfrm>
            <a:off x="761800" y="2470244"/>
            <a:ext cx="5334197" cy="3769835"/>
          </a:xfrm>
        </p:spPr>
        <p:txBody>
          <a:bodyPr vert="horz" lIns="91440" tIns="45720" rIns="91440" bIns="45720" rtlCol="0" anchor="ctr">
            <a:noAutofit/>
          </a:bodyPr>
          <a:lstStyle/>
          <a:p>
            <a:pPr>
              <a:buNone/>
            </a:pPr>
            <a:r>
              <a:rPr lang="fi-FI" dirty="0" err="1">
                <a:ea typeface="+mn-lt"/>
                <a:cs typeface="+mn-lt"/>
              </a:rPr>
              <a:t>Snow</a:t>
            </a:r>
            <a:r>
              <a:rPr lang="fi-FI" dirty="0">
                <a:ea typeface="+mn-lt"/>
                <a:cs typeface="+mn-lt"/>
              </a:rPr>
              <a:t> </a:t>
            </a:r>
            <a:r>
              <a:rPr lang="fi-FI" dirty="0" err="1">
                <a:ea typeface="+mn-lt"/>
                <a:cs typeface="+mn-lt"/>
              </a:rPr>
              <a:t>reflects</a:t>
            </a:r>
            <a:r>
              <a:rPr lang="fi-FI" dirty="0">
                <a:ea typeface="+mn-lt"/>
                <a:cs typeface="+mn-lt"/>
              </a:rPr>
              <a:t> </a:t>
            </a:r>
            <a:r>
              <a:rPr lang="fi-FI" dirty="0" err="1">
                <a:ea typeface="+mn-lt"/>
                <a:cs typeface="+mn-lt"/>
              </a:rPr>
              <a:t>sunlight</a:t>
            </a:r>
            <a:r>
              <a:rPr lang="fi-FI" dirty="0">
                <a:ea typeface="+mn-lt"/>
                <a:cs typeface="+mn-lt"/>
              </a:rPr>
              <a:t> </a:t>
            </a:r>
            <a:r>
              <a:rPr lang="fi-FI" dirty="0" err="1">
                <a:ea typeface="+mn-lt"/>
                <a:cs typeface="+mn-lt"/>
              </a:rPr>
              <a:t>very</a:t>
            </a:r>
            <a:r>
              <a:rPr lang="fi-FI" dirty="0">
                <a:ea typeface="+mn-lt"/>
                <a:cs typeface="+mn-lt"/>
              </a:rPr>
              <a:t> </a:t>
            </a:r>
            <a:r>
              <a:rPr lang="fi-FI" dirty="0" err="1">
                <a:ea typeface="+mn-lt"/>
                <a:cs typeface="+mn-lt"/>
              </a:rPr>
              <a:t>effectively</a:t>
            </a:r>
            <a:r>
              <a:rPr lang="fi-FI" dirty="0">
                <a:ea typeface="+mn-lt"/>
                <a:cs typeface="+mn-lt"/>
              </a:rPr>
              <a:t> </a:t>
            </a:r>
            <a:r>
              <a:rPr lang="fi-FI" dirty="0" err="1">
                <a:ea typeface="+mn-lt"/>
                <a:cs typeface="+mn-lt"/>
              </a:rPr>
              <a:t>because</a:t>
            </a:r>
            <a:r>
              <a:rPr lang="fi-FI" dirty="0">
                <a:ea typeface="+mn-lt"/>
                <a:cs typeface="+mn-lt"/>
              </a:rPr>
              <a:t> </a:t>
            </a:r>
            <a:r>
              <a:rPr lang="fi-FI" dirty="0" err="1">
                <a:ea typeface="+mn-lt"/>
                <a:cs typeface="+mn-lt"/>
              </a:rPr>
              <a:t>its</a:t>
            </a:r>
            <a:r>
              <a:rPr lang="fi-FI" dirty="0">
                <a:ea typeface="+mn-lt"/>
                <a:cs typeface="+mn-lt"/>
              </a:rPr>
              <a:t> white, </a:t>
            </a:r>
            <a:r>
              <a:rPr lang="fi-FI" dirty="0" err="1">
                <a:ea typeface="+mn-lt"/>
                <a:cs typeface="+mn-lt"/>
              </a:rPr>
              <a:t>crystalline</a:t>
            </a:r>
            <a:r>
              <a:rPr lang="fi-FI" dirty="0">
                <a:ea typeface="+mn-lt"/>
                <a:cs typeface="+mn-lt"/>
              </a:rPr>
              <a:t> </a:t>
            </a:r>
            <a:r>
              <a:rPr lang="fi-FI" dirty="0" err="1">
                <a:ea typeface="+mn-lt"/>
                <a:cs typeface="+mn-lt"/>
              </a:rPr>
              <a:t>surface</a:t>
            </a:r>
            <a:r>
              <a:rPr lang="fi-FI" dirty="0">
                <a:ea typeface="+mn-lt"/>
                <a:cs typeface="+mn-lt"/>
              </a:rPr>
              <a:t> </a:t>
            </a:r>
            <a:r>
              <a:rPr lang="fi-FI" dirty="0" err="1">
                <a:ea typeface="+mn-lt"/>
                <a:cs typeface="+mn-lt"/>
              </a:rPr>
              <a:t>acts</a:t>
            </a:r>
            <a:r>
              <a:rPr lang="fi-FI" dirty="0">
                <a:ea typeface="+mn-lt"/>
                <a:cs typeface="+mn-lt"/>
              </a:rPr>
              <a:t> </a:t>
            </a:r>
            <a:r>
              <a:rPr lang="fi-FI" dirty="0" err="1">
                <a:ea typeface="+mn-lt"/>
                <a:cs typeface="+mn-lt"/>
              </a:rPr>
              <a:t>like</a:t>
            </a:r>
            <a:r>
              <a:rPr lang="fi-FI" dirty="0">
                <a:ea typeface="+mn-lt"/>
                <a:cs typeface="+mn-lt"/>
              </a:rPr>
              <a:t> a </a:t>
            </a:r>
            <a:r>
              <a:rPr lang="fi-FI" dirty="0" err="1">
                <a:ea typeface="+mn-lt"/>
                <a:cs typeface="+mn-lt"/>
              </a:rPr>
              <a:t>natural</a:t>
            </a:r>
            <a:r>
              <a:rPr lang="fi-FI" dirty="0">
                <a:ea typeface="+mn-lt"/>
                <a:cs typeface="+mn-lt"/>
              </a:rPr>
              <a:t> </a:t>
            </a:r>
            <a:r>
              <a:rPr lang="fi-FI" dirty="0" err="1">
                <a:ea typeface="+mn-lt"/>
                <a:cs typeface="+mn-lt"/>
              </a:rPr>
              <a:t>mirror</a:t>
            </a:r>
            <a:r>
              <a:rPr lang="fi-FI" dirty="0">
                <a:ea typeface="+mn-lt"/>
                <a:cs typeface="+mn-lt"/>
              </a:rPr>
              <a:t>. </a:t>
            </a:r>
            <a:r>
              <a:rPr lang="fi-FI" dirty="0" err="1">
                <a:ea typeface="+mn-lt"/>
                <a:cs typeface="+mn-lt"/>
              </a:rPr>
              <a:t>Fresh</a:t>
            </a:r>
            <a:r>
              <a:rPr lang="fi-FI" dirty="0">
                <a:ea typeface="+mn-lt"/>
                <a:cs typeface="+mn-lt"/>
              </a:rPr>
              <a:t> </a:t>
            </a:r>
            <a:r>
              <a:rPr lang="fi-FI" dirty="0" err="1">
                <a:ea typeface="+mn-lt"/>
                <a:cs typeface="+mn-lt"/>
              </a:rPr>
              <a:t>snow</a:t>
            </a:r>
            <a:r>
              <a:rPr lang="fi-FI" dirty="0">
                <a:ea typeface="+mn-lt"/>
                <a:cs typeface="+mn-lt"/>
              </a:rPr>
              <a:t> </a:t>
            </a:r>
            <a:r>
              <a:rPr lang="fi-FI" dirty="0" err="1">
                <a:ea typeface="+mn-lt"/>
                <a:cs typeface="+mn-lt"/>
              </a:rPr>
              <a:t>can</a:t>
            </a:r>
            <a:r>
              <a:rPr lang="fi-FI" dirty="0">
                <a:ea typeface="+mn-lt"/>
                <a:cs typeface="+mn-lt"/>
              </a:rPr>
              <a:t> </a:t>
            </a:r>
            <a:r>
              <a:rPr lang="fi-FI" dirty="0" err="1">
                <a:ea typeface="+mn-lt"/>
                <a:cs typeface="+mn-lt"/>
              </a:rPr>
              <a:t>reflect</a:t>
            </a:r>
            <a:r>
              <a:rPr lang="fi-FI" dirty="0">
                <a:ea typeface="+mn-lt"/>
                <a:cs typeface="+mn-lt"/>
              </a:rPr>
              <a:t> </a:t>
            </a:r>
            <a:r>
              <a:rPr lang="fi-FI" dirty="0" err="1">
                <a:ea typeface="+mn-lt"/>
                <a:cs typeface="+mn-lt"/>
              </a:rPr>
              <a:t>more</a:t>
            </a:r>
            <a:r>
              <a:rPr lang="fi-FI" dirty="0">
                <a:ea typeface="+mn-lt"/>
                <a:cs typeface="+mn-lt"/>
              </a:rPr>
              <a:t> </a:t>
            </a:r>
            <a:r>
              <a:rPr lang="fi-FI" dirty="0" err="1">
                <a:ea typeface="+mn-lt"/>
                <a:cs typeface="+mn-lt"/>
              </a:rPr>
              <a:t>than</a:t>
            </a:r>
            <a:r>
              <a:rPr lang="fi-FI" dirty="0">
                <a:ea typeface="+mn-lt"/>
                <a:cs typeface="+mn-lt"/>
              </a:rPr>
              <a:t> 80–90 </a:t>
            </a:r>
            <a:r>
              <a:rPr lang="fi-FI" dirty="0" err="1">
                <a:ea typeface="+mn-lt"/>
                <a:cs typeface="+mn-lt"/>
              </a:rPr>
              <a:t>percent</a:t>
            </a:r>
            <a:r>
              <a:rPr lang="fi-FI" dirty="0">
                <a:ea typeface="+mn-lt"/>
                <a:cs typeface="+mn-lt"/>
              </a:rPr>
              <a:t> of </a:t>
            </a:r>
            <a:r>
              <a:rPr lang="fi-FI" dirty="0" err="1">
                <a:ea typeface="+mn-lt"/>
                <a:cs typeface="+mn-lt"/>
              </a:rPr>
              <a:t>sunlight</a:t>
            </a:r>
            <a:r>
              <a:rPr lang="fi-FI" dirty="0">
                <a:ea typeface="+mn-lt"/>
                <a:cs typeface="+mn-lt"/>
              </a:rPr>
              <a:t>. </a:t>
            </a:r>
            <a:r>
              <a:rPr lang="fi-FI" dirty="0" err="1">
                <a:ea typeface="+mn-lt"/>
                <a:cs typeface="+mn-lt"/>
              </a:rPr>
              <a:t>Snow</a:t>
            </a:r>
            <a:r>
              <a:rPr lang="fi-FI" dirty="0">
                <a:ea typeface="+mn-lt"/>
                <a:cs typeface="+mn-lt"/>
              </a:rPr>
              <a:t> and ice </a:t>
            </a:r>
            <a:r>
              <a:rPr lang="fi-FI" dirty="0" err="1">
                <a:ea typeface="+mn-lt"/>
                <a:cs typeface="+mn-lt"/>
              </a:rPr>
              <a:t>are</a:t>
            </a:r>
            <a:r>
              <a:rPr lang="fi-FI" dirty="0">
                <a:ea typeface="+mn-lt"/>
                <a:cs typeface="+mn-lt"/>
              </a:rPr>
              <a:t> </a:t>
            </a:r>
            <a:r>
              <a:rPr lang="fi-FI" dirty="0" err="1">
                <a:ea typeface="+mn-lt"/>
                <a:cs typeface="+mn-lt"/>
              </a:rPr>
              <a:t>the</a:t>
            </a:r>
            <a:r>
              <a:rPr lang="fi-FI" dirty="0">
                <a:ea typeface="+mn-lt"/>
                <a:cs typeface="+mn-lt"/>
              </a:rPr>
              <a:t> </a:t>
            </a:r>
            <a:r>
              <a:rPr lang="fi-FI" dirty="0" err="1">
                <a:ea typeface="+mn-lt"/>
                <a:cs typeface="+mn-lt"/>
              </a:rPr>
              <a:t>most</a:t>
            </a:r>
            <a:r>
              <a:rPr lang="fi-FI" dirty="0">
                <a:ea typeface="+mn-lt"/>
                <a:cs typeface="+mn-lt"/>
              </a:rPr>
              <a:t> </a:t>
            </a:r>
            <a:r>
              <a:rPr lang="fi-FI" dirty="0" err="1">
                <a:ea typeface="+mn-lt"/>
                <a:cs typeface="+mn-lt"/>
              </a:rPr>
              <a:t>reflective</a:t>
            </a:r>
            <a:r>
              <a:rPr lang="fi-FI" dirty="0">
                <a:ea typeface="+mn-lt"/>
                <a:cs typeface="+mn-lt"/>
              </a:rPr>
              <a:t> </a:t>
            </a:r>
            <a:r>
              <a:rPr lang="fi-FI" dirty="0" err="1">
                <a:ea typeface="+mn-lt"/>
                <a:cs typeface="+mn-lt"/>
              </a:rPr>
              <a:t>natural</a:t>
            </a:r>
            <a:r>
              <a:rPr lang="fi-FI" dirty="0">
                <a:ea typeface="+mn-lt"/>
                <a:cs typeface="+mn-lt"/>
              </a:rPr>
              <a:t> </a:t>
            </a:r>
            <a:r>
              <a:rPr lang="fi-FI" dirty="0" err="1">
                <a:ea typeface="+mn-lt"/>
                <a:cs typeface="+mn-lt"/>
              </a:rPr>
              <a:t>surfaces</a:t>
            </a:r>
            <a:r>
              <a:rPr lang="fi-FI" dirty="0">
                <a:ea typeface="+mn-lt"/>
                <a:cs typeface="+mn-lt"/>
              </a:rPr>
              <a:t> on </a:t>
            </a:r>
            <a:r>
              <a:rPr lang="fi-FI" dirty="0" err="1">
                <a:ea typeface="+mn-lt"/>
                <a:cs typeface="+mn-lt"/>
              </a:rPr>
              <a:t>earth</a:t>
            </a:r>
            <a:r>
              <a:rPr lang="fi-FI" dirty="0">
                <a:ea typeface="+mn-lt"/>
                <a:cs typeface="+mn-lt"/>
              </a:rPr>
              <a:t>. </a:t>
            </a:r>
            <a:r>
              <a:rPr lang="fi-FI" dirty="0" err="1">
                <a:ea typeface="+mn-lt"/>
                <a:cs typeface="+mn-lt"/>
              </a:rPr>
              <a:t>Because</a:t>
            </a:r>
            <a:r>
              <a:rPr lang="fi-FI" dirty="0">
                <a:ea typeface="+mn-lt"/>
                <a:cs typeface="+mn-lt"/>
              </a:rPr>
              <a:t> of </a:t>
            </a:r>
            <a:r>
              <a:rPr lang="fi-FI" dirty="0" err="1">
                <a:ea typeface="+mn-lt"/>
                <a:cs typeface="+mn-lt"/>
              </a:rPr>
              <a:t>this</a:t>
            </a:r>
            <a:r>
              <a:rPr lang="fi-FI" dirty="0">
                <a:ea typeface="+mn-lt"/>
                <a:cs typeface="+mn-lt"/>
              </a:rPr>
              <a:t> </a:t>
            </a:r>
            <a:r>
              <a:rPr lang="fi-FI" dirty="0" err="1">
                <a:ea typeface="+mn-lt"/>
                <a:cs typeface="+mn-lt"/>
              </a:rPr>
              <a:t>strong</a:t>
            </a:r>
            <a:r>
              <a:rPr lang="fi-FI" dirty="0">
                <a:ea typeface="+mn-lt"/>
                <a:cs typeface="+mn-lt"/>
              </a:rPr>
              <a:t> </a:t>
            </a:r>
            <a:r>
              <a:rPr lang="fi-FI" dirty="0" err="1">
                <a:ea typeface="+mn-lt"/>
                <a:cs typeface="+mn-lt"/>
              </a:rPr>
              <a:t>reflection</a:t>
            </a:r>
            <a:r>
              <a:rPr lang="fi-FI" dirty="0">
                <a:ea typeface="+mn-lt"/>
                <a:cs typeface="+mn-lt"/>
              </a:rPr>
              <a:t>, it is </a:t>
            </a:r>
            <a:r>
              <a:rPr lang="fi-FI" dirty="0" err="1">
                <a:ea typeface="+mn-lt"/>
                <a:cs typeface="+mn-lt"/>
              </a:rPr>
              <a:t>much</a:t>
            </a:r>
            <a:r>
              <a:rPr lang="fi-FI" dirty="0">
                <a:ea typeface="+mn-lt"/>
                <a:cs typeface="+mn-lt"/>
              </a:rPr>
              <a:t> </a:t>
            </a:r>
            <a:r>
              <a:rPr lang="fi-FI" dirty="0" err="1">
                <a:ea typeface="+mn-lt"/>
                <a:cs typeface="+mn-lt"/>
              </a:rPr>
              <a:t>brighter</a:t>
            </a:r>
            <a:r>
              <a:rPr lang="fi-FI" dirty="0">
                <a:ea typeface="+mn-lt"/>
                <a:cs typeface="+mn-lt"/>
              </a:rPr>
              <a:t> in a </a:t>
            </a:r>
            <a:r>
              <a:rPr lang="fi-FI" dirty="0" err="1">
                <a:ea typeface="+mn-lt"/>
                <a:cs typeface="+mn-lt"/>
              </a:rPr>
              <a:t>snowy</a:t>
            </a:r>
            <a:r>
              <a:rPr lang="fi-FI" dirty="0">
                <a:ea typeface="+mn-lt"/>
                <a:cs typeface="+mn-lt"/>
              </a:rPr>
              <a:t> </a:t>
            </a:r>
            <a:r>
              <a:rPr lang="fi-FI" dirty="0" err="1">
                <a:ea typeface="+mn-lt"/>
                <a:cs typeface="+mn-lt"/>
              </a:rPr>
              <a:t>landscape</a:t>
            </a:r>
            <a:r>
              <a:rPr lang="fi-FI" dirty="0">
                <a:ea typeface="+mn-lt"/>
                <a:cs typeface="+mn-lt"/>
              </a:rPr>
              <a:t> </a:t>
            </a:r>
            <a:r>
              <a:rPr lang="fi-FI" dirty="0" err="1">
                <a:ea typeface="+mn-lt"/>
                <a:cs typeface="+mn-lt"/>
              </a:rPr>
              <a:t>even</a:t>
            </a:r>
            <a:r>
              <a:rPr lang="fi-FI" dirty="0">
                <a:ea typeface="+mn-lt"/>
                <a:cs typeface="+mn-lt"/>
              </a:rPr>
              <a:t> in </a:t>
            </a:r>
            <a:r>
              <a:rPr lang="fi-FI" dirty="0" err="1">
                <a:ea typeface="+mn-lt"/>
                <a:cs typeface="+mn-lt"/>
              </a:rPr>
              <a:t>cloudy</a:t>
            </a:r>
            <a:r>
              <a:rPr lang="fi-FI" dirty="0">
                <a:ea typeface="+mn-lt"/>
                <a:cs typeface="+mn-lt"/>
              </a:rPr>
              <a:t> </a:t>
            </a:r>
            <a:r>
              <a:rPr lang="fi-FI" dirty="0" err="1">
                <a:ea typeface="+mn-lt"/>
                <a:cs typeface="+mn-lt"/>
              </a:rPr>
              <a:t>weather</a:t>
            </a:r>
            <a:r>
              <a:rPr lang="fi-FI" dirty="0">
                <a:ea typeface="+mn-lt"/>
                <a:cs typeface="+mn-lt"/>
              </a:rPr>
              <a:t> </a:t>
            </a:r>
            <a:r>
              <a:rPr lang="fi-FI" dirty="0" err="1">
                <a:ea typeface="+mn-lt"/>
                <a:cs typeface="+mn-lt"/>
              </a:rPr>
              <a:t>or</a:t>
            </a:r>
            <a:r>
              <a:rPr lang="fi-FI" dirty="0">
                <a:ea typeface="+mn-lt"/>
                <a:cs typeface="+mn-lt"/>
              </a:rPr>
              <a:t> </a:t>
            </a:r>
            <a:r>
              <a:rPr lang="fi-FI" dirty="0" err="1">
                <a:ea typeface="+mn-lt"/>
                <a:cs typeface="+mn-lt"/>
              </a:rPr>
              <a:t>even</a:t>
            </a:r>
            <a:r>
              <a:rPr lang="fi-FI" dirty="0">
                <a:ea typeface="+mn-lt"/>
                <a:cs typeface="+mn-lt"/>
              </a:rPr>
              <a:t> at </a:t>
            </a:r>
            <a:r>
              <a:rPr lang="fi-FI" dirty="0" err="1">
                <a:ea typeface="+mn-lt"/>
                <a:cs typeface="+mn-lt"/>
              </a:rPr>
              <a:t>dusk</a:t>
            </a:r>
            <a:r>
              <a:rPr lang="fi-FI" dirty="0">
                <a:ea typeface="+mn-lt"/>
                <a:cs typeface="+mn-lt"/>
              </a:rPr>
              <a:t>.</a:t>
            </a:r>
            <a:endParaRPr lang="fi-FI" dirty="0"/>
          </a:p>
        </p:txBody>
      </p:sp>
      <p:pic>
        <p:nvPicPr>
          <p:cNvPr id="4" name="Kuva 3">
            <a:extLst>
              <a:ext uri="{FF2B5EF4-FFF2-40B4-BE49-F238E27FC236}">
                <a16:creationId xmlns:a16="http://schemas.microsoft.com/office/drawing/2014/main" id="{B9C8315D-1DA5-7897-ECF1-9F033F489A7F}"/>
              </a:ext>
            </a:extLst>
          </p:cNvPr>
          <p:cNvPicPr>
            <a:picLocks noChangeAspect="1"/>
          </p:cNvPicPr>
          <p:nvPr/>
        </p:nvPicPr>
        <p:blipFill>
          <a:blip r:embed="rId2" cstate="print">
            <a:extLst>
              <a:ext uri="{28A0092B-C50C-407E-A947-70E740481C1C}">
                <a14:useLocalDpi xmlns:a14="http://schemas.microsoft.com/office/drawing/2010/main" val="0"/>
              </a:ext>
            </a:extLst>
          </a:blip>
          <a:srcRect t="3422" r="2" b="2"/>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865896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D973FA-12CF-DDC5-2698-D7FD5CEDACF7}"/>
            </a:ext>
          </a:extLst>
        </p:cNvPr>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 11">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Otsikko 1">
            <a:extLst>
              <a:ext uri="{FF2B5EF4-FFF2-40B4-BE49-F238E27FC236}">
                <a16:creationId xmlns:a16="http://schemas.microsoft.com/office/drawing/2014/main" id="{36D3425E-23AC-DB38-8156-CA42749C8E3D}"/>
              </a:ext>
            </a:extLst>
          </p:cNvPr>
          <p:cNvSpPr>
            <a:spLocks noGrp="1"/>
          </p:cNvSpPr>
          <p:nvPr>
            <p:ph type="title"/>
          </p:nvPr>
        </p:nvSpPr>
        <p:spPr>
          <a:xfrm>
            <a:off x="4184542" y="486184"/>
            <a:ext cx="7363990" cy="1325563"/>
          </a:xfrm>
        </p:spPr>
        <p:txBody>
          <a:bodyPr>
            <a:normAutofit/>
          </a:bodyPr>
          <a:lstStyle/>
          <a:p>
            <a:r>
              <a:rPr lang="en">
                <a:latin typeface="Calibri"/>
                <a:ea typeface="Calibri"/>
                <a:cs typeface="Calibri"/>
              </a:rPr>
              <a:t>Can melted snow be turned back into snow?</a:t>
            </a:r>
          </a:p>
        </p:txBody>
      </p:sp>
      <p:pic>
        <p:nvPicPr>
          <p:cNvPr id="5" name="Kuva 4">
            <a:extLst>
              <a:ext uri="{FF2B5EF4-FFF2-40B4-BE49-F238E27FC236}">
                <a16:creationId xmlns:a16="http://schemas.microsoft.com/office/drawing/2014/main" id="{AF826D08-DCFF-237E-A554-38E832BA74D3}"/>
              </a:ext>
            </a:extLst>
          </p:cNvPr>
          <p:cNvPicPr>
            <a:picLocks noChangeAspect="1"/>
          </p:cNvPicPr>
          <p:nvPr/>
        </p:nvPicPr>
        <p:blipFill>
          <a:blip r:embed="rId2">
            <a:extLst>
              <a:ext uri="{28A0092B-C50C-407E-A947-70E740481C1C}">
                <a14:useLocalDpi xmlns:a14="http://schemas.microsoft.com/office/drawing/2010/main" val="0"/>
              </a:ext>
            </a:extLst>
          </a:blip>
          <a:srcRect t="10276" b="44974"/>
          <a:stretch>
            <a:fillRect/>
          </a:stretch>
        </p:blipFill>
        <p:spPr>
          <a:xfrm>
            <a:off x="-120486" y="-440347"/>
            <a:ext cx="3771951" cy="3712575"/>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4" name="Kuva 3">
            <a:extLst>
              <a:ext uri="{FF2B5EF4-FFF2-40B4-BE49-F238E27FC236}">
                <a16:creationId xmlns:a16="http://schemas.microsoft.com/office/drawing/2014/main" id="{073AD619-F212-28E4-07B9-3F8152FD1A73}"/>
              </a:ext>
            </a:extLst>
          </p:cNvPr>
          <p:cNvPicPr>
            <a:picLocks noChangeAspect="1"/>
          </p:cNvPicPr>
          <p:nvPr/>
        </p:nvPicPr>
        <p:blipFill>
          <a:blip r:embed="rId3" cstate="print">
            <a:extLst>
              <a:ext uri="{28A0092B-C50C-407E-A947-70E740481C1C}">
                <a14:useLocalDpi xmlns:a14="http://schemas.microsoft.com/office/drawing/2010/main" val="0"/>
              </a:ext>
            </a:extLst>
          </a:blip>
          <a:srcRect t="14620" r="3" b="10382"/>
          <a:stretch>
            <a:fillRect/>
          </a:stretch>
        </p:blipFill>
        <p:spPr>
          <a:xfrm>
            <a:off x="-125083" y="3269798"/>
            <a:ext cx="3771249" cy="3593120"/>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Alaotsikko 2">
            <a:extLst>
              <a:ext uri="{FF2B5EF4-FFF2-40B4-BE49-F238E27FC236}">
                <a16:creationId xmlns:a16="http://schemas.microsoft.com/office/drawing/2014/main" id="{A043B926-9FFB-FDC4-2097-32352FAD3F2D}"/>
              </a:ext>
            </a:extLst>
          </p:cNvPr>
          <p:cNvSpPr>
            <a:spLocks noGrp="1"/>
          </p:cNvSpPr>
          <p:nvPr>
            <p:ph idx="1"/>
          </p:nvPr>
        </p:nvSpPr>
        <p:spPr>
          <a:xfrm>
            <a:off x="4184542" y="1946684"/>
            <a:ext cx="7363990" cy="4351338"/>
          </a:xfrm>
        </p:spPr>
        <p:txBody>
          <a:bodyPr vert="horz" lIns="91440" tIns="45720" rIns="91440" bIns="45720" rtlCol="0">
            <a:normAutofit/>
          </a:bodyPr>
          <a:lstStyle/>
          <a:p>
            <a:pPr>
              <a:buNone/>
            </a:pPr>
            <a:r>
              <a:rPr lang="fi-FI">
                <a:ea typeface="+mn-lt"/>
                <a:cs typeface="+mn-lt"/>
              </a:rPr>
              <a:t>Melted snow can be turned into snow again as long as the temperature is below freezing. Snow is frozen water, so the process requires the water to be converted back into ice crystals. When it is very cold outside (at least -30°C), boiling water will immediately freeze and turn into a snow cloud when thrown into the air.</a:t>
            </a:r>
            <a:endParaRPr lang="fi-FI" dirty="0">
              <a:latin typeface="Aptos" panose="020B0004020202020204"/>
              <a:ea typeface="Calibri"/>
              <a:cs typeface="Calibri"/>
            </a:endParaRPr>
          </a:p>
        </p:txBody>
      </p:sp>
    </p:spTree>
    <p:extLst>
      <p:ext uri="{BB962C8B-B14F-4D97-AF65-F5344CB8AC3E}">
        <p14:creationId xmlns:p14="http://schemas.microsoft.com/office/powerpoint/2010/main" val="148386197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237</Words>
  <Application>Microsoft Office PowerPoint</Application>
  <PresentationFormat>Laajakuva</PresentationFormat>
  <Paragraphs>9</Paragraphs>
  <Slides>5</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5</vt:i4>
      </vt:variant>
    </vt:vector>
  </HeadingPairs>
  <TitlesOfParts>
    <vt:vector size="10" baseType="lpstr">
      <vt:lpstr>Aptos</vt:lpstr>
      <vt:lpstr>Aptos Display</vt:lpstr>
      <vt:lpstr>Arial</vt:lpstr>
      <vt:lpstr>Calibri</vt:lpstr>
      <vt:lpstr>Office-teema</vt:lpstr>
      <vt:lpstr>Physics</vt:lpstr>
      <vt:lpstr>How is snow formed?</vt:lpstr>
      <vt:lpstr>How long it takes snow to melt?</vt:lpstr>
      <vt:lpstr>How snow reflects sunlight?</vt:lpstr>
      <vt:lpstr>Can melted snow be turned back into snow?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snow is formed?</dc:title>
  <dc:creator>Merja Lippojoki</dc:creator>
  <cp:lastModifiedBy>Merja Lippojoki</cp:lastModifiedBy>
  <cp:revision>96</cp:revision>
  <dcterms:created xsi:type="dcterms:W3CDTF">2026-02-12T13:07:07Z</dcterms:created>
  <dcterms:modified xsi:type="dcterms:W3CDTF">2026-02-28T11:46:26Z</dcterms:modified>
</cp:coreProperties>
</file>