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1"/>
  </p:notesMasterIdLst>
  <p:sldIdLst>
    <p:sldId id="256" r:id="rId2"/>
    <p:sldId id="276" r:id="rId3"/>
    <p:sldId id="286" r:id="rId4"/>
    <p:sldId id="261" r:id="rId5"/>
    <p:sldId id="275" r:id="rId6"/>
    <p:sldId id="258" r:id="rId7"/>
    <p:sldId id="280" r:id="rId8"/>
    <p:sldId id="259" r:id="rId9"/>
    <p:sldId id="287" r:id="rId10"/>
    <p:sldId id="281" r:id="rId11"/>
    <p:sldId id="260" r:id="rId12"/>
    <p:sldId id="277" r:id="rId13"/>
    <p:sldId id="278" r:id="rId14"/>
    <p:sldId id="279" r:id="rId15"/>
    <p:sldId id="266" r:id="rId16"/>
    <p:sldId id="267" r:id="rId17"/>
    <p:sldId id="262" r:id="rId18"/>
    <p:sldId id="263" r:id="rId19"/>
    <p:sldId id="264" r:id="rId20"/>
    <p:sldId id="265" r:id="rId21"/>
    <p:sldId id="285" r:id="rId22"/>
    <p:sldId id="284" r:id="rId23"/>
    <p:sldId id="269" r:id="rId24"/>
    <p:sldId id="270" r:id="rId25"/>
    <p:sldId id="271" r:id="rId26"/>
    <p:sldId id="272" r:id="rId27"/>
    <p:sldId id="273" r:id="rId28"/>
    <p:sldId id="274" r:id="rId29"/>
    <p:sldId id="283" r:id="rId3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13" autoAdjust="0"/>
  </p:normalViewPr>
  <p:slideViewPr>
    <p:cSldViewPr snapToGrid="0">
      <p:cViewPr>
        <p:scale>
          <a:sx n="100" d="100"/>
          <a:sy n="100" d="100"/>
        </p:scale>
        <p:origin x="-936" y="-31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BBE15-529A-4D20-98CC-84CC1601BBA6}" type="datetimeFigureOut">
              <a:rPr lang="fi-FI" smtClean="0"/>
              <a:pPr/>
              <a:t>19.3.2015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FBC8F-B964-4796-BCD0-1DE81B7B7C4E}" type="slidenum">
              <a:rPr lang="fi-FI" smtClean="0"/>
              <a:pPr/>
              <a:t>‹#›</a:t>
            </a:fld>
            <a:endParaRPr lang="fi-FI"/>
          </a:p>
        </p:txBody>
      </p:sp>
    </p:spTree>
    <p:extLst>
      <p:ext uri="{BB962C8B-B14F-4D97-AF65-F5344CB8AC3E}">
        <p14:creationId xmlns:p14="http://schemas.microsoft.com/office/powerpoint/2010/main" xmlns="" val="41788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4906949B-B516-4E1C-A820-80057C7C7CE8}" type="slidenum">
              <a:rPr lang="fi-FI" smtClean="0"/>
              <a:pPr/>
              <a:t>3</a:t>
            </a:fld>
            <a:endParaRPr lang="fi-FI"/>
          </a:p>
        </p:txBody>
      </p:sp>
    </p:spTree>
    <p:extLst>
      <p:ext uri="{BB962C8B-B14F-4D97-AF65-F5344CB8AC3E}">
        <p14:creationId xmlns:p14="http://schemas.microsoft.com/office/powerpoint/2010/main" xmlns="" val="2056471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endParaRPr lang="fi-FI" dirty="0"/>
          </a:p>
        </p:txBody>
      </p:sp>
      <p:sp>
        <p:nvSpPr>
          <p:cNvPr id="4" name="Dian numeron paikkamerkki 3"/>
          <p:cNvSpPr>
            <a:spLocks noGrp="1"/>
          </p:cNvSpPr>
          <p:nvPr>
            <p:ph type="sldNum" sz="quarter" idx="10"/>
          </p:nvPr>
        </p:nvSpPr>
        <p:spPr/>
        <p:txBody>
          <a:bodyPr/>
          <a:lstStyle/>
          <a:p>
            <a:fld id="{D64FBC8F-B964-4796-BCD0-1DE81B7B7C4E}" type="slidenum">
              <a:rPr lang="fi-FI" smtClean="0"/>
              <a:pPr/>
              <a:t>5</a:t>
            </a:fld>
            <a:endParaRPr lang="fi-F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endParaRPr lang="fi-FI" dirty="0"/>
          </a:p>
        </p:txBody>
      </p:sp>
      <p:sp>
        <p:nvSpPr>
          <p:cNvPr id="4" name="Dian numeron paikkamerkki 3"/>
          <p:cNvSpPr>
            <a:spLocks noGrp="1"/>
          </p:cNvSpPr>
          <p:nvPr>
            <p:ph type="sldNum" sz="quarter" idx="10"/>
          </p:nvPr>
        </p:nvSpPr>
        <p:spPr/>
        <p:txBody>
          <a:bodyPr/>
          <a:lstStyle/>
          <a:p>
            <a:fld id="{84CE2C34-C17F-4855-A3FC-44480B153E08}" type="slidenum">
              <a:rPr lang="fi-FI" smtClean="0"/>
              <a:pPr/>
              <a:t>8</a:t>
            </a:fld>
            <a:endParaRPr lang="fi-FI"/>
          </a:p>
        </p:txBody>
      </p:sp>
    </p:spTree>
    <p:extLst>
      <p:ext uri="{BB962C8B-B14F-4D97-AF65-F5344CB8AC3E}">
        <p14:creationId xmlns:p14="http://schemas.microsoft.com/office/powerpoint/2010/main" xmlns="" val="32406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endParaRPr lang="fi-FI" dirty="0"/>
          </a:p>
        </p:txBody>
      </p:sp>
      <p:sp>
        <p:nvSpPr>
          <p:cNvPr id="4" name="Dian numeron paikkamerkki 3"/>
          <p:cNvSpPr>
            <a:spLocks noGrp="1"/>
          </p:cNvSpPr>
          <p:nvPr>
            <p:ph type="sldNum" sz="quarter" idx="10"/>
          </p:nvPr>
        </p:nvSpPr>
        <p:spPr/>
        <p:txBody>
          <a:bodyPr/>
          <a:lstStyle/>
          <a:p>
            <a:fld id="{D64FBC8F-B964-4796-BCD0-1DE81B7B7C4E}" type="slidenum">
              <a:rPr lang="fi-FI" smtClean="0"/>
              <a:pPr/>
              <a:t>20</a:t>
            </a:fld>
            <a:endParaRPr lang="fi-FI"/>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i-FI" smtClean="0"/>
              <a:t>Muokkaa perustyyl. napsautt.</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74814E2-F9A4-4CC7-BC75-EE897968522F}" type="datetimeFigureOut">
              <a:rPr lang="fi-FI" smtClean="0"/>
              <a:pPr/>
              <a:t>19.3.2015</a:t>
            </a:fld>
            <a:endParaRPr lang="fi-FI"/>
          </a:p>
        </p:txBody>
      </p:sp>
      <p:sp>
        <p:nvSpPr>
          <p:cNvPr id="5" name="Footer Placeholder 4"/>
          <p:cNvSpPr>
            <a:spLocks noGrp="1"/>
          </p:cNvSpPr>
          <p:nvPr>
            <p:ph type="ftr" sz="quarter" idx="11"/>
          </p:nvPr>
        </p:nvSpPr>
        <p:spPr>
          <a:xfrm>
            <a:off x="2692397" y="5037663"/>
            <a:ext cx="5214635" cy="279400"/>
          </a:xfrm>
        </p:spPr>
        <p:txBody>
          <a:bodyPr/>
          <a:lstStyle/>
          <a:p>
            <a:endParaRPr lang="fi-FI"/>
          </a:p>
        </p:txBody>
      </p:sp>
      <p:sp>
        <p:nvSpPr>
          <p:cNvPr id="6" name="Slide Number Placeholder 5"/>
          <p:cNvSpPr>
            <a:spLocks noGrp="1"/>
          </p:cNvSpPr>
          <p:nvPr>
            <p:ph type="sldNum" sz="quarter" idx="12"/>
          </p:nvPr>
        </p:nvSpPr>
        <p:spPr>
          <a:xfrm>
            <a:off x="8956900" y="5037663"/>
            <a:ext cx="551167" cy="279400"/>
          </a:xfrm>
        </p:spPr>
        <p:txBody>
          <a:bodyPr/>
          <a:lstStyle/>
          <a:p>
            <a:fld id="{52C6CE4F-DF29-4104-949C-829D831B0199}" type="slidenum">
              <a:rPr lang="fi-FI" smtClean="0"/>
              <a:pPr/>
              <a:t>‹#›</a:t>
            </a:fld>
            <a:endParaRPr lang="fi-FI"/>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38904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E74814E2-F9A4-4CC7-BC75-EE897968522F}" type="datetimeFigureOut">
              <a:rPr lang="fi-FI" smtClean="0"/>
              <a:pPr/>
              <a:t>19.3.2015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2C6CE4F-DF29-4104-949C-829D831B0199}" type="slidenum">
              <a:rPr lang="fi-FI" smtClean="0"/>
              <a:pPr/>
              <a:t>‹#›</a:t>
            </a:fld>
            <a:endParaRPr lang="fi-FI"/>
          </a:p>
        </p:txBody>
      </p:sp>
    </p:spTree>
    <p:extLst>
      <p:ext uri="{BB962C8B-B14F-4D97-AF65-F5344CB8AC3E}">
        <p14:creationId xmlns:p14="http://schemas.microsoft.com/office/powerpoint/2010/main" xmlns="" val="2228234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i-FI" smtClean="0"/>
              <a:t>Muokkaa perustyyl. napsautt.</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74814E2-F9A4-4CC7-BC75-EE897968522F}" type="datetimeFigureOut">
              <a:rPr lang="fi-FI" smtClean="0"/>
              <a:pPr/>
              <a:t>19.3.2015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2C6CE4F-DF29-4104-949C-829D831B0199}" type="slidenum">
              <a:rPr lang="fi-FI" smtClean="0"/>
              <a:pPr/>
              <a:t>‹#›</a:t>
            </a:fld>
            <a:endParaRPr lang="fi-FI"/>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427464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i-FI" smtClean="0"/>
              <a:t>Muokkaa perustyyl. napsautt.</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74814E2-F9A4-4CC7-BC75-EE897968522F}" type="datetimeFigureOut">
              <a:rPr lang="fi-FI" smtClean="0"/>
              <a:pPr/>
              <a:t>19.3.2015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2C6CE4F-DF29-4104-949C-829D831B0199}" type="slidenum">
              <a:rPr lang="fi-FI" smtClean="0"/>
              <a:pPr/>
              <a:t>‹#›</a:t>
            </a:fld>
            <a:endParaRPr lang="fi-FI"/>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114387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i-FI" smtClean="0"/>
              <a:t>Muokkaa perustyyl. napsautt.</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74814E2-F9A4-4CC7-BC75-EE897968522F}" type="datetimeFigureOut">
              <a:rPr lang="fi-FI" smtClean="0"/>
              <a:pPr/>
              <a:t>19.3.2015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2C6CE4F-DF29-4104-949C-829D831B0199}" type="slidenum">
              <a:rPr lang="fi-FI" smtClean="0"/>
              <a:pPr/>
              <a:t>‹#›</a:t>
            </a:fld>
            <a:endParaRPr lang="fi-FI"/>
          </a:p>
        </p:txBody>
      </p:sp>
    </p:spTree>
    <p:extLst>
      <p:ext uri="{BB962C8B-B14F-4D97-AF65-F5344CB8AC3E}">
        <p14:creationId xmlns:p14="http://schemas.microsoft.com/office/powerpoint/2010/main" xmlns="" val="111562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i-FI" smtClean="0"/>
              <a:t>Muokkaa perustyyl. napsautt.</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74814E2-F9A4-4CC7-BC75-EE897968522F}" type="datetimeFigureOut">
              <a:rPr lang="fi-FI" smtClean="0"/>
              <a:pPr/>
              <a:t>19.3.2015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2C6CE4F-DF29-4104-949C-829D831B0199}" type="slidenum">
              <a:rPr lang="fi-FI" smtClean="0"/>
              <a:pPr/>
              <a:t>‹#›</a:t>
            </a:fld>
            <a:endParaRPr lang="fi-FI"/>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958797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i-FI" smtClean="0"/>
              <a:t>Muokkaa perustyyl. napsautt.</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74814E2-F9A4-4CC7-BC75-EE897968522F}" type="datetimeFigureOut">
              <a:rPr lang="fi-FI" smtClean="0"/>
              <a:pPr/>
              <a:t>19.3.2015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2C6CE4F-DF29-4104-949C-829D831B0199}" type="slidenum">
              <a:rPr lang="fi-FI" smtClean="0"/>
              <a:pPr/>
              <a:t>‹#›</a:t>
            </a:fld>
            <a:endParaRPr lang="fi-FI"/>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6576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E74814E2-F9A4-4CC7-BC75-EE897968522F}" type="datetimeFigureOut">
              <a:rPr lang="fi-FI" smtClean="0"/>
              <a:pPr/>
              <a:t>19.3.2015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2C6CE4F-DF29-4104-949C-829D831B0199}" type="slidenum">
              <a:rPr lang="fi-FI" smtClean="0"/>
              <a:pPr/>
              <a:t>‹#›</a:t>
            </a:fld>
            <a:endParaRPr lang="fi-FI"/>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917327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i-FI" smtClean="0"/>
              <a:t>Muokkaa perustyyl. napsautt.</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E74814E2-F9A4-4CC7-BC75-EE897968522F}" type="datetimeFigureOut">
              <a:rPr lang="fi-FI" smtClean="0"/>
              <a:pPr/>
              <a:t>19.3.2015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2C6CE4F-DF29-4104-949C-829D831B0199}" type="slidenum">
              <a:rPr lang="fi-FI" smtClean="0"/>
              <a:pPr/>
              <a:t>‹#›</a:t>
            </a:fld>
            <a:endParaRPr lang="fi-FI"/>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23951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E74814E2-F9A4-4CC7-BC75-EE897968522F}" type="datetimeFigureOut">
              <a:rPr lang="fi-FI" smtClean="0"/>
              <a:pPr/>
              <a:t>19.3.2015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2C6CE4F-DF29-4104-949C-829D831B0199}" type="slidenum">
              <a:rPr lang="fi-FI" smtClean="0"/>
              <a:pPr/>
              <a:t>‹#›</a:t>
            </a:fld>
            <a:endParaRPr lang="fi-FI"/>
          </a:p>
        </p:txBody>
      </p:sp>
    </p:spTree>
    <p:extLst>
      <p:ext uri="{BB962C8B-B14F-4D97-AF65-F5344CB8AC3E}">
        <p14:creationId xmlns:p14="http://schemas.microsoft.com/office/powerpoint/2010/main" xmlns="" val="207286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i-FI" smtClean="0"/>
              <a:t>Muokkaa perustyyl. napsautt.</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E74814E2-F9A4-4CC7-BC75-EE897968522F}" type="datetimeFigureOut">
              <a:rPr lang="fi-FI" smtClean="0"/>
              <a:pPr/>
              <a:t>19.3.2015</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52C6CE4F-DF29-4104-949C-829D831B0199}" type="slidenum">
              <a:rPr lang="fi-FI" smtClean="0"/>
              <a:pPr/>
              <a:t>‹#›</a:t>
            </a:fld>
            <a:endParaRPr lang="fi-FI"/>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315148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E74814E2-F9A4-4CC7-BC75-EE897968522F}" type="datetimeFigureOut">
              <a:rPr lang="fi-FI" smtClean="0"/>
              <a:pPr/>
              <a:t>19.3.2015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2C6CE4F-DF29-4104-949C-829D831B0199}" type="slidenum">
              <a:rPr lang="fi-FI" smtClean="0"/>
              <a:pPr/>
              <a:t>‹#›</a:t>
            </a:fld>
            <a:endParaRPr lang="fi-FI"/>
          </a:p>
        </p:txBody>
      </p:sp>
    </p:spTree>
    <p:extLst>
      <p:ext uri="{BB962C8B-B14F-4D97-AF65-F5344CB8AC3E}">
        <p14:creationId xmlns:p14="http://schemas.microsoft.com/office/powerpoint/2010/main" xmlns="" val="71971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E74814E2-F9A4-4CC7-BC75-EE897968522F}" type="datetimeFigureOut">
              <a:rPr lang="fi-FI" smtClean="0"/>
              <a:pPr/>
              <a:t>19.3.2015</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52C6CE4F-DF29-4104-949C-829D831B0199}" type="slidenum">
              <a:rPr lang="fi-FI" smtClean="0"/>
              <a:pPr/>
              <a:t>‹#›</a:t>
            </a:fld>
            <a:endParaRPr lang="fi-FI"/>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012605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E74814E2-F9A4-4CC7-BC75-EE897968522F}" type="datetimeFigureOut">
              <a:rPr lang="fi-FI" smtClean="0"/>
              <a:pPr/>
              <a:t>19.3.2015</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52C6CE4F-DF29-4104-949C-829D831B0199}" type="slidenum">
              <a:rPr lang="fi-FI" smtClean="0"/>
              <a:pPr/>
              <a:t>‹#›</a:t>
            </a:fld>
            <a:endParaRPr lang="fi-FI"/>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1777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814E2-F9A4-4CC7-BC75-EE897968522F}" type="datetimeFigureOut">
              <a:rPr lang="fi-FI" smtClean="0"/>
              <a:pPr/>
              <a:t>19.3.2015</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52C6CE4F-DF29-4104-949C-829D831B0199}" type="slidenum">
              <a:rPr lang="fi-FI" smtClean="0"/>
              <a:pPr/>
              <a:t>‹#›</a:t>
            </a:fld>
            <a:endParaRPr lang="fi-FI"/>
          </a:p>
        </p:txBody>
      </p:sp>
    </p:spTree>
    <p:extLst>
      <p:ext uri="{BB962C8B-B14F-4D97-AF65-F5344CB8AC3E}">
        <p14:creationId xmlns:p14="http://schemas.microsoft.com/office/powerpoint/2010/main" xmlns="" val="3052813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i-FI" smtClean="0"/>
              <a:t>Muokkaa perustyyl. napsautt.</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E74814E2-F9A4-4CC7-BC75-EE897968522F}" type="datetimeFigureOut">
              <a:rPr lang="fi-FI" smtClean="0"/>
              <a:pPr/>
              <a:t>19.3.2015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2C6CE4F-DF29-4104-949C-829D831B0199}" type="slidenum">
              <a:rPr lang="fi-FI" smtClean="0"/>
              <a:pPr/>
              <a:t>‹#›</a:t>
            </a:fld>
            <a:endParaRPr lang="fi-FI"/>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89577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i-FI" smtClean="0"/>
              <a:t>Muokkaa perustyyl. napsautt.</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E74814E2-F9A4-4CC7-BC75-EE897968522F}" type="datetimeFigureOut">
              <a:rPr lang="fi-FI" smtClean="0"/>
              <a:pPr/>
              <a:t>19.3.2015</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52C6CE4F-DF29-4104-949C-829D831B0199}" type="slidenum">
              <a:rPr lang="fi-FI" smtClean="0"/>
              <a:pPr/>
              <a:t>‹#›</a:t>
            </a:fld>
            <a:endParaRPr lang="fi-FI"/>
          </a:p>
        </p:txBody>
      </p:sp>
    </p:spTree>
    <p:extLst>
      <p:ext uri="{BB962C8B-B14F-4D97-AF65-F5344CB8AC3E}">
        <p14:creationId xmlns:p14="http://schemas.microsoft.com/office/powerpoint/2010/main" xmlns="" val="335027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print">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cstate="print">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i-FI" smtClean="0"/>
              <a:t>Muokkaa perustyyl. napsautt.</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74814E2-F9A4-4CC7-BC75-EE897968522F}" type="datetimeFigureOut">
              <a:rPr lang="fi-FI" smtClean="0"/>
              <a:pPr/>
              <a:t>19.3.2015</a:t>
            </a:fld>
            <a:endParaRPr lang="fi-FI"/>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i-FI"/>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2C6CE4F-DF29-4104-949C-829D831B0199}" type="slidenum">
              <a:rPr lang="fi-FI" smtClean="0"/>
              <a:pPr/>
              <a:t>‹#›</a:t>
            </a:fld>
            <a:endParaRPr lang="fi-FI"/>
          </a:p>
        </p:txBody>
      </p:sp>
    </p:spTree>
    <p:extLst>
      <p:ext uri="{BB962C8B-B14F-4D97-AF65-F5344CB8AC3E}">
        <p14:creationId xmlns:p14="http://schemas.microsoft.com/office/powerpoint/2010/main" xmlns="" val="34189446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gif"/><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gif"/><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29.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notesSlide" Target="../notesSlides/notesSlide2.xml"/><Relationship Id="rId16"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descr="https://lh5.googleusercontent.com/-P9wm6RWCiVQ/VQa4710ApNI/AAAAAAAALjk/T2OP2yGbx3g/w1185-h889-no/SAM_0715.JPG"/>
          <p:cNvPicPr>
            <a:picLocks noChangeAspect="1" noChangeArrowheads="1"/>
          </p:cNvPicPr>
          <p:nvPr/>
        </p:nvPicPr>
        <p:blipFill>
          <a:blip r:embed="rId2" cstate="print"/>
          <a:srcRect/>
          <a:stretch>
            <a:fillRect/>
          </a:stretch>
        </p:blipFill>
        <p:spPr bwMode="auto">
          <a:xfrm>
            <a:off x="628651" y="619124"/>
            <a:ext cx="7458073" cy="5595127"/>
          </a:xfrm>
          <a:prstGeom prst="rect">
            <a:avLst/>
          </a:prstGeom>
          <a:noFill/>
          <a:effectLst>
            <a:softEdge rad="127000"/>
          </a:effectLst>
        </p:spPr>
      </p:pic>
      <p:pic>
        <p:nvPicPr>
          <p:cNvPr id="4" name="Kuva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49292" y="616440"/>
            <a:ext cx="4433108" cy="3324831"/>
          </a:xfrm>
          <a:prstGeom prst="rect">
            <a:avLst/>
          </a:prstGeom>
          <a:effectLst>
            <a:softEdge rad="127000"/>
          </a:effectLst>
        </p:spPr>
      </p:pic>
      <p:pic>
        <p:nvPicPr>
          <p:cNvPr id="32772" name="Picture 4" descr="https://lh4.googleusercontent.com/-ogFwzHkyZAo/VQa7Sah1vRI/AAAAAAAAL1w/VC2la3jUR6w/w1185-h889-no/SAM_0927.JPG"/>
          <p:cNvPicPr>
            <a:picLocks noChangeAspect="1" noChangeArrowheads="1"/>
          </p:cNvPicPr>
          <p:nvPr/>
        </p:nvPicPr>
        <p:blipFill>
          <a:blip r:embed="rId4" cstate="print"/>
          <a:srcRect/>
          <a:stretch>
            <a:fillRect/>
          </a:stretch>
        </p:blipFill>
        <p:spPr bwMode="auto">
          <a:xfrm>
            <a:off x="7146926" y="2857499"/>
            <a:ext cx="4458800" cy="3345041"/>
          </a:xfrm>
          <a:prstGeom prst="rect">
            <a:avLst/>
          </a:prstGeom>
          <a:noFill/>
          <a:effectLst>
            <a:softEdge rad="127000"/>
          </a:effectLst>
        </p:spPr>
      </p:pic>
      <p:pic>
        <p:nvPicPr>
          <p:cNvPr id="8" name="Kuva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144463" y="6858000"/>
            <a:ext cx="4401763" cy="3301323"/>
          </a:xfrm>
          <a:prstGeom prst="rect">
            <a:avLst/>
          </a:prstGeom>
        </p:spPr>
      </p:pic>
      <p:pic>
        <p:nvPicPr>
          <p:cNvPr id="32770" name="Picture 2" descr="https://lh6.googleusercontent.com/-VhF51e6hWec/VQbBaEs8ZdI/AAAAAAAAL9U/1wLZDFXiwnI/w500-h889-no/WP_20150310_09_29_32_Pro.jpg"/>
          <p:cNvPicPr>
            <a:picLocks noChangeAspect="1" noChangeArrowheads="1"/>
          </p:cNvPicPr>
          <p:nvPr/>
        </p:nvPicPr>
        <p:blipFill>
          <a:blip r:embed="rId6" cstate="print"/>
          <a:srcRect/>
          <a:stretch>
            <a:fillRect/>
          </a:stretch>
        </p:blipFill>
        <p:spPr bwMode="auto">
          <a:xfrm>
            <a:off x="9663883" y="619125"/>
            <a:ext cx="1937717" cy="3445261"/>
          </a:xfrm>
          <a:prstGeom prst="rect">
            <a:avLst/>
          </a:prstGeom>
          <a:noFill/>
          <a:effectLst>
            <a:softEdge rad="127000"/>
          </a:effectLst>
        </p:spPr>
      </p:pic>
      <p:sp>
        <p:nvSpPr>
          <p:cNvPr id="3" name="Alaotsikko 2"/>
          <p:cNvSpPr>
            <a:spLocks noGrp="1"/>
          </p:cNvSpPr>
          <p:nvPr>
            <p:ph type="subTitle" idx="1"/>
          </p:nvPr>
        </p:nvSpPr>
        <p:spPr>
          <a:xfrm>
            <a:off x="1101723" y="819146"/>
            <a:ext cx="10052052" cy="1714503"/>
          </a:xfrm>
        </p:spPr>
        <p:txBody>
          <a:bodyPr>
            <a:noAutofit/>
          </a:bodyPr>
          <a:lstStyle/>
          <a:p>
            <a:r>
              <a:rPr lang="fi-FI" sz="4800" b="1" dirty="0" err="1" smtClean="0">
                <a:ln w="22225">
                  <a:solidFill>
                    <a:srgbClr val="FF0000"/>
                  </a:solidFill>
                  <a:prstDash val="solid"/>
                </a:ln>
                <a:solidFill>
                  <a:schemeClr val="bg1"/>
                </a:solidFill>
              </a:rPr>
              <a:t>JOPOn</a:t>
            </a:r>
            <a:r>
              <a:rPr lang="fi-FI" sz="4800" b="1" dirty="0" smtClean="0">
                <a:ln w="22225">
                  <a:solidFill>
                    <a:srgbClr val="FF0000"/>
                  </a:solidFill>
                  <a:prstDash val="solid"/>
                </a:ln>
                <a:solidFill>
                  <a:schemeClr val="bg1"/>
                </a:solidFill>
              </a:rPr>
              <a:t> matrikkeli  Turkin matkasta</a:t>
            </a:r>
          </a:p>
          <a:p>
            <a:r>
              <a:rPr lang="fi-FI" sz="4800" b="1" dirty="0" smtClean="0">
                <a:ln w="22225">
                  <a:solidFill>
                    <a:srgbClr val="FF0000"/>
                  </a:solidFill>
                  <a:prstDash val="solid"/>
                </a:ln>
                <a:solidFill>
                  <a:schemeClr val="bg1"/>
                </a:solidFill>
              </a:rPr>
              <a:t>7.-14.3.2015</a:t>
            </a:r>
            <a:endParaRPr lang="fi-FI" sz="4800" dirty="0">
              <a:ln w="22225">
                <a:solidFill>
                  <a:srgbClr val="FF0000"/>
                </a:solidFill>
                <a:prstDash val="solid"/>
              </a:ln>
              <a:solidFill>
                <a:schemeClr val="bg1"/>
              </a:solidFill>
            </a:endParaRPr>
          </a:p>
        </p:txBody>
      </p:sp>
    </p:spTree>
    <p:extLst>
      <p:ext uri="{BB962C8B-B14F-4D97-AF65-F5344CB8AC3E}">
        <p14:creationId xmlns:p14="http://schemas.microsoft.com/office/powerpoint/2010/main" xmlns="" val="933089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ya\Downloads\WP_20150312_12_11_48_Raw.jpg"/>
          <p:cNvPicPr>
            <a:picLocks noChangeAspect="1" noChangeArrowheads="1"/>
          </p:cNvPicPr>
          <p:nvPr/>
        </p:nvPicPr>
        <p:blipFill>
          <a:blip r:embed="rId2" cstate="print"/>
          <a:srcRect/>
          <a:stretch>
            <a:fillRect/>
          </a:stretch>
        </p:blipFill>
        <p:spPr bwMode="auto">
          <a:xfrm>
            <a:off x="0" y="238124"/>
            <a:ext cx="6417733" cy="3609975"/>
          </a:xfrm>
          <a:prstGeom prst="rect">
            <a:avLst/>
          </a:prstGeom>
          <a:noFill/>
        </p:spPr>
      </p:pic>
      <p:pic>
        <p:nvPicPr>
          <p:cNvPr id="5123" name="Picture 3" descr="C:\Users\ya\Downloads\WP_20150312_12_14_59_Raw (1).jpg"/>
          <p:cNvPicPr>
            <a:picLocks noChangeAspect="1" noChangeArrowheads="1"/>
          </p:cNvPicPr>
          <p:nvPr/>
        </p:nvPicPr>
        <p:blipFill>
          <a:blip r:embed="rId3" cstate="print"/>
          <a:srcRect/>
          <a:stretch>
            <a:fillRect/>
          </a:stretch>
        </p:blipFill>
        <p:spPr bwMode="auto">
          <a:xfrm>
            <a:off x="5503335" y="3095626"/>
            <a:ext cx="6688665" cy="3762374"/>
          </a:xfrm>
          <a:prstGeom prst="rect">
            <a:avLst/>
          </a:prstGeom>
          <a:noFill/>
        </p:spPr>
      </p:pic>
      <p:sp>
        <p:nvSpPr>
          <p:cNvPr id="7" name="Tekstikehys 6"/>
          <p:cNvSpPr txBox="1"/>
          <p:nvPr/>
        </p:nvSpPr>
        <p:spPr>
          <a:xfrm>
            <a:off x="800100" y="3905250"/>
            <a:ext cx="3895725" cy="369332"/>
          </a:xfrm>
          <a:prstGeom prst="rect">
            <a:avLst/>
          </a:prstGeom>
          <a:noFill/>
        </p:spPr>
        <p:txBody>
          <a:bodyPr wrap="square" rtlCol="0">
            <a:spAutoFit/>
          </a:bodyPr>
          <a:lstStyle/>
          <a:p>
            <a:r>
              <a:rPr lang="fi-FI" dirty="0" smtClean="0"/>
              <a:t>Tässä olemme kala- ja kanaravintolassa.</a:t>
            </a:r>
            <a:endParaRPr lang="fi-FI" dirty="0"/>
          </a:p>
        </p:txBody>
      </p:sp>
      <p:sp>
        <p:nvSpPr>
          <p:cNvPr id="8" name="Tekstikehys 7"/>
          <p:cNvSpPr txBox="1"/>
          <p:nvPr/>
        </p:nvSpPr>
        <p:spPr>
          <a:xfrm>
            <a:off x="7000875" y="2676525"/>
            <a:ext cx="3895725" cy="369332"/>
          </a:xfrm>
          <a:prstGeom prst="rect">
            <a:avLst/>
          </a:prstGeom>
          <a:noFill/>
        </p:spPr>
        <p:txBody>
          <a:bodyPr wrap="square" rtlCol="0">
            <a:spAutoFit/>
          </a:bodyPr>
          <a:lstStyle/>
          <a:p>
            <a:r>
              <a:rPr lang="fi-FI" dirty="0" smtClean="0"/>
              <a:t>Makrilli kala-annos oli aika kevyt.</a:t>
            </a:r>
          </a:p>
        </p:txBody>
      </p:sp>
      <p:sp>
        <p:nvSpPr>
          <p:cNvPr id="9" name="Pyöristetty kuvatekstisuorakulmio 8"/>
          <p:cNvSpPr/>
          <p:nvPr/>
        </p:nvSpPr>
        <p:spPr>
          <a:xfrm>
            <a:off x="4772025" y="200025"/>
            <a:ext cx="2266950" cy="1123950"/>
          </a:xfrm>
          <a:prstGeom prst="wedgeRoundRectCallout">
            <a:avLst>
              <a:gd name="adj1" fmla="val -67052"/>
              <a:gd name="adj2" fmla="val 421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Voi ei noiden kasien juttuja……</a:t>
            </a:r>
            <a:endParaRPr lang="fi-FI" dirty="0"/>
          </a:p>
        </p:txBody>
      </p:sp>
      <p:pic>
        <p:nvPicPr>
          <p:cNvPr id="10" name="Picture 3" descr="C:\Users\ya\Downloads\SAM_0822.JPG"/>
          <p:cNvPicPr>
            <a:picLocks noChangeAspect="1" noChangeArrowheads="1"/>
          </p:cNvPicPr>
          <p:nvPr/>
        </p:nvPicPr>
        <p:blipFill>
          <a:blip r:embed="rId4" cstate="print"/>
          <a:srcRect/>
          <a:stretch>
            <a:fillRect/>
          </a:stretch>
        </p:blipFill>
        <p:spPr bwMode="auto">
          <a:xfrm>
            <a:off x="9779000" y="0"/>
            <a:ext cx="2413000" cy="1809750"/>
          </a:xfrm>
          <a:prstGeom prst="rect">
            <a:avLst/>
          </a:prstGeom>
          <a:noFill/>
        </p:spPr>
      </p:pic>
    </p:spTree>
    <p:extLst>
      <p:ext uri="{BB962C8B-B14F-4D97-AF65-F5344CB8AC3E}">
        <p14:creationId xmlns:p14="http://schemas.microsoft.com/office/powerpoint/2010/main" xmlns="" val="2971313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15497" y="1012442"/>
            <a:ext cx="6225563" cy="1143000"/>
          </a:xfrm>
        </p:spPr>
        <p:txBody>
          <a:bodyPr/>
          <a:lstStyle/>
          <a:p>
            <a:r>
              <a:rPr lang="fi-FI" dirty="0" smtClean="0"/>
              <a:t>Muut ruoka-asiat</a:t>
            </a:r>
            <a:endParaRPr lang="fi-FI" dirty="0"/>
          </a:p>
        </p:txBody>
      </p:sp>
      <p:sp>
        <p:nvSpPr>
          <p:cNvPr id="3" name="Sisällön paikkamerkki 2"/>
          <p:cNvSpPr>
            <a:spLocks noGrp="1"/>
          </p:cNvSpPr>
          <p:nvPr>
            <p:ph idx="1"/>
          </p:nvPr>
        </p:nvSpPr>
        <p:spPr>
          <a:xfrm>
            <a:off x="1049129" y="2663801"/>
            <a:ext cx="6106026" cy="2855551"/>
          </a:xfrm>
        </p:spPr>
        <p:txBody>
          <a:bodyPr>
            <a:normAutofit/>
          </a:bodyPr>
          <a:lstStyle/>
          <a:p>
            <a:pPr>
              <a:buNone/>
            </a:pPr>
            <a:r>
              <a:rPr lang="fi-FI" sz="2000" dirty="0" smtClean="0"/>
              <a:t>	Hotelli </a:t>
            </a:r>
            <a:r>
              <a:rPr lang="fi-FI" sz="2000" dirty="0"/>
              <a:t>Siam </a:t>
            </a:r>
            <a:r>
              <a:rPr lang="fi-FI" sz="2000" dirty="0" err="1"/>
              <a:t>Elegancessa</a:t>
            </a:r>
            <a:r>
              <a:rPr lang="fi-FI" sz="2000" dirty="0"/>
              <a:t> oli myös </a:t>
            </a:r>
            <a:r>
              <a:rPr lang="fi-FI" sz="2000" dirty="0" smtClean="0"/>
              <a:t>kahvila, </a:t>
            </a:r>
            <a:r>
              <a:rPr lang="fi-FI" sz="2000" dirty="0"/>
              <a:t>joka oli auki melkein koko ajan. Sieltä sai kahvia ja paljon </a:t>
            </a:r>
            <a:r>
              <a:rPr lang="fi-FI" sz="2000" dirty="0" smtClean="0"/>
              <a:t>herkullisia </a:t>
            </a:r>
            <a:r>
              <a:rPr lang="fi-FI" sz="2000" dirty="0"/>
              <a:t>leivonnaisia, jotka oli </a:t>
            </a:r>
            <a:r>
              <a:rPr lang="fi-FI" sz="2000" dirty="0" smtClean="0"/>
              <a:t>muuten </a:t>
            </a:r>
            <a:r>
              <a:rPr lang="fi-FI" sz="2000" dirty="0"/>
              <a:t>todella hyviä. Meillä oli </a:t>
            </a:r>
            <a:r>
              <a:rPr lang="fi-FI" sz="2000" dirty="0" smtClean="0"/>
              <a:t>”</a:t>
            </a:r>
            <a:r>
              <a:rPr lang="fi-FI" sz="2000" dirty="0" err="1" smtClean="0"/>
              <a:t>all</a:t>
            </a:r>
            <a:r>
              <a:rPr lang="fi-FI" sz="2000" dirty="0" smtClean="0"/>
              <a:t> </a:t>
            </a:r>
            <a:r>
              <a:rPr lang="fi-FI" sz="2000" dirty="0" err="1" smtClean="0"/>
              <a:t>inclusive</a:t>
            </a:r>
            <a:r>
              <a:rPr lang="fi-FI" sz="2000" dirty="0" smtClean="0"/>
              <a:t>” hotelli Siam </a:t>
            </a:r>
            <a:r>
              <a:rPr lang="fi-FI" sz="2000" dirty="0" err="1" smtClean="0"/>
              <a:t>Elegancessa</a:t>
            </a:r>
            <a:r>
              <a:rPr lang="fi-FI" sz="2000" dirty="0"/>
              <a:t>,</a:t>
            </a:r>
            <a:r>
              <a:rPr lang="fi-FI" sz="2000" dirty="0" smtClean="0"/>
              <a:t> </a:t>
            </a:r>
            <a:r>
              <a:rPr lang="fi-FI" sz="2000" dirty="0"/>
              <a:t>jolloin saimme syödä ja juoda niin paljon kuin </a:t>
            </a:r>
            <a:r>
              <a:rPr lang="fi-FI" sz="2000" dirty="0" smtClean="0"/>
              <a:t>halusimme. </a:t>
            </a:r>
            <a:r>
              <a:rPr lang="fi-FI" sz="2000" dirty="0"/>
              <a:t>J</a:t>
            </a:r>
            <a:r>
              <a:rPr lang="fi-FI" sz="2000" dirty="0" smtClean="0"/>
              <a:t>oimme </a:t>
            </a:r>
            <a:r>
              <a:rPr lang="fi-FI" sz="2000" dirty="0"/>
              <a:t>alkoholittomia </a:t>
            </a:r>
            <a:r>
              <a:rPr lang="fi-FI" sz="2000" dirty="0" smtClean="0"/>
              <a:t>drinkkejä </a:t>
            </a:r>
            <a:r>
              <a:rPr lang="fi-FI" sz="2000" dirty="0"/>
              <a:t>ja </a:t>
            </a:r>
            <a:r>
              <a:rPr lang="fi-FI" sz="2000" dirty="0" err="1" smtClean="0"/>
              <a:t>pepsiä</a:t>
            </a:r>
            <a:r>
              <a:rPr lang="fi-FI" sz="2000" dirty="0" smtClean="0"/>
              <a:t> </a:t>
            </a:r>
            <a:r>
              <a:rPr lang="fi-FI" sz="2000" dirty="0"/>
              <a:t>ihan </a:t>
            </a:r>
            <a:r>
              <a:rPr lang="fi-FI" sz="2000" dirty="0" err="1"/>
              <a:t>törkeesti</a:t>
            </a:r>
            <a:r>
              <a:rPr lang="fi-FI" sz="2000" dirty="0"/>
              <a:t> (ihan varmasti yli 200 euron edestä.)</a:t>
            </a:r>
          </a:p>
        </p:txBody>
      </p:sp>
      <p:pic>
        <p:nvPicPr>
          <p:cNvPr id="2050" name="Picture 2" descr="C:\Users\ya\Downloads\IMG-20150314-WA0038.jpg"/>
          <p:cNvPicPr>
            <a:picLocks noChangeAspect="1" noChangeArrowheads="1"/>
          </p:cNvPicPr>
          <p:nvPr/>
        </p:nvPicPr>
        <p:blipFill>
          <a:blip r:embed="rId2" cstate="print"/>
          <a:srcRect/>
          <a:stretch>
            <a:fillRect/>
          </a:stretch>
        </p:blipFill>
        <p:spPr bwMode="auto">
          <a:xfrm>
            <a:off x="7360923" y="681643"/>
            <a:ext cx="3981940" cy="5309252"/>
          </a:xfrm>
          <a:prstGeom prst="rect">
            <a:avLst/>
          </a:prstGeom>
          <a:noFill/>
        </p:spPr>
      </p:pic>
      <p:sp>
        <p:nvSpPr>
          <p:cNvPr id="5" name="Tekstiruutu 4"/>
          <p:cNvSpPr txBox="1"/>
          <p:nvPr/>
        </p:nvSpPr>
        <p:spPr>
          <a:xfrm>
            <a:off x="9498677" y="6488668"/>
            <a:ext cx="2693323" cy="369332"/>
          </a:xfrm>
          <a:prstGeom prst="rect">
            <a:avLst/>
          </a:prstGeom>
          <a:noFill/>
        </p:spPr>
        <p:txBody>
          <a:bodyPr wrap="square" rtlCol="0">
            <a:spAutoFit/>
          </a:bodyPr>
          <a:lstStyle/>
          <a:p>
            <a:r>
              <a:rPr lang="fi-FI" dirty="0" smtClean="0"/>
              <a:t>Niko ja Saku</a:t>
            </a:r>
            <a:endParaRPr lang="fi-FI" dirty="0"/>
          </a:p>
        </p:txBody>
      </p:sp>
    </p:spTree>
    <p:extLst>
      <p:ext uri="{BB962C8B-B14F-4D97-AF65-F5344CB8AC3E}">
        <p14:creationId xmlns:p14="http://schemas.microsoft.com/office/powerpoint/2010/main" xmlns="" val="2918535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209800" y="476674"/>
            <a:ext cx="7772400" cy="1008111"/>
          </a:xfrm>
        </p:spPr>
        <p:txBody>
          <a:bodyPr/>
          <a:lstStyle/>
          <a:p>
            <a:r>
              <a:rPr lang="fi-FI" dirty="0" smtClean="0"/>
              <a:t>KAPPADOKIA</a:t>
            </a:r>
            <a:endParaRPr lang="fi-FI" dirty="0"/>
          </a:p>
        </p:txBody>
      </p:sp>
      <p:sp>
        <p:nvSpPr>
          <p:cNvPr id="3" name="Alaotsikko 2"/>
          <p:cNvSpPr>
            <a:spLocks noGrp="1"/>
          </p:cNvSpPr>
          <p:nvPr>
            <p:ph type="subTitle" idx="1"/>
          </p:nvPr>
        </p:nvSpPr>
        <p:spPr>
          <a:xfrm>
            <a:off x="2438400" y="1556792"/>
            <a:ext cx="7216877" cy="3929608"/>
          </a:xfrm>
        </p:spPr>
        <p:txBody>
          <a:bodyPr>
            <a:normAutofit fontScale="92500"/>
          </a:bodyPr>
          <a:lstStyle/>
          <a:p>
            <a:r>
              <a:rPr lang="fi-FI" sz="1800" dirty="0"/>
              <a:t>Keski-Anatolian ylängöllä sijaitsee </a:t>
            </a:r>
            <a:r>
              <a:rPr lang="fi-FI" sz="1800" dirty="0" smtClean="0"/>
              <a:t>hämmästyttävä </a:t>
            </a:r>
            <a:r>
              <a:rPr lang="fi-FI" sz="1800" dirty="0" err="1"/>
              <a:t>Kappadokia</a:t>
            </a:r>
            <a:r>
              <a:rPr lang="fi-FI" sz="1800" dirty="0"/>
              <a:t>, joka on yksi Unescon maailmanperintökohteista, jonka muodosti aikoinaan valtavat tulivuorenpurkaukset ja rajut luonnonvoimat, jotka peittivät </a:t>
            </a:r>
            <a:r>
              <a:rPr lang="fi-FI" sz="1800" dirty="0" err="1"/>
              <a:t>Kappadokian</a:t>
            </a:r>
            <a:r>
              <a:rPr lang="fi-FI" sz="1800" dirty="0"/>
              <a:t> laavan ja tuhkan alle. Ajan myötä eroosio muodosti </a:t>
            </a:r>
            <a:r>
              <a:rPr lang="fi-FI" sz="1800" dirty="0" err="1"/>
              <a:t>Kappadokian</a:t>
            </a:r>
            <a:r>
              <a:rPr lang="fi-FI" sz="1800" dirty="0"/>
              <a:t> satumaiset maisemat.</a:t>
            </a:r>
          </a:p>
          <a:p>
            <a:r>
              <a:rPr lang="fi-FI" sz="1800" dirty="0"/>
              <a:t> </a:t>
            </a:r>
            <a:r>
              <a:rPr lang="fi-FI" sz="1800" dirty="0" smtClean="0"/>
              <a:t>Valkoiset laaksot </a:t>
            </a:r>
            <a:r>
              <a:rPr lang="fi-FI" sz="1800" dirty="0"/>
              <a:t>ja pehmeä tulivuoren tuhkasta syntynyt kiviaines houkuttelivat aikoinaan </a:t>
            </a:r>
            <a:r>
              <a:rPr lang="fi-FI" sz="1800" dirty="0" err="1"/>
              <a:t>Kappadokiaan</a:t>
            </a:r>
            <a:r>
              <a:rPr lang="fi-FI" sz="1800" dirty="0"/>
              <a:t> paljon väkeä, jotka rakensivat itselleen lukemattomia määriä suojaisia asumuksia ja muita tiloja.</a:t>
            </a:r>
          </a:p>
          <a:p>
            <a:r>
              <a:rPr lang="fi-FI" sz="1800" dirty="0"/>
              <a:t> </a:t>
            </a:r>
            <a:r>
              <a:rPr lang="fi-FI" sz="1800" dirty="0" err="1"/>
              <a:t>Kappadokian</a:t>
            </a:r>
            <a:r>
              <a:rPr lang="fi-FI" sz="1800" dirty="0"/>
              <a:t> alueella on kymmeniä maanalaisia </a:t>
            </a:r>
            <a:r>
              <a:rPr lang="fi-FI" sz="1800" dirty="0" smtClean="0"/>
              <a:t>kaupunkeja. Suurimmissa </a:t>
            </a:r>
            <a:r>
              <a:rPr lang="fi-FI" sz="1800" dirty="0"/>
              <a:t>maanalaisissa kaupungeissa on kaikki elämiseen tarvittavat tilat, kuten kaivot, varastot, kirkot, keittiöt, verstaat, eläinsuojat, viinikellarit ja jopa ilmastointikanavat. Näihin maanalaisiin kaupunkeihin kristityt pakenivat vainoajiaan 600-luvulla.</a:t>
            </a:r>
          </a:p>
          <a:p>
            <a:r>
              <a:rPr lang="fi-FI" sz="1800" dirty="0"/>
              <a:t> </a:t>
            </a:r>
            <a:r>
              <a:rPr lang="fi-FI" sz="1800" dirty="0" err="1"/>
              <a:t>Göremen</a:t>
            </a:r>
            <a:r>
              <a:rPr lang="fi-FI" sz="1800" dirty="0"/>
              <a:t> ulkoilmamuseossa voi tutustua tuhannen vuoden takaisiin, </a:t>
            </a:r>
            <a:r>
              <a:rPr lang="fi-FI" sz="1800" dirty="0" err="1"/>
              <a:t>kiveenlouhittuihin</a:t>
            </a:r>
            <a:r>
              <a:rPr lang="fi-FI" sz="1800" dirty="0"/>
              <a:t> kirkkoihin.</a:t>
            </a:r>
          </a:p>
        </p:txBody>
      </p:sp>
      <p:sp>
        <p:nvSpPr>
          <p:cNvPr id="4" name="Tekstikehys 3"/>
          <p:cNvSpPr txBox="1"/>
          <p:nvPr/>
        </p:nvSpPr>
        <p:spPr>
          <a:xfrm>
            <a:off x="9753600" y="6488668"/>
            <a:ext cx="2438400" cy="369332"/>
          </a:xfrm>
          <a:prstGeom prst="rect">
            <a:avLst/>
          </a:prstGeom>
          <a:noFill/>
        </p:spPr>
        <p:txBody>
          <a:bodyPr wrap="square" rtlCol="0">
            <a:spAutoFit/>
          </a:bodyPr>
          <a:lstStyle/>
          <a:p>
            <a:r>
              <a:rPr lang="fi-FI" dirty="0" smtClean="0"/>
              <a:t>Rauli Korpijärvi</a:t>
            </a:r>
            <a:endParaRPr lang="fi-FI" dirty="0"/>
          </a:p>
        </p:txBody>
      </p:sp>
    </p:spTree>
    <p:extLst>
      <p:ext uri="{BB962C8B-B14F-4D97-AF65-F5344CB8AC3E}">
        <p14:creationId xmlns:p14="http://schemas.microsoft.com/office/powerpoint/2010/main" xmlns="" val="1434449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500" y="492273"/>
            <a:ext cx="5222388" cy="29367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kstiruutu 3"/>
          <p:cNvSpPr txBox="1"/>
          <p:nvPr/>
        </p:nvSpPr>
        <p:spPr>
          <a:xfrm>
            <a:off x="682427" y="662929"/>
            <a:ext cx="2689423" cy="923330"/>
          </a:xfrm>
          <a:prstGeom prst="rect">
            <a:avLst/>
          </a:prstGeom>
          <a:noFill/>
        </p:spPr>
        <p:txBody>
          <a:bodyPr wrap="square" rtlCol="0">
            <a:spAutoFit/>
          </a:bodyPr>
          <a:lstStyle/>
          <a:p>
            <a:r>
              <a:rPr lang="fi-FI" dirty="0">
                <a:solidFill>
                  <a:schemeClr val="bg1"/>
                </a:solidFill>
              </a:rPr>
              <a:t>Tässä </a:t>
            </a:r>
            <a:r>
              <a:rPr lang="fi-FI" dirty="0" smtClean="0">
                <a:solidFill>
                  <a:schemeClr val="bg1"/>
                </a:solidFill>
              </a:rPr>
              <a:t>ollaan </a:t>
            </a:r>
            <a:r>
              <a:rPr lang="fi-FI" dirty="0">
                <a:solidFill>
                  <a:schemeClr val="bg1"/>
                </a:solidFill>
              </a:rPr>
              <a:t>maan-alaisessa rakennuksessa. Oikealla on ryhmänohjaajamme </a:t>
            </a:r>
            <a:r>
              <a:rPr lang="fi-FI" dirty="0" err="1" smtClean="0">
                <a:solidFill>
                  <a:schemeClr val="bg1"/>
                </a:solidFill>
              </a:rPr>
              <a:t>Utku</a:t>
            </a:r>
            <a:r>
              <a:rPr lang="fi-FI" dirty="0" smtClean="0">
                <a:solidFill>
                  <a:schemeClr val="bg1"/>
                </a:solidFill>
              </a:rPr>
              <a:t>.</a:t>
            </a:r>
            <a:endParaRPr lang="fi-FI"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81676" y="514349"/>
            <a:ext cx="5900020" cy="29188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kstiruutu 4"/>
          <p:cNvSpPr txBox="1"/>
          <p:nvPr/>
        </p:nvSpPr>
        <p:spPr>
          <a:xfrm>
            <a:off x="5364485" y="755263"/>
            <a:ext cx="3598540" cy="369332"/>
          </a:xfrm>
          <a:prstGeom prst="rect">
            <a:avLst/>
          </a:prstGeom>
          <a:noFill/>
        </p:spPr>
        <p:txBody>
          <a:bodyPr wrap="square" rtlCol="0">
            <a:spAutoFit/>
          </a:bodyPr>
          <a:lstStyle/>
          <a:p>
            <a:r>
              <a:rPr lang="fi-FI" dirty="0">
                <a:solidFill>
                  <a:schemeClr val="bg1"/>
                </a:solidFill>
              </a:rPr>
              <a:t>O</a:t>
            </a:r>
            <a:r>
              <a:rPr lang="fi-FI" dirty="0" smtClean="0">
                <a:solidFill>
                  <a:schemeClr val="bg1"/>
                </a:solidFill>
              </a:rPr>
              <a:t>ppilaat </a:t>
            </a:r>
            <a:r>
              <a:rPr lang="fi-FI" dirty="0">
                <a:solidFill>
                  <a:schemeClr val="bg1"/>
                </a:solidFill>
              </a:rPr>
              <a:t>seisoo vuoren kielekkeellä.</a:t>
            </a:r>
          </a:p>
        </p:txBody>
      </p:sp>
      <p:sp>
        <p:nvSpPr>
          <p:cNvPr id="7" name="Tekstikehys 6"/>
          <p:cNvSpPr txBox="1"/>
          <p:nvPr/>
        </p:nvSpPr>
        <p:spPr>
          <a:xfrm>
            <a:off x="9753600" y="6488668"/>
            <a:ext cx="2438400" cy="369332"/>
          </a:xfrm>
          <a:prstGeom prst="rect">
            <a:avLst/>
          </a:prstGeom>
          <a:noFill/>
        </p:spPr>
        <p:txBody>
          <a:bodyPr wrap="square" rtlCol="0">
            <a:spAutoFit/>
          </a:bodyPr>
          <a:lstStyle/>
          <a:p>
            <a:r>
              <a:rPr lang="fi-FI" dirty="0" smtClean="0"/>
              <a:t>Rauli Korpijärvi</a:t>
            </a:r>
            <a:endParaRPr lang="fi-FI" dirty="0"/>
          </a:p>
        </p:txBody>
      </p:sp>
      <p:pic>
        <p:nvPicPr>
          <p:cNvPr id="23554" name="Picture 2" descr="https://lh6.googleusercontent.com/-1VvSy0ZNIww/VQbCUI1hojI/AAAAAAAAMQ4/jfBe5Kym86k/w1580-h889-no/WP_20150310_16_03_59_Raw.jpg"/>
          <p:cNvPicPr>
            <a:picLocks noChangeAspect="1" noChangeArrowheads="1"/>
          </p:cNvPicPr>
          <p:nvPr/>
        </p:nvPicPr>
        <p:blipFill>
          <a:blip r:embed="rId4" cstate="print"/>
          <a:srcRect/>
          <a:stretch>
            <a:fillRect/>
          </a:stretch>
        </p:blipFill>
        <p:spPr bwMode="auto">
          <a:xfrm>
            <a:off x="582417" y="3125322"/>
            <a:ext cx="5753719" cy="3237378"/>
          </a:xfrm>
          <a:prstGeom prst="rect">
            <a:avLst/>
          </a:prstGeom>
          <a:noFill/>
        </p:spPr>
      </p:pic>
      <p:sp>
        <p:nvSpPr>
          <p:cNvPr id="9" name="Tekstikehys 8"/>
          <p:cNvSpPr txBox="1"/>
          <p:nvPr/>
        </p:nvSpPr>
        <p:spPr>
          <a:xfrm>
            <a:off x="2381250" y="3705225"/>
            <a:ext cx="2238375" cy="369332"/>
          </a:xfrm>
          <a:prstGeom prst="rect">
            <a:avLst/>
          </a:prstGeom>
          <a:noFill/>
        </p:spPr>
        <p:txBody>
          <a:bodyPr wrap="square" rtlCol="0">
            <a:spAutoFit/>
          </a:bodyPr>
          <a:lstStyle/>
          <a:p>
            <a:r>
              <a:rPr lang="fi-FI" dirty="0" smtClean="0">
                <a:solidFill>
                  <a:schemeClr val="bg1"/>
                </a:solidFill>
              </a:rPr>
              <a:t>Tytöt kamelin selässä.</a:t>
            </a:r>
            <a:endParaRPr lang="fi-FI" dirty="0">
              <a:solidFill>
                <a:schemeClr val="bg1"/>
              </a:solidFill>
            </a:endParaRPr>
          </a:p>
        </p:txBody>
      </p:sp>
      <p:pic>
        <p:nvPicPr>
          <p:cNvPr id="23556" name="Picture 4" descr="https://lh4.googleusercontent.com/-AB4gmCKHcnU/VQbB6sVt3AI/AAAAAAAAMEs/RnwEp4fANcc/w1580-h889-no/WP_20150310_15_02_57_Raw.jpg"/>
          <p:cNvPicPr>
            <a:picLocks noChangeAspect="1" noChangeArrowheads="1"/>
          </p:cNvPicPr>
          <p:nvPr/>
        </p:nvPicPr>
        <p:blipFill>
          <a:blip r:embed="rId5" cstate="print"/>
          <a:srcRect/>
          <a:stretch>
            <a:fillRect/>
          </a:stretch>
        </p:blipFill>
        <p:spPr bwMode="auto">
          <a:xfrm>
            <a:off x="5991225" y="3171826"/>
            <a:ext cx="5687999" cy="3200400"/>
          </a:xfrm>
          <a:prstGeom prst="rect">
            <a:avLst/>
          </a:prstGeom>
          <a:noFill/>
        </p:spPr>
      </p:pic>
    </p:spTree>
    <p:extLst>
      <p:ext uri="{BB962C8B-B14F-4D97-AF65-F5344CB8AC3E}">
        <p14:creationId xmlns:p14="http://schemas.microsoft.com/office/powerpoint/2010/main" xmlns="" val="3761897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43673" y="1772817"/>
            <a:ext cx="5918183" cy="3229819"/>
          </a:xfrm>
          <a:prstGeom prst="rect">
            <a:avLst/>
          </a:prstGeom>
          <a:ln w="228600" cap="sq" cmpd="thickThin">
            <a:solidFill>
              <a:srgbClr val="000000"/>
            </a:solidFill>
            <a:prstDash val="solid"/>
            <a:miter lim="800000"/>
          </a:ln>
          <a:effectLst>
            <a:innerShdw blurRad="76200">
              <a:srgbClr val="000000"/>
            </a:innerShdw>
          </a:effectLst>
        </p:spPr>
      </p:pic>
      <p:sp>
        <p:nvSpPr>
          <p:cNvPr id="5" name="Tekstiruutu 4"/>
          <p:cNvSpPr txBox="1"/>
          <p:nvPr/>
        </p:nvSpPr>
        <p:spPr>
          <a:xfrm>
            <a:off x="5375920" y="5589706"/>
            <a:ext cx="1584176" cy="369332"/>
          </a:xfrm>
          <a:prstGeom prst="rect">
            <a:avLst/>
          </a:prstGeom>
          <a:noFill/>
        </p:spPr>
        <p:txBody>
          <a:bodyPr wrap="square" rtlCol="0">
            <a:spAutoFit/>
          </a:bodyPr>
          <a:lstStyle/>
          <a:p>
            <a:r>
              <a:rPr lang="fi-FI" dirty="0"/>
              <a:t>Kartta Turkista.</a:t>
            </a:r>
          </a:p>
        </p:txBody>
      </p:sp>
      <p:sp>
        <p:nvSpPr>
          <p:cNvPr id="6" name="Tekstikehys 5"/>
          <p:cNvSpPr txBox="1"/>
          <p:nvPr/>
        </p:nvSpPr>
        <p:spPr>
          <a:xfrm>
            <a:off x="9753600" y="6488668"/>
            <a:ext cx="2438400" cy="369332"/>
          </a:xfrm>
          <a:prstGeom prst="rect">
            <a:avLst/>
          </a:prstGeom>
          <a:noFill/>
        </p:spPr>
        <p:txBody>
          <a:bodyPr wrap="square" rtlCol="0">
            <a:spAutoFit/>
          </a:bodyPr>
          <a:lstStyle/>
          <a:p>
            <a:r>
              <a:rPr lang="fi-FI" dirty="0" smtClean="0"/>
              <a:t>Rauli Korpijärvi</a:t>
            </a:r>
            <a:endParaRPr lang="fi-FI" dirty="0"/>
          </a:p>
        </p:txBody>
      </p:sp>
    </p:spTree>
    <p:extLst>
      <p:ext uri="{BB962C8B-B14F-4D97-AF65-F5344CB8AC3E}">
        <p14:creationId xmlns:p14="http://schemas.microsoft.com/office/powerpoint/2010/main" xmlns="" val="4001745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567608" y="2060849"/>
            <a:ext cx="7772400" cy="1470025"/>
          </a:xfrm>
        </p:spPr>
        <p:txBody>
          <a:bodyPr/>
          <a:lstStyle/>
          <a:p>
            <a:r>
              <a:rPr lang="fi-FI" dirty="0" err="1" smtClean="0"/>
              <a:t>Kappadokia</a:t>
            </a:r>
            <a:r>
              <a:rPr lang="fi-FI" dirty="0" smtClean="0"/>
              <a:t> </a:t>
            </a:r>
            <a:endParaRPr lang="fi-FI" dirty="0"/>
          </a:p>
        </p:txBody>
      </p:sp>
      <p:sp>
        <p:nvSpPr>
          <p:cNvPr id="3" name="Alaotsikko 2"/>
          <p:cNvSpPr>
            <a:spLocks noGrp="1"/>
          </p:cNvSpPr>
          <p:nvPr>
            <p:ph type="subTitle" idx="1"/>
          </p:nvPr>
        </p:nvSpPr>
        <p:spPr/>
        <p:txBody>
          <a:bodyPr/>
          <a:lstStyle/>
          <a:p>
            <a:r>
              <a:rPr lang="fi-FI" dirty="0" smtClean="0"/>
              <a:t>Hämmästyttävät maisemat</a:t>
            </a:r>
            <a:endParaRPr lang="fi-FI" dirty="0"/>
          </a:p>
        </p:txBody>
      </p:sp>
      <p:pic>
        <p:nvPicPr>
          <p:cNvPr id="5" name="Kuva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19537" y="437432"/>
            <a:ext cx="2957313" cy="2217985"/>
          </a:xfrm>
          <a:prstGeom prst="rect">
            <a:avLst/>
          </a:prstGeom>
        </p:spPr>
      </p:pic>
      <p:pic>
        <p:nvPicPr>
          <p:cNvPr id="6" name="Kuva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15880" y="550108"/>
            <a:ext cx="2743200" cy="1783080"/>
          </a:xfrm>
          <a:prstGeom prst="rect">
            <a:avLst/>
          </a:prstGeom>
        </p:spPr>
      </p:pic>
      <p:pic>
        <p:nvPicPr>
          <p:cNvPr id="7" name="Kuva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19537" y="4509120"/>
            <a:ext cx="4199671" cy="2065412"/>
          </a:xfrm>
          <a:prstGeom prst="rect">
            <a:avLst/>
          </a:prstGeom>
        </p:spPr>
      </p:pic>
      <p:pic>
        <p:nvPicPr>
          <p:cNvPr id="8" name="Kuva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28048" y="4509121"/>
            <a:ext cx="3888432" cy="2187243"/>
          </a:xfrm>
          <a:prstGeom prst="rect">
            <a:avLst/>
          </a:prstGeom>
        </p:spPr>
      </p:pic>
      <p:pic>
        <p:nvPicPr>
          <p:cNvPr id="1026" name="Picture 2" descr="C:\Users\ya\Pictures\Turkin_lippu.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968208" y="582900"/>
            <a:ext cx="2328346" cy="157396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kstikehys 8"/>
          <p:cNvSpPr txBox="1"/>
          <p:nvPr/>
        </p:nvSpPr>
        <p:spPr>
          <a:xfrm>
            <a:off x="10315574" y="0"/>
            <a:ext cx="1876425" cy="369332"/>
          </a:xfrm>
          <a:prstGeom prst="rect">
            <a:avLst/>
          </a:prstGeom>
          <a:noFill/>
        </p:spPr>
        <p:txBody>
          <a:bodyPr wrap="square" rtlCol="0">
            <a:spAutoFit/>
          </a:bodyPr>
          <a:lstStyle/>
          <a:p>
            <a:r>
              <a:rPr lang="fi-FI" dirty="0" smtClean="0"/>
              <a:t>Laura Suuronen</a:t>
            </a:r>
            <a:endParaRPr lang="fi-FI" dirty="0"/>
          </a:p>
        </p:txBody>
      </p:sp>
    </p:spTree>
    <p:extLst>
      <p:ext uri="{BB962C8B-B14F-4D97-AF65-F5344CB8AC3E}">
        <p14:creationId xmlns:p14="http://schemas.microsoft.com/office/powerpoint/2010/main" xmlns="" val="3839081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3897" y="389134"/>
            <a:ext cx="9601196" cy="1303867"/>
          </a:xfrm>
        </p:spPr>
        <p:txBody>
          <a:bodyPr>
            <a:normAutofit/>
          </a:bodyPr>
          <a:lstStyle/>
          <a:p>
            <a:r>
              <a:rPr lang="fi-FI" dirty="0" err="1" smtClean="0"/>
              <a:t>Kappadokian</a:t>
            </a:r>
            <a:r>
              <a:rPr lang="fi-FI" dirty="0" smtClean="0"/>
              <a:t> historia ja kuvaus</a:t>
            </a:r>
            <a:endParaRPr lang="fi-FI" dirty="0"/>
          </a:p>
        </p:txBody>
      </p:sp>
      <p:sp>
        <p:nvSpPr>
          <p:cNvPr id="3" name="Tekstiruutu 2"/>
          <p:cNvSpPr txBox="1"/>
          <p:nvPr/>
        </p:nvSpPr>
        <p:spPr>
          <a:xfrm>
            <a:off x="1194008" y="1499600"/>
            <a:ext cx="10091829" cy="1692771"/>
          </a:xfrm>
          <a:prstGeom prst="rect">
            <a:avLst/>
          </a:prstGeom>
          <a:noFill/>
        </p:spPr>
        <p:txBody>
          <a:bodyPr wrap="square" rtlCol="0">
            <a:spAutoFit/>
          </a:bodyPr>
          <a:lstStyle/>
          <a:p>
            <a:r>
              <a:rPr lang="fi-FI" sz="1600" dirty="0"/>
              <a:t>Monta miljoonaa vuotta sitten, </a:t>
            </a:r>
            <a:r>
              <a:rPr lang="fi-FI" sz="1600" dirty="0" err="1"/>
              <a:t>Ercyesistä</a:t>
            </a:r>
            <a:r>
              <a:rPr lang="fi-FI" sz="1600" dirty="0"/>
              <a:t> itään ja </a:t>
            </a:r>
            <a:r>
              <a:rPr lang="fi-FI" sz="1600" dirty="0" err="1"/>
              <a:t>Hasanista</a:t>
            </a:r>
            <a:r>
              <a:rPr lang="fi-FI" sz="1600" dirty="0"/>
              <a:t> länteen olevien tulivuorien laava peitti sitä aluetta, josta muodostui nykyinen </a:t>
            </a:r>
            <a:r>
              <a:rPr lang="fi-FI" sz="1600" dirty="0" err="1" smtClean="0"/>
              <a:t>Kappadokia</a:t>
            </a:r>
            <a:r>
              <a:rPr lang="fi-FI" sz="1600" dirty="0" smtClean="0"/>
              <a:t>. </a:t>
            </a:r>
            <a:r>
              <a:rPr lang="fi-FI" sz="1600" dirty="0" err="1" smtClean="0"/>
              <a:t>Kappadokian</a:t>
            </a:r>
            <a:r>
              <a:rPr lang="fi-FI" sz="1600" dirty="0" smtClean="0"/>
              <a:t> </a:t>
            </a:r>
            <a:r>
              <a:rPr lang="fi-FI" sz="1600" dirty="0"/>
              <a:t>historia alkaa ihmisten saapumisella laavan jäähtymisen jälkeen yli 10.000 vuotta sitten. </a:t>
            </a:r>
          </a:p>
          <a:p>
            <a:endParaRPr lang="fi-FI" dirty="0"/>
          </a:p>
          <a:p>
            <a:endParaRPr lang="fi-FI" dirty="0"/>
          </a:p>
          <a:p>
            <a:endParaRPr lang="fi-FI" dirty="0"/>
          </a:p>
          <a:p>
            <a:endParaRPr lang="fi-FI" dirty="0"/>
          </a:p>
        </p:txBody>
      </p:sp>
      <p:sp>
        <p:nvSpPr>
          <p:cNvPr id="6" name="Tekstiruutu 5"/>
          <p:cNvSpPr txBox="1"/>
          <p:nvPr/>
        </p:nvSpPr>
        <p:spPr>
          <a:xfrm>
            <a:off x="6792230" y="2611394"/>
            <a:ext cx="4943541" cy="3847207"/>
          </a:xfrm>
          <a:prstGeom prst="rect">
            <a:avLst/>
          </a:prstGeom>
          <a:noFill/>
        </p:spPr>
        <p:txBody>
          <a:bodyPr wrap="square" rtlCol="0">
            <a:spAutoFit/>
          </a:bodyPr>
          <a:lstStyle/>
          <a:p>
            <a:r>
              <a:rPr lang="fi-FI" sz="1600" dirty="0" smtClean="0"/>
              <a:t>Löydetyt </a:t>
            </a:r>
            <a:r>
              <a:rPr lang="fi-FI" sz="1600" dirty="0" err="1"/>
              <a:t>povekkaat</a:t>
            </a:r>
            <a:r>
              <a:rPr lang="fi-FI" sz="1600" dirty="0"/>
              <a:t>, leveälantioiset Äiti Jumalatar patsaat, hienostuneet korut, värikkäät keraamia esineet, saviset ruukut ja pannut antavat poikkeuksellisen pilkahduksen muinaisten ihmisten kulttuuriin ja elämään. 	</a:t>
            </a:r>
          </a:p>
          <a:p>
            <a:r>
              <a:rPr lang="fi-FI" sz="1600" dirty="0" smtClean="0"/>
              <a:t>Kristillisyys </a:t>
            </a:r>
            <a:r>
              <a:rPr lang="fi-FI" sz="1600" dirty="0"/>
              <a:t>kehittyi Keskus </a:t>
            </a:r>
            <a:r>
              <a:rPr lang="fi-FI" sz="1600" dirty="0" err="1"/>
              <a:t>Anatoliasssa</a:t>
            </a:r>
            <a:r>
              <a:rPr lang="fi-FI" sz="1600" dirty="0"/>
              <a:t> ja kirkkojen ja luostarien rakentaminen muuttui erittäin tärkeäksi. Aikaiset palvontapaikat olivat yleensä pienet munkkien vetääntymispaikat. Nämä olivat arkkitehtuurisesti merkittäviä rakennuksia, mutta palvonnan vaatimattomia paikkoja yleensä rakennettiin laaksoihin, lähelle joensuomia vaikeasti saavutettaviin paikkoihin, koska Kristillisyyttä ei vieläkään voitu vapaasti harjoittaa. </a:t>
            </a:r>
          </a:p>
          <a:p>
            <a:r>
              <a:rPr lang="fi-FI" sz="1600" dirty="0"/>
              <a:t>        </a:t>
            </a:r>
          </a:p>
          <a:p>
            <a:r>
              <a:rPr lang="fi-FI" dirty="0"/>
              <a:t>			</a:t>
            </a:r>
          </a:p>
          <a:p>
            <a:r>
              <a:rPr lang="fi-FI" dirty="0"/>
              <a:t>	</a:t>
            </a:r>
          </a:p>
        </p:txBody>
      </p:sp>
      <p:pic>
        <p:nvPicPr>
          <p:cNvPr id="5" name="Kuva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57351" y="2697866"/>
            <a:ext cx="4770670" cy="2683502"/>
          </a:xfrm>
          <a:prstGeom prst="rect">
            <a:avLst/>
          </a:prstGeom>
        </p:spPr>
      </p:pic>
      <p:sp>
        <p:nvSpPr>
          <p:cNvPr id="8" name="Tekstikehys 7"/>
          <p:cNvSpPr txBox="1"/>
          <p:nvPr/>
        </p:nvSpPr>
        <p:spPr>
          <a:xfrm>
            <a:off x="10048875" y="133350"/>
            <a:ext cx="1924050" cy="369332"/>
          </a:xfrm>
          <a:prstGeom prst="rect">
            <a:avLst/>
          </a:prstGeom>
          <a:noFill/>
        </p:spPr>
        <p:txBody>
          <a:bodyPr wrap="square" rtlCol="0">
            <a:spAutoFit/>
          </a:bodyPr>
          <a:lstStyle/>
          <a:p>
            <a:r>
              <a:rPr lang="fi-FI" dirty="0" smtClean="0"/>
              <a:t>Laura Suuronen</a:t>
            </a:r>
            <a:endParaRPr lang="fi-FI" dirty="0"/>
          </a:p>
        </p:txBody>
      </p:sp>
    </p:spTree>
    <p:extLst>
      <p:ext uri="{BB962C8B-B14F-4D97-AF65-F5344CB8AC3E}">
        <p14:creationId xmlns:p14="http://schemas.microsoft.com/office/powerpoint/2010/main" xmlns="" val="13127409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279576" y="980728"/>
            <a:ext cx="7772400" cy="3960440"/>
          </a:xfrm>
        </p:spPr>
        <p:txBody>
          <a:bodyPr>
            <a:noAutofit/>
          </a:bodyPr>
          <a:lstStyle/>
          <a:p>
            <a:r>
              <a:rPr lang="fi-FI" sz="9600" dirty="0">
                <a:latin typeface="Algerian" panose="04020705040A02060702" pitchFamily="82" charset="0"/>
              </a:rPr>
              <a:t>Turkin uskonto</a:t>
            </a:r>
          </a:p>
        </p:txBody>
      </p:sp>
      <p:pic>
        <p:nvPicPr>
          <p:cNvPr id="5124" name="Picture 4" descr="Valokuv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72414" y="3514725"/>
            <a:ext cx="2919586" cy="2919586"/>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Valokuv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5075" y="247650"/>
            <a:ext cx="3162300" cy="31623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Valokuv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695700"/>
            <a:ext cx="3162300" cy="3162300"/>
          </a:xfrm>
          <a:prstGeom prst="rect">
            <a:avLst/>
          </a:prstGeom>
          <a:noFill/>
          <a:extLst>
            <a:ext uri="{909E8E84-426E-40DD-AFC4-6F175D3DCCD1}">
              <a14:hiddenFill xmlns:a14="http://schemas.microsoft.com/office/drawing/2010/main" xmlns="">
                <a:solidFill>
                  <a:srgbClr val="FFFFFF"/>
                </a:solidFill>
              </a14:hiddenFill>
            </a:ext>
          </a:extLst>
        </p:spPr>
      </p:pic>
      <p:pic>
        <p:nvPicPr>
          <p:cNvPr id="5130" name="Picture 10" descr="Valokuv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38850" y="276225"/>
            <a:ext cx="3124200" cy="3124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kstikehys 6"/>
          <p:cNvSpPr txBox="1"/>
          <p:nvPr/>
        </p:nvSpPr>
        <p:spPr>
          <a:xfrm>
            <a:off x="10429875" y="6488668"/>
            <a:ext cx="1762125" cy="369332"/>
          </a:xfrm>
          <a:prstGeom prst="rect">
            <a:avLst/>
          </a:prstGeom>
          <a:noFill/>
        </p:spPr>
        <p:txBody>
          <a:bodyPr wrap="square" rtlCol="0">
            <a:spAutoFit/>
          </a:bodyPr>
          <a:lstStyle/>
          <a:p>
            <a:r>
              <a:rPr lang="fi-FI" dirty="0" err="1" smtClean="0"/>
              <a:t>Kiia</a:t>
            </a:r>
            <a:r>
              <a:rPr lang="fi-FI" dirty="0" smtClean="0"/>
              <a:t> </a:t>
            </a:r>
            <a:r>
              <a:rPr lang="fi-FI" dirty="0" err="1" smtClean="0"/>
              <a:t>Solanti</a:t>
            </a:r>
            <a:endParaRPr lang="fi-FI" dirty="0"/>
          </a:p>
        </p:txBody>
      </p:sp>
    </p:spTree>
    <p:extLst>
      <p:ext uri="{BB962C8B-B14F-4D97-AF65-F5344CB8AC3E}">
        <p14:creationId xmlns:p14="http://schemas.microsoft.com/office/powerpoint/2010/main" xmlns="" val="183993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705217" y="363061"/>
            <a:ext cx="8229600" cy="1152128"/>
          </a:xfrm>
        </p:spPr>
        <p:txBody>
          <a:bodyPr/>
          <a:lstStyle/>
          <a:p>
            <a:pPr algn="ctr"/>
            <a:r>
              <a:rPr lang="fi-FI" dirty="0" smtClean="0"/>
              <a:t>Uskonto</a:t>
            </a:r>
            <a:endParaRPr lang="fi-FI" dirty="0"/>
          </a:p>
        </p:txBody>
      </p:sp>
      <p:sp>
        <p:nvSpPr>
          <p:cNvPr id="3" name="Sisällön paikkamerkki 2"/>
          <p:cNvSpPr>
            <a:spLocks noGrp="1"/>
          </p:cNvSpPr>
          <p:nvPr>
            <p:ph idx="1"/>
          </p:nvPr>
        </p:nvSpPr>
        <p:spPr>
          <a:xfrm>
            <a:off x="4002038" y="1305685"/>
            <a:ext cx="6728222" cy="4850371"/>
          </a:xfrm>
        </p:spPr>
        <p:txBody>
          <a:bodyPr>
            <a:normAutofit fontScale="70000" lnSpcReduction="20000"/>
          </a:bodyPr>
          <a:lstStyle/>
          <a:p>
            <a:pPr marL="0" indent="0">
              <a:buNone/>
            </a:pPr>
            <a:r>
              <a:rPr lang="fi-FI" dirty="0" smtClean="0">
                <a:effectLst/>
              </a:rPr>
              <a:t>Turkki on ollut alun alkaen </a:t>
            </a:r>
            <a:r>
              <a:rPr lang="fi-FI" dirty="0" err="1" smtClean="0">
                <a:effectLst/>
              </a:rPr>
              <a:t>hattien</a:t>
            </a:r>
            <a:r>
              <a:rPr lang="fi-FI" dirty="0" smtClean="0">
                <a:effectLst/>
              </a:rPr>
              <a:t> ja heettiläisten luonnonpalvonnassa. Turkki on ollut monen uskonnon vaikutuksessa. Useat antiikin kreikkalaiset jumalat olivat </a:t>
            </a:r>
            <a:r>
              <a:rPr lang="fi-FI" dirty="0" err="1" smtClean="0">
                <a:effectLst/>
              </a:rPr>
              <a:t>Vähä-Aasiasta</a:t>
            </a:r>
            <a:r>
              <a:rPr lang="fi-FI" dirty="0" smtClean="0">
                <a:effectLst/>
              </a:rPr>
              <a:t> kotoisin. Kristin</a:t>
            </a:r>
            <a:r>
              <a:rPr lang="fi-FI" dirty="0" smtClean="0"/>
              <a:t>usko levisi </a:t>
            </a:r>
            <a:r>
              <a:rPr lang="fi-FI" dirty="0"/>
              <a:t>A</a:t>
            </a:r>
            <a:r>
              <a:rPr lang="fi-FI" dirty="0" smtClean="0"/>
              <a:t>natoliaan apostoli Paavalin retkien seurauksena. </a:t>
            </a:r>
            <a:r>
              <a:rPr lang="fi-FI" dirty="0" smtClean="0">
                <a:effectLst/>
              </a:rPr>
              <a:t>Paavali perusti Keski- ja Länsi-Anatoliaan seitsemän kristillistä seurakuntaa.</a:t>
            </a:r>
          </a:p>
          <a:p>
            <a:pPr marL="0" indent="0">
              <a:buNone/>
            </a:pPr>
            <a:r>
              <a:rPr lang="fi-FI" dirty="0" smtClean="0"/>
              <a:t>Turkin kylissä saattaa olla yhdeksän moskeijaa, mutta vain yksi pieni sairaala. Uskonto </a:t>
            </a:r>
            <a:r>
              <a:rPr lang="fi-FI" dirty="0"/>
              <a:t>o</a:t>
            </a:r>
            <a:r>
              <a:rPr lang="fi-FI" dirty="0" smtClean="0"/>
              <a:t>n niin vahvassa asemassa.</a:t>
            </a:r>
            <a:endParaRPr lang="fi-FI" dirty="0" smtClean="0">
              <a:effectLst/>
            </a:endParaRPr>
          </a:p>
          <a:p>
            <a:pPr marL="0" indent="0">
              <a:buNone/>
            </a:pPr>
            <a:r>
              <a:rPr lang="fi-FI" dirty="0" smtClean="0">
                <a:effectLst/>
              </a:rPr>
              <a:t>Islam vakiinnutti asemansa Anatoliassa Vuonna 1071, jolloin turkkilaiset </a:t>
            </a:r>
            <a:r>
              <a:rPr lang="fi-FI" dirty="0" err="1" smtClean="0">
                <a:effectLst/>
              </a:rPr>
              <a:t>seldzhukit</a:t>
            </a:r>
            <a:r>
              <a:rPr lang="fi-FI" dirty="0" smtClean="0">
                <a:effectLst/>
              </a:rPr>
              <a:t> voittivat kristityt bysanttilaisjoukot. Silloin alkoi suvaitsevaisuuden aika tämän hetkisen Turkin alueella.</a:t>
            </a:r>
          </a:p>
          <a:p>
            <a:pPr marL="0" indent="0">
              <a:buNone/>
            </a:pPr>
            <a:r>
              <a:rPr lang="fi-FI" dirty="0" smtClean="0">
                <a:effectLst/>
              </a:rPr>
              <a:t>Turkissa ei ole valtion uskontoa. Sen takia sekularismi on vahvassa asemassa. Entisen Presidentin </a:t>
            </a:r>
            <a:r>
              <a:rPr lang="fi-FI" dirty="0" err="1" smtClean="0">
                <a:effectLst/>
              </a:rPr>
              <a:t>Ataturkin</a:t>
            </a:r>
            <a:r>
              <a:rPr lang="fi-FI" dirty="0" smtClean="0">
                <a:effectLst/>
              </a:rPr>
              <a:t> johdolla Turkki alkoi noudattaa tiukkaa uskonnon ja valtion välistä erottelua. Uskontoa EI SAA harjoittaa politiikassa tai valtion toiminnassa. Sekularistien mielestä valtion tulee olla uskontoihin puolueeton.</a:t>
            </a:r>
            <a:endParaRPr lang="fi-FI" dirty="0"/>
          </a:p>
          <a:p>
            <a:pPr marL="0" indent="0">
              <a:buNone/>
            </a:pPr>
            <a:r>
              <a:rPr lang="fi-FI" dirty="0" smtClean="0">
                <a:effectLst/>
              </a:rPr>
              <a:t>99% Turkin väestöstä on muslimeita ja 1% kuuluu kristinuskon erihaaroihin, juutalaisuuteen tai ateismiin. </a:t>
            </a:r>
            <a:br>
              <a:rPr lang="fi-FI" dirty="0" smtClean="0">
                <a:effectLst/>
              </a:rPr>
            </a:br>
            <a:r>
              <a:rPr lang="fi-FI" dirty="0" smtClean="0">
                <a:effectLst/>
              </a:rPr>
              <a:t>												</a:t>
            </a:r>
            <a:r>
              <a:rPr lang="fi-FI" dirty="0" err="1" smtClean="0">
                <a:effectLst/>
              </a:rPr>
              <a:t>Kiia</a:t>
            </a:r>
            <a:r>
              <a:rPr lang="fi-FI" dirty="0" smtClean="0">
                <a:effectLst/>
              </a:rPr>
              <a:t> </a:t>
            </a:r>
            <a:r>
              <a:rPr lang="fi-FI" dirty="0" err="1" smtClean="0">
                <a:effectLst/>
              </a:rPr>
              <a:t>Solanti</a:t>
            </a:r>
            <a:endParaRPr lang="fi-FI" dirty="0"/>
          </a:p>
        </p:txBody>
      </p:sp>
      <p:pic>
        <p:nvPicPr>
          <p:cNvPr id="1026" name="Picture 2" descr="Valokuv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1504" y="188640"/>
            <a:ext cx="2076450"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Valokuv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1504" y="4653136"/>
            <a:ext cx="2076450"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Valokuv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31504" y="2420888"/>
            <a:ext cx="2076450" cy="20764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51727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080575" y="3573016"/>
            <a:ext cx="8229600" cy="1858218"/>
          </a:xfrm>
        </p:spPr>
        <p:txBody>
          <a:bodyPr>
            <a:normAutofit/>
          </a:bodyPr>
          <a:lstStyle/>
          <a:p>
            <a:r>
              <a:rPr lang="fi-FI" sz="9600" dirty="0">
                <a:latin typeface="Algerian" panose="04020705040A02060702" pitchFamily="82" charset="0"/>
              </a:rPr>
              <a:t>K</a:t>
            </a:r>
            <a:r>
              <a:rPr lang="fi-FI" sz="9600" dirty="0" smtClean="0">
                <a:latin typeface="Algerian" panose="04020705040A02060702" pitchFamily="82" charset="0"/>
              </a:rPr>
              <a:t>orutehdas</a:t>
            </a:r>
            <a:endParaRPr lang="fi-FI" sz="9600" dirty="0">
              <a:latin typeface="Algerian" panose="04020705040A02060702" pitchFamily="82" charset="0"/>
            </a:endParaRPr>
          </a:p>
        </p:txBody>
      </p:sp>
      <p:pic>
        <p:nvPicPr>
          <p:cNvPr id="1036" name="Picture 12" descr="Valokuv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4621" y="308178"/>
            <a:ext cx="2232248" cy="2232248"/>
          </a:xfrm>
          <a:prstGeom prst="rect">
            <a:avLst/>
          </a:prstGeom>
          <a:noFill/>
          <a:effectLst>
            <a:reflection stA="36000" endPos="65000" dist="50800" dir="5400000" sy="-100000" algn="bl" rotWithShape="0"/>
          </a:effectLst>
          <a:extLst>
            <a:ext uri="{909E8E84-426E-40DD-AFC4-6F175D3DCCD1}">
              <a14:hiddenFill xmlns:a14="http://schemas.microsoft.com/office/drawing/2010/main" xmlns="">
                <a:solidFill>
                  <a:srgbClr val="FFFFFF"/>
                </a:solidFill>
              </a14:hiddenFill>
            </a:ext>
          </a:extLst>
        </p:spPr>
      </p:pic>
      <p:pic>
        <p:nvPicPr>
          <p:cNvPr id="1038" name="Picture 14" descr="Valokuv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15880" y="308178"/>
            <a:ext cx="2222802" cy="2222802"/>
          </a:xfrm>
          <a:prstGeom prst="rect">
            <a:avLst/>
          </a:prstGeom>
          <a:noFill/>
          <a:effectLst>
            <a:reflection stA="36000" endPos="65000" dist="50800" dir="5400000" sy="-100000" algn="bl" rotWithShape="0"/>
          </a:effectLst>
          <a:extLst>
            <a:ext uri="{909E8E84-426E-40DD-AFC4-6F175D3DCCD1}">
              <a14:hiddenFill xmlns:a14="http://schemas.microsoft.com/office/drawing/2010/main" xmlns="">
                <a:solidFill>
                  <a:srgbClr val="FFFFFF"/>
                </a:solidFill>
              </a14:hiddenFill>
            </a:ext>
          </a:extLst>
        </p:spPr>
      </p:pic>
      <p:pic>
        <p:nvPicPr>
          <p:cNvPr id="1040" name="Picture 16" descr="Valokuv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96200" y="272371"/>
            <a:ext cx="2232248" cy="2232248"/>
          </a:xfrm>
          <a:prstGeom prst="rect">
            <a:avLst/>
          </a:prstGeom>
          <a:noFill/>
          <a:effectLst>
            <a:reflection stA="36000" endPos="65000" dist="50800" dir="5400000" sy="-100000" algn="bl" rotWithShape="0"/>
          </a:effectLst>
          <a:extLst>
            <a:ext uri="{909E8E84-426E-40DD-AFC4-6F175D3DCCD1}">
              <a14:hiddenFill xmlns:a14="http://schemas.microsoft.com/office/drawing/2010/main" xmlns="">
                <a:solidFill>
                  <a:srgbClr val="FFFFFF"/>
                </a:solidFill>
              </a14:hiddenFill>
            </a:ext>
          </a:extLst>
        </p:spPr>
      </p:pic>
      <p:sp>
        <p:nvSpPr>
          <p:cNvPr id="6" name="Tekstikehys 5"/>
          <p:cNvSpPr txBox="1"/>
          <p:nvPr/>
        </p:nvSpPr>
        <p:spPr>
          <a:xfrm>
            <a:off x="10515600" y="6488668"/>
            <a:ext cx="1676400" cy="369332"/>
          </a:xfrm>
          <a:prstGeom prst="rect">
            <a:avLst/>
          </a:prstGeom>
          <a:noFill/>
        </p:spPr>
        <p:txBody>
          <a:bodyPr wrap="square" rtlCol="0">
            <a:spAutoFit/>
          </a:bodyPr>
          <a:lstStyle/>
          <a:p>
            <a:r>
              <a:rPr lang="fi-FI" dirty="0" err="1" smtClean="0"/>
              <a:t>Kiia</a:t>
            </a:r>
            <a:r>
              <a:rPr lang="fi-FI" dirty="0" smtClean="0"/>
              <a:t> </a:t>
            </a:r>
            <a:r>
              <a:rPr lang="fi-FI" dirty="0" err="1" smtClean="0"/>
              <a:t>Solanti</a:t>
            </a:r>
            <a:endParaRPr lang="fi-FI" dirty="0"/>
          </a:p>
        </p:txBody>
      </p:sp>
    </p:spTree>
    <p:extLst>
      <p:ext uri="{BB962C8B-B14F-4D97-AF65-F5344CB8AC3E}">
        <p14:creationId xmlns:p14="http://schemas.microsoft.com/office/powerpoint/2010/main" xmlns="" val="1305140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3288959" y="949181"/>
            <a:ext cx="6044511" cy="1303867"/>
          </a:xfrm>
        </p:spPr>
        <p:txBody>
          <a:bodyPr/>
          <a:lstStyle/>
          <a:p>
            <a:r>
              <a:rPr lang="fi-FI" dirty="0" smtClean="0"/>
              <a:t>Turkki</a:t>
            </a:r>
            <a:endParaRPr lang="fi-FI" dirty="0"/>
          </a:p>
        </p:txBody>
      </p:sp>
      <p:sp>
        <p:nvSpPr>
          <p:cNvPr id="5" name="Sisällön paikkamerkki 4"/>
          <p:cNvSpPr>
            <a:spLocks noGrp="1"/>
          </p:cNvSpPr>
          <p:nvPr>
            <p:ph idx="1"/>
          </p:nvPr>
        </p:nvSpPr>
        <p:spPr>
          <a:xfrm>
            <a:off x="1344544" y="2339547"/>
            <a:ext cx="9504688" cy="3781168"/>
          </a:xfrm>
        </p:spPr>
        <p:txBody>
          <a:bodyPr>
            <a:normAutofit/>
          </a:bodyPr>
          <a:lstStyle/>
          <a:p>
            <a:pPr marL="0" indent="0">
              <a:buNone/>
            </a:pPr>
            <a:r>
              <a:rPr lang="fi-FI" dirty="0" smtClean="0"/>
              <a:t>	</a:t>
            </a:r>
          </a:p>
          <a:p>
            <a:pPr marL="0" indent="0">
              <a:buNone/>
            </a:pPr>
            <a:r>
              <a:rPr lang="fi-FI" sz="2000" dirty="0" smtClean="0"/>
              <a:t>Turkki on noin kahden Suomen kokoinen valtio. Asukkaita siellä on 81 miljoonaa. Se kuuluu </a:t>
            </a:r>
            <a:r>
              <a:rPr lang="fi-FI" sz="2000" dirty="0" err="1" smtClean="0"/>
              <a:t>euraasian</a:t>
            </a:r>
            <a:r>
              <a:rPr lang="fi-FI" sz="2000" dirty="0" smtClean="0"/>
              <a:t> valtioihin</a:t>
            </a:r>
            <a:r>
              <a:rPr lang="fi-FI" sz="2000" dirty="0"/>
              <a:t> </a:t>
            </a:r>
            <a:r>
              <a:rPr lang="fi-FI" sz="2000" dirty="0" smtClean="0"/>
              <a:t>ja se on tasavalta. </a:t>
            </a:r>
            <a:r>
              <a:rPr lang="fi-FI" sz="2000" dirty="0"/>
              <a:t>Presidenttinä toimii </a:t>
            </a:r>
            <a:r>
              <a:rPr lang="fi-FI" sz="2000" dirty="0" smtClean="0"/>
              <a:t>Recep. Valuuttana on liira ja kielenä on turkki. Itsenäisyyden se on saanut v. 1923. </a:t>
            </a:r>
            <a:r>
              <a:rPr lang="fi-FI" sz="2000" dirty="0"/>
              <a:t>S</a:t>
            </a:r>
            <a:r>
              <a:rPr lang="fi-FI" sz="2000" dirty="0" smtClean="0"/>
              <a:t>illoin ensimmäinen presidentti oli Mustafa </a:t>
            </a:r>
            <a:r>
              <a:rPr lang="fi-FI" sz="2000" dirty="0" err="1" smtClean="0"/>
              <a:t>Kemal</a:t>
            </a:r>
            <a:r>
              <a:rPr lang="fi-FI" sz="2000" dirty="0" smtClean="0"/>
              <a:t> </a:t>
            </a:r>
            <a:r>
              <a:rPr lang="fi-FI" sz="2000" dirty="0" err="1" smtClean="0"/>
              <a:t>Ataturk</a:t>
            </a:r>
            <a:r>
              <a:rPr lang="fi-FI" sz="2000" dirty="0" smtClean="0"/>
              <a:t>. Anatolian niemimaa on yksi </a:t>
            </a:r>
            <a:r>
              <a:rPr lang="fi-FI" sz="2000" dirty="0"/>
              <a:t>maailman vanhimmista  jatkuvasti asutetuista </a:t>
            </a:r>
            <a:r>
              <a:rPr lang="fi-FI" sz="2000" dirty="0" smtClean="0"/>
              <a:t>alueista. Ilmasto on tyypillinen Välimeren ilmasto. Pääkaupunki on Ankara, mutta suurin kaupunki on Istanbul. </a:t>
            </a:r>
            <a:r>
              <a:rPr lang="fi-FI" sz="2000" dirty="0"/>
              <a:t>Turkissa on kaikkiaan 98 </a:t>
            </a:r>
            <a:r>
              <a:rPr lang="fi-FI" sz="2000" dirty="0" smtClean="0"/>
              <a:t>lentokenttää. Valta uskonto on Islam. Turkki on jaettu 81 maakuntaan. Pääelinkeinona on palvelut sen lisäksi on teollisuutta ja maataloutta. Siellä on paljon kodittomia eläimiä kuten kissoja ja koiria. Turkki on yrittänyt päästä Euroopan unioniin, mutta kaikki kriteerit eivät ole täyttyneet esim. ihmisoikeustilanne. Turkki on hyvä huippu-urheilussa mm. jalkapallossa, lentopallossa ja koripallossa.</a:t>
            </a:r>
          </a:p>
          <a:p>
            <a:pPr marL="0" indent="0">
              <a:buNone/>
            </a:pPr>
            <a:endParaRPr lang="fi-FI" dirty="0"/>
          </a:p>
        </p:txBody>
      </p:sp>
      <p:pic>
        <p:nvPicPr>
          <p:cNvPr id="7" name="Kuva 6"/>
          <p:cNvPicPr>
            <a:picLocks noChangeAspect="1"/>
          </p:cNvPicPr>
          <p:nvPr/>
        </p:nvPicPr>
        <p:blipFill>
          <a:blip r:embed="rId2" cstate="print"/>
          <a:stretch>
            <a:fillRect/>
          </a:stretch>
        </p:blipFill>
        <p:spPr>
          <a:xfrm>
            <a:off x="3122140" y="831353"/>
            <a:ext cx="2138840" cy="1404195"/>
          </a:xfrm>
          <a:prstGeom prst="rect">
            <a:avLst/>
          </a:prstGeom>
        </p:spPr>
      </p:pic>
      <p:sp>
        <p:nvSpPr>
          <p:cNvPr id="8" name="Tekstikehys 7"/>
          <p:cNvSpPr txBox="1"/>
          <p:nvPr/>
        </p:nvSpPr>
        <p:spPr>
          <a:xfrm>
            <a:off x="10527102" y="0"/>
            <a:ext cx="1664898" cy="369332"/>
          </a:xfrm>
          <a:prstGeom prst="rect">
            <a:avLst/>
          </a:prstGeom>
          <a:noFill/>
        </p:spPr>
        <p:txBody>
          <a:bodyPr wrap="square" rtlCol="0">
            <a:spAutoFit/>
          </a:bodyPr>
          <a:lstStyle/>
          <a:p>
            <a:r>
              <a:rPr lang="fi-FI" dirty="0" smtClean="0"/>
              <a:t>Miika Salminen</a:t>
            </a:r>
            <a:endParaRPr lang="fi-FI" dirty="0"/>
          </a:p>
        </p:txBody>
      </p:sp>
    </p:spTree>
    <p:extLst>
      <p:ext uri="{BB962C8B-B14F-4D97-AF65-F5344CB8AC3E}">
        <p14:creationId xmlns:p14="http://schemas.microsoft.com/office/powerpoint/2010/main" xmlns="" val="3866459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709238" y="2527705"/>
            <a:ext cx="8890148" cy="2519557"/>
          </a:xfrm>
        </p:spPr>
        <p:txBody>
          <a:bodyPr>
            <a:normAutofit fontScale="77500" lnSpcReduction="20000"/>
          </a:bodyPr>
          <a:lstStyle/>
          <a:p>
            <a:pPr marL="457200" lvl="1" indent="0">
              <a:buNone/>
            </a:pPr>
            <a:r>
              <a:rPr lang="fi-FI" dirty="0" smtClean="0"/>
              <a:t>Korutehdas sijaitsee Antalyassa. Meillä oli siellä suomenkielinen kertoja kertomassa tehtaasta ja koruista. Siellä oli kolme hallia, jossa yhdessä oli kelloja, toisessa kultaisia ja hopeisia koruja ja kolmannessa oli helmikoruja. Korut ovat aitoja ja niissä ei ole ollenkaan nikkeliä. Katri halusi ostaa korun, mutta se maksoi alun perin 3000e, jonka hän tinki 2000e. </a:t>
            </a:r>
            <a:r>
              <a:rPr lang="fi-FI" dirty="0"/>
              <a:t>H</a:t>
            </a:r>
            <a:r>
              <a:rPr lang="fi-FI" dirty="0" smtClean="0"/>
              <a:t>än päätti että ei ole tarpeeksi rahaa( </a:t>
            </a:r>
            <a:r>
              <a:rPr lang="fi-FI" dirty="0" err="1"/>
              <a:t>K</a:t>
            </a:r>
            <a:r>
              <a:rPr lang="fi-FI" dirty="0" err="1" smtClean="0"/>
              <a:t>iia</a:t>
            </a:r>
            <a:r>
              <a:rPr lang="fi-FI" dirty="0" smtClean="0"/>
              <a:t> ja </a:t>
            </a:r>
            <a:r>
              <a:rPr lang="fi-FI" dirty="0"/>
              <a:t>L</a:t>
            </a:r>
            <a:r>
              <a:rPr lang="fi-FI" dirty="0" smtClean="0"/>
              <a:t>aura oikeasti pelastivat </a:t>
            </a:r>
            <a:r>
              <a:rPr lang="fi-FI" dirty="0"/>
              <a:t>K</a:t>
            </a:r>
            <a:r>
              <a:rPr lang="fi-FI" dirty="0" smtClean="0"/>
              <a:t>atrin). Katri ei alunperinkään aikonut ostaa korua, hän vain hieroi kauppoja sen aikaa kun hänen koruaan putsattiin ilmaiseksi. Kimmo taas osti äidillensä sydämen muotoisen korun, jonka sisässä luki ”</a:t>
            </a:r>
            <a:r>
              <a:rPr lang="fi-FI" dirty="0" err="1" smtClean="0"/>
              <a:t>mom</a:t>
            </a:r>
            <a:r>
              <a:rPr lang="fi-FI" dirty="0" smtClean="0"/>
              <a:t>”. Korutehtaassa oli parhaimmat ja hienoimmat vessat koko reissun aikana. Olimme tehtaanmyymälässä reilun tunnin, mutta kun pääsimme vihdoin pihalle korutehtaasta Katri tarjosi meille kaikille jäätelön, koska oli niin kuuma päivä. </a:t>
            </a:r>
          </a:p>
          <a:p>
            <a:pPr marL="457200" lvl="1" indent="0">
              <a:buNone/>
            </a:pPr>
            <a:r>
              <a:rPr lang="fi-FI" dirty="0" err="1" smtClean="0"/>
              <a:t>Kiia</a:t>
            </a:r>
            <a:r>
              <a:rPr lang="fi-FI" dirty="0" smtClean="0"/>
              <a:t> </a:t>
            </a:r>
            <a:r>
              <a:rPr lang="fi-FI" dirty="0" err="1" smtClean="0"/>
              <a:t>Solanti</a:t>
            </a:r>
            <a:endParaRPr lang="fi-FI" dirty="0" smtClean="0"/>
          </a:p>
          <a:p>
            <a:pPr lvl="1"/>
            <a:endParaRPr lang="fi-FI" dirty="0" smtClean="0"/>
          </a:p>
          <a:p>
            <a:pPr lvl="1"/>
            <a:endParaRPr lang="fi-FI" dirty="0" smtClean="0"/>
          </a:p>
          <a:p>
            <a:pPr lvl="1"/>
            <a:endParaRPr lang="fi-FI" dirty="0"/>
          </a:p>
        </p:txBody>
      </p:sp>
      <p:pic>
        <p:nvPicPr>
          <p:cNvPr id="3074" name="Picture 2" descr="Valokuv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03512" y="26004"/>
            <a:ext cx="2076450"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Valokuv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39007" y="4744712"/>
            <a:ext cx="2076450"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Valokuva"/>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03512" y="4745666"/>
            <a:ext cx="2076450"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Valokuva"/>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472264" y="26004"/>
            <a:ext cx="2076450"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Valokuva"/>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001612" y="6285"/>
            <a:ext cx="2076450"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Valokuva"/>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240016" y="57951"/>
            <a:ext cx="2076450"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3090" name="Picture 18" descr="Valokuva"/>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68008" y="4745666"/>
            <a:ext cx="2076450" cy="2076450"/>
          </a:xfrm>
          <a:prstGeom prst="rect">
            <a:avLst/>
          </a:prstGeom>
          <a:noFill/>
          <a:extLst>
            <a:ext uri="{909E8E84-426E-40DD-AFC4-6F175D3DCCD1}">
              <a14:hiddenFill xmlns:a14="http://schemas.microsoft.com/office/drawing/2010/main" xmlns="">
                <a:solidFill>
                  <a:srgbClr val="FFFFFF"/>
                </a:solidFill>
              </a14:hiddenFill>
            </a:ext>
          </a:extLst>
        </p:spPr>
      </p:pic>
      <p:pic>
        <p:nvPicPr>
          <p:cNvPr id="3094" name="Picture 22" descr="Valokuva"/>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935760" y="4771956"/>
            <a:ext cx="2016224" cy="20162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85816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32794"/>
            <a:ext cx="10363200" cy="1470025"/>
          </a:xfrm>
        </p:spPr>
        <p:txBody>
          <a:bodyPr/>
          <a:lstStyle/>
          <a:p>
            <a:r>
              <a:rPr lang="fi-FI" dirty="0" smtClean="0"/>
              <a:t>Mattotehdas</a:t>
            </a:r>
            <a:endParaRPr lang="fi-FI" dirty="0"/>
          </a:p>
        </p:txBody>
      </p:sp>
      <p:sp>
        <p:nvSpPr>
          <p:cNvPr id="3" name="Alaotsikko 2"/>
          <p:cNvSpPr>
            <a:spLocks noGrp="1"/>
          </p:cNvSpPr>
          <p:nvPr>
            <p:ph type="subTitle" idx="1"/>
          </p:nvPr>
        </p:nvSpPr>
        <p:spPr>
          <a:xfrm>
            <a:off x="2520777" y="1672279"/>
            <a:ext cx="7331676" cy="2034747"/>
          </a:xfrm>
        </p:spPr>
        <p:txBody>
          <a:bodyPr>
            <a:normAutofit/>
          </a:bodyPr>
          <a:lstStyle/>
          <a:p>
            <a:pPr algn="l"/>
            <a:r>
              <a:rPr lang="fi-FI" sz="1400" dirty="0" smtClean="0">
                <a:solidFill>
                  <a:schemeClr val="tx1"/>
                </a:solidFill>
              </a:rPr>
              <a:t>Meitä vastaan otti suomalainen mies. Hän ohjasi meidät paikkaan, jossa naiset tekivät mattoja.  Mattojen tekemisessä kestää noin puolitoista vuotta. Se näytti erittäin työläältä ja tylsältä. Sen jälkeen mentiin isoon huoneeseen, jossa meille tarjottiin </a:t>
            </a:r>
            <a:r>
              <a:rPr lang="fi-FI" sz="1400" dirty="0" err="1" smtClean="0">
                <a:solidFill>
                  <a:schemeClr val="tx1"/>
                </a:solidFill>
              </a:rPr>
              <a:t>omenateetä</a:t>
            </a:r>
            <a:r>
              <a:rPr lang="fi-FI" sz="1400" dirty="0" smtClean="0">
                <a:solidFill>
                  <a:schemeClr val="tx1"/>
                </a:solidFill>
              </a:rPr>
              <a:t> ja aikuisille tarjottiin viiniä. Sitten miehet alkoivat heittää mattoja lattialle. Opas kertoi mistä väri oli saatu, mistä maakunnista ne on lähtöisin ja mitä kulttuuria se kuvaa. Yksi ärsyttävä nainen alkoi pätemään asiantuntijalle väreistä. Onneksi toinen nainen sanoi hänelle :”Antaa olla.” Sitten siirryimme huoneeseen, jossa oli paljon kalliita mattoja. Kalleimman hinta oli 20 000 euroa. Halusimme nopeasti ulos, koska Jopon rahat eivät olisi riittäneet mattoihin. Pääsimme onneksi ulos ja saimme sitten jäätelöä.</a:t>
            </a:r>
            <a:r>
              <a:rPr lang="fi-FI" sz="1400" dirty="0">
                <a:solidFill>
                  <a:schemeClr val="tx1"/>
                </a:solidFill>
              </a:rPr>
              <a:t> </a:t>
            </a:r>
            <a:r>
              <a:rPr lang="fi-FI" sz="1400" dirty="0" smtClean="0">
                <a:solidFill>
                  <a:schemeClr val="tx1"/>
                </a:solidFill>
              </a:rPr>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90435" y="3656056"/>
            <a:ext cx="3367386" cy="18947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25467" y="3655620"/>
            <a:ext cx="2085971" cy="27787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Kuvaselite-ellipsi 3"/>
          <p:cNvSpPr/>
          <p:nvPr/>
        </p:nvSpPr>
        <p:spPr>
          <a:xfrm>
            <a:off x="199916" y="2866514"/>
            <a:ext cx="2083508" cy="1260389"/>
          </a:xfrm>
          <a:prstGeom prst="wedgeEllipseCallout">
            <a:avLst>
              <a:gd name="adj1" fmla="val 78950"/>
              <a:gd name="adj2" fmla="val 440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smtClean="0"/>
              <a:t>Cheek:”Onks</a:t>
            </a:r>
            <a:r>
              <a:rPr lang="fi-FI" dirty="0" smtClean="0"/>
              <a:t> </a:t>
            </a:r>
            <a:r>
              <a:rPr lang="fi-FI" dirty="0" err="1" smtClean="0"/>
              <a:t>pitbull</a:t>
            </a:r>
            <a:r>
              <a:rPr lang="fi-FI" dirty="0" smtClean="0"/>
              <a:t> </a:t>
            </a:r>
            <a:r>
              <a:rPr lang="fi-FI" dirty="0" err="1" smtClean="0"/>
              <a:t>tääl</a:t>
            </a:r>
            <a:r>
              <a:rPr lang="fi-FI" dirty="0" smtClean="0"/>
              <a:t> </a:t>
            </a:r>
            <a:r>
              <a:rPr lang="fi-FI" dirty="0" err="1" smtClean="0"/>
              <a:t>mattotehtaas</a:t>
            </a:r>
            <a:r>
              <a:rPr lang="fi-FI" dirty="0" smtClean="0"/>
              <a:t>?”</a:t>
            </a:r>
            <a:endParaRPr lang="fi-FI" dirty="0"/>
          </a:p>
        </p:txBody>
      </p:sp>
      <p:pic>
        <p:nvPicPr>
          <p:cNvPr id="2050" name="Picture 2" descr="C:\Users\ya\Downloads\WP_20150310_11_18_52_Pro.jpg"/>
          <p:cNvPicPr>
            <a:picLocks noChangeAspect="1" noChangeArrowheads="1"/>
          </p:cNvPicPr>
          <p:nvPr/>
        </p:nvPicPr>
        <p:blipFill>
          <a:blip r:embed="rId4" cstate="print"/>
          <a:srcRect/>
          <a:stretch>
            <a:fillRect/>
          </a:stretch>
        </p:blipFill>
        <p:spPr bwMode="auto">
          <a:xfrm rot="5400000">
            <a:off x="3985194" y="4322169"/>
            <a:ext cx="3035641" cy="1707548"/>
          </a:xfrm>
          <a:prstGeom prst="rect">
            <a:avLst/>
          </a:prstGeom>
          <a:noFill/>
        </p:spPr>
      </p:pic>
      <p:sp>
        <p:nvSpPr>
          <p:cNvPr id="8" name="Tekstikehys 7"/>
          <p:cNvSpPr txBox="1"/>
          <p:nvPr/>
        </p:nvSpPr>
        <p:spPr>
          <a:xfrm>
            <a:off x="10552670" y="0"/>
            <a:ext cx="1639330" cy="369332"/>
          </a:xfrm>
          <a:prstGeom prst="rect">
            <a:avLst/>
          </a:prstGeom>
          <a:noFill/>
        </p:spPr>
        <p:txBody>
          <a:bodyPr wrap="square" rtlCol="0">
            <a:spAutoFit/>
          </a:bodyPr>
          <a:lstStyle/>
          <a:p>
            <a:r>
              <a:rPr lang="fi-FI" dirty="0" smtClean="0"/>
              <a:t>Severi Perämäki</a:t>
            </a:r>
            <a:endParaRPr lang="fi-FI" dirty="0"/>
          </a:p>
        </p:txBody>
      </p:sp>
    </p:spTree>
    <p:extLst>
      <p:ext uri="{BB962C8B-B14F-4D97-AF65-F5344CB8AC3E}">
        <p14:creationId xmlns:p14="http://schemas.microsoft.com/office/powerpoint/2010/main" xmlns="" val="301027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778508" y="351046"/>
            <a:ext cx="6240693" cy="1152127"/>
          </a:xfrm>
        </p:spPr>
        <p:txBody>
          <a:bodyPr>
            <a:noAutofit/>
          </a:bodyPr>
          <a:lstStyle/>
          <a:p>
            <a:r>
              <a:rPr lang="fi-FI" sz="6000" i="1" dirty="0" smtClean="0"/>
              <a:t>Nahkatehdas</a:t>
            </a:r>
            <a:endParaRPr lang="fi-FI" sz="6000" i="1" dirty="0"/>
          </a:p>
        </p:txBody>
      </p:sp>
      <p:sp>
        <p:nvSpPr>
          <p:cNvPr id="3" name="Alaotsikko 2"/>
          <p:cNvSpPr>
            <a:spLocks noGrp="1"/>
          </p:cNvSpPr>
          <p:nvPr>
            <p:ph type="subTitle" idx="1"/>
          </p:nvPr>
        </p:nvSpPr>
        <p:spPr>
          <a:xfrm>
            <a:off x="4734368" y="1673003"/>
            <a:ext cx="5035710" cy="1655083"/>
          </a:xfrm>
        </p:spPr>
        <p:txBody>
          <a:bodyPr>
            <a:noAutofit/>
          </a:bodyPr>
          <a:lstStyle/>
          <a:p>
            <a:r>
              <a:rPr lang="fi-FI" sz="1400" dirty="0" smtClean="0">
                <a:solidFill>
                  <a:schemeClr val="tx1"/>
                </a:solidFill>
              </a:rPr>
              <a:t>Ensiksi meidät vietiin auditorioon, jossa meille pidettiin muotinäytös tehtaan nahkavaatteista. Näytöksen jälkeen meille kerrottiin että pääsemme tehtaanmyymälään katselemaan tai ostamaan vaatteita, josta yllätys </a:t>
            </a:r>
            <a:r>
              <a:rPr lang="fi-FI" sz="1400" dirty="0" err="1" smtClean="0">
                <a:solidFill>
                  <a:schemeClr val="tx1"/>
                </a:solidFill>
              </a:rPr>
              <a:t>yllätys</a:t>
            </a:r>
            <a:r>
              <a:rPr lang="fi-FI" sz="1400" dirty="0" smtClean="0">
                <a:solidFill>
                  <a:schemeClr val="tx1"/>
                </a:solidFill>
              </a:rPr>
              <a:t> Katri ja Soili innostuivat. Tehtaanmyymälä oli todella suuri paikka, joka oli aivan täynnä vaatteita. Kauppiaat olivat hyviä myymään tavaroitaan ja puhuivat Kimmonkin ympäri ja niinpä Kimmolle tuli kiire tuhlaamaan rahojaan tehtaanmyymälään.</a:t>
            </a:r>
            <a:endParaRPr lang="fi-FI" sz="1400" dirty="0">
              <a:solidFill>
                <a:schemeClr val="tx1"/>
              </a:solidFill>
            </a:endParaRPr>
          </a:p>
        </p:txBody>
      </p:sp>
      <p:pic>
        <p:nvPicPr>
          <p:cNvPr id="1026" name="Picture 2" descr="https://lh5.googleusercontent.com/-BGzXXutHN3I/VQa5aOddbNI/AAAAAAAALp8/JtyHPP4T-7Y/w1185-h889-no/SAM_0789.JPG"/>
          <p:cNvPicPr>
            <a:picLocks noChangeAspect="1" noChangeArrowheads="1"/>
          </p:cNvPicPr>
          <p:nvPr/>
        </p:nvPicPr>
        <p:blipFill>
          <a:blip r:embed="rId2" cstate="print"/>
          <a:srcRect/>
          <a:stretch>
            <a:fillRect/>
          </a:stretch>
        </p:blipFill>
        <p:spPr bwMode="auto">
          <a:xfrm>
            <a:off x="226806" y="459319"/>
            <a:ext cx="4320480" cy="24309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kstikehys 4"/>
          <p:cNvSpPr txBox="1"/>
          <p:nvPr/>
        </p:nvSpPr>
        <p:spPr>
          <a:xfrm>
            <a:off x="616084" y="118938"/>
            <a:ext cx="2938369" cy="276999"/>
          </a:xfrm>
          <a:prstGeom prst="rect">
            <a:avLst/>
          </a:prstGeom>
          <a:noFill/>
        </p:spPr>
        <p:txBody>
          <a:bodyPr wrap="square" rtlCol="0">
            <a:spAutoFit/>
          </a:bodyPr>
          <a:lstStyle/>
          <a:p>
            <a:r>
              <a:rPr lang="fi-FI" sz="1200" dirty="0" smtClean="0"/>
              <a:t>Meille pidettiin muotinäytös nahkatakeista.</a:t>
            </a:r>
            <a:endParaRPr lang="fi-FI" sz="1200" dirty="0"/>
          </a:p>
        </p:txBody>
      </p:sp>
      <p:sp>
        <p:nvSpPr>
          <p:cNvPr id="6" name="Tekstikehys 5"/>
          <p:cNvSpPr txBox="1"/>
          <p:nvPr/>
        </p:nvSpPr>
        <p:spPr>
          <a:xfrm>
            <a:off x="10032438" y="6165304"/>
            <a:ext cx="1344149" cy="369332"/>
          </a:xfrm>
          <a:prstGeom prst="rect">
            <a:avLst/>
          </a:prstGeom>
          <a:noFill/>
        </p:spPr>
        <p:txBody>
          <a:bodyPr wrap="square" rtlCol="0">
            <a:spAutoFit/>
          </a:bodyPr>
          <a:lstStyle/>
          <a:p>
            <a:r>
              <a:rPr lang="fi-FI" dirty="0" smtClean="0"/>
              <a:t>- Samu</a:t>
            </a:r>
            <a:endParaRPr lang="fi-FI" dirty="0"/>
          </a:p>
        </p:txBody>
      </p:sp>
      <p:pic>
        <p:nvPicPr>
          <p:cNvPr id="1028" name="Picture 4" descr="https://lh5.googleusercontent.com/-Kvvv7_zi7VA/VQbDwj7FeeI/AAAAAAAAMcw/FXiACRlTIPk/w500-h889-no/WP_20150312_10_07_16_Raw.jpg"/>
          <p:cNvPicPr>
            <a:picLocks noChangeAspect="1" noChangeArrowheads="1"/>
          </p:cNvPicPr>
          <p:nvPr/>
        </p:nvPicPr>
        <p:blipFill>
          <a:blip r:embed="rId3" cstate="print"/>
          <a:srcRect/>
          <a:stretch>
            <a:fillRect/>
          </a:stretch>
        </p:blipFill>
        <p:spPr bwMode="auto">
          <a:xfrm>
            <a:off x="263479" y="3770725"/>
            <a:ext cx="2030060" cy="27070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kstikehys 7"/>
          <p:cNvSpPr txBox="1"/>
          <p:nvPr/>
        </p:nvSpPr>
        <p:spPr>
          <a:xfrm>
            <a:off x="2350999" y="4186590"/>
            <a:ext cx="2880320" cy="1200329"/>
          </a:xfrm>
          <a:prstGeom prst="rect">
            <a:avLst/>
          </a:prstGeom>
          <a:noFill/>
        </p:spPr>
        <p:txBody>
          <a:bodyPr wrap="square" rtlCol="0">
            <a:spAutoFit/>
          </a:bodyPr>
          <a:lstStyle/>
          <a:p>
            <a:r>
              <a:rPr lang="fi-FI" dirty="0" smtClean="0"/>
              <a:t>Katselimme tehtaalla kauniita naisia.</a:t>
            </a:r>
          </a:p>
          <a:p>
            <a:r>
              <a:rPr lang="fi-FI" dirty="0" smtClean="0"/>
              <a:t>(oikeasti siellä oli vaan rumia kumisia nukkeja)  :/</a:t>
            </a:r>
            <a:endParaRPr lang="fi-FI" dirty="0"/>
          </a:p>
        </p:txBody>
      </p:sp>
      <p:pic>
        <p:nvPicPr>
          <p:cNvPr id="9" name="Kuva 8" descr="SAM_0806.JPG"/>
          <p:cNvPicPr>
            <a:picLocks noChangeAspect="1"/>
          </p:cNvPicPr>
          <p:nvPr/>
        </p:nvPicPr>
        <p:blipFill>
          <a:blip r:embed="rId4" cstate="print"/>
          <a:stretch>
            <a:fillRect/>
          </a:stretch>
        </p:blipFill>
        <p:spPr>
          <a:xfrm>
            <a:off x="5382442" y="3560482"/>
            <a:ext cx="4358848" cy="24518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Kuvatekstiellipsi 10"/>
          <p:cNvSpPr/>
          <p:nvPr/>
        </p:nvSpPr>
        <p:spPr>
          <a:xfrm>
            <a:off x="9574414" y="3955344"/>
            <a:ext cx="2016224" cy="1008112"/>
          </a:xfrm>
          <a:prstGeom prst="wedgeEllipseCallout">
            <a:avLst>
              <a:gd name="adj1" fmla="val -102495"/>
              <a:gd name="adj2" fmla="val 1503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i-FI" sz="1400" dirty="0" smtClean="0"/>
              <a:t>Samu, ostetaanko takit!</a:t>
            </a:r>
            <a:endParaRPr lang="fi-FI"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400" y="514350"/>
            <a:ext cx="2135038" cy="1600200"/>
          </a:xfrm>
          <a:prstGeom prst="rect">
            <a:avLst/>
          </a:prstGeom>
        </p:spPr>
      </p:pic>
      <p:pic>
        <p:nvPicPr>
          <p:cNvPr id="6" name="Kuva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4350" y="4195175"/>
            <a:ext cx="2134467" cy="2134467"/>
          </a:xfrm>
          <a:prstGeom prst="rect">
            <a:avLst/>
          </a:prstGeom>
        </p:spPr>
      </p:pic>
      <p:pic>
        <p:nvPicPr>
          <p:cNvPr id="5" name="Kuva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496425" y="552450"/>
            <a:ext cx="2181225" cy="2181225"/>
          </a:xfrm>
          <a:prstGeom prst="rect">
            <a:avLst/>
          </a:prstGeom>
        </p:spPr>
      </p:pic>
      <p:pic>
        <p:nvPicPr>
          <p:cNvPr id="4" name="Kuva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118142" y="1121373"/>
            <a:ext cx="7902214" cy="3220994"/>
          </a:xfrm>
          <a:prstGeom prst="rect">
            <a:avLst/>
          </a:prstGeom>
        </p:spPr>
      </p:pic>
      <p:sp>
        <p:nvSpPr>
          <p:cNvPr id="3" name="Alaotsikko 2"/>
          <p:cNvSpPr>
            <a:spLocks noGrp="1"/>
          </p:cNvSpPr>
          <p:nvPr>
            <p:ph type="subTitle" idx="4294967295"/>
          </p:nvPr>
        </p:nvSpPr>
        <p:spPr>
          <a:xfrm>
            <a:off x="2568575" y="4432300"/>
            <a:ext cx="8661400" cy="1630363"/>
          </a:xfrm>
        </p:spPr>
        <p:txBody>
          <a:bodyPr>
            <a:noAutofit/>
          </a:bodyPr>
          <a:lstStyle/>
          <a:p>
            <a:pPr>
              <a:buNone/>
            </a:pPr>
            <a:r>
              <a:rPr lang="fi-FI" sz="1600" dirty="0" smtClean="0"/>
              <a:t>	Välimeri </a:t>
            </a:r>
            <a:r>
              <a:rPr lang="fi-FI" sz="1600" dirty="0"/>
              <a:t>on Euroopan, Aasian ja Afrikan </a:t>
            </a:r>
            <a:r>
              <a:rPr lang="fi-FI" sz="1600" dirty="0" smtClean="0"/>
              <a:t>välissä. </a:t>
            </a:r>
            <a:r>
              <a:rPr lang="fi-FI" sz="1600" dirty="0"/>
              <a:t>Välimeressä on yhteensä 718 </a:t>
            </a:r>
            <a:r>
              <a:rPr lang="fi-FI" sz="1600" dirty="0" smtClean="0"/>
              <a:t>saarta, joiden </a:t>
            </a:r>
            <a:r>
              <a:rPr lang="fi-FI" sz="1600" dirty="0"/>
              <a:t>pinta-ala on 3300 neliökilometriä. Välimeri on syvimmillään yli viisi kilometriä. Välimeren ilmastossa on pitkä kuuma kesä </a:t>
            </a:r>
            <a:r>
              <a:rPr lang="fi-FI" sz="1600" dirty="0" smtClean="0"/>
              <a:t>ja talvi </a:t>
            </a:r>
            <a:r>
              <a:rPr lang="fi-FI" sz="1600" dirty="0"/>
              <a:t>taas on lauha, pilvinen, tuulinen ja sateinen. Välimeren ilmasto ja </a:t>
            </a:r>
            <a:r>
              <a:rPr lang="fi-FI" sz="1600" dirty="0" smtClean="0"/>
              <a:t>kulttuuri perinteet </a:t>
            </a:r>
            <a:r>
              <a:rPr lang="fi-FI" sz="1600" dirty="0"/>
              <a:t>houkuttelee paljon </a:t>
            </a:r>
            <a:r>
              <a:rPr lang="fi-FI" sz="1600" dirty="0" smtClean="0"/>
              <a:t>turisteja. Meressä </a:t>
            </a:r>
            <a:r>
              <a:rPr lang="fi-FI" sz="1600" dirty="0"/>
              <a:t>oli </a:t>
            </a:r>
            <a:r>
              <a:rPr lang="fi-FI" sz="1600" dirty="0" smtClean="0"/>
              <a:t>hyvät </a:t>
            </a:r>
            <a:r>
              <a:rPr lang="fi-FI" sz="1600" dirty="0"/>
              <a:t>ja suuret </a:t>
            </a:r>
            <a:r>
              <a:rPr lang="fi-FI" sz="1600" dirty="0" smtClean="0"/>
              <a:t>aallot, </a:t>
            </a:r>
            <a:r>
              <a:rPr lang="fi-FI" sz="1600" dirty="0"/>
              <a:t>jossa me leikimme uimapatjoilla. Aluksi yksi haki patjan, sitten melkein kaikki </a:t>
            </a:r>
            <a:r>
              <a:rPr lang="fi-FI" sz="1600" dirty="0" smtClean="0"/>
              <a:t>innostuivat </a:t>
            </a:r>
            <a:r>
              <a:rPr lang="fi-FI" sz="1600" dirty="0"/>
              <a:t>ja haki uimapatjoja. Aallot heitti välillä rannalle, mutta </a:t>
            </a:r>
            <a:r>
              <a:rPr lang="fi-FI" sz="1600" dirty="0" smtClean="0"/>
              <a:t>siitä huolimatta aina </a:t>
            </a:r>
            <a:r>
              <a:rPr lang="fi-FI" sz="1600" dirty="0"/>
              <a:t>mentiin takaisin mereen.</a:t>
            </a:r>
          </a:p>
        </p:txBody>
      </p:sp>
      <p:sp>
        <p:nvSpPr>
          <p:cNvPr id="2" name="Otsikko 1"/>
          <p:cNvSpPr>
            <a:spLocks noGrp="1"/>
          </p:cNvSpPr>
          <p:nvPr>
            <p:ph type="ctrTitle" idx="4294967295"/>
          </p:nvPr>
        </p:nvSpPr>
        <p:spPr>
          <a:xfrm>
            <a:off x="2162175" y="123825"/>
            <a:ext cx="7772400" cy="1470025"/>
          </a:xfrm>
        </p:spPr>
        <p:txBody>
          <a:bodyPr/>
          <a:lstStyle/>
          <a:p>
            <a:r>
              <a:rPr lang="fi-FI" dirty="0" smtClean="0"/>
              <a:t>Meri</a:t>
            </a:r>
            <a:endParaRPr lang="fi-FI" dirty="0"/>
          </a:p>
        </p:txBody>
      </p:sp>
      <p:sp>
        <p:nvSpPr>
          <p:cNvPr id="8" name="Tekstikehys 7"/>
          <p:cNvSpPr txBox="1"/>
          <p:nvPr/>
        </p:nvSpPr>
        <p:spPr>
          <a:xfrm>
            <a:off x="10696575" y="6488668"/>
            <a:ext cx="1495425" cy="369332"/>
          </a:xfrm>
          <a:prstGeom prst="rect">
            <a:avLst/>
          </a:prstGeom>
          <a:noFill/>
        </p:spPr>
        <p:txBody>
          <a:bodyPr wrap="square" rtlCol="0">
            <a:spAutoFit/>
          </a:bodyPr>
          <a:lstStyle/>
          <a:p>
            <a:r>
              <a:rPr lang="fi-FI" dirty="0" smtClean="0"/>
              <a:t>Jere Pienmäki</a:t>
            </a:r>
            <a:endParaRPr lang="fi-FI" dirty="0"/>
          </a:p>
        </p:txBody>
      </p:sp>
    </p:spTree>
    <p:extLst>
      <p:ext uri="{BB962C8B-B14F-4D97-AF65-F5344CB8AC3E}">
        <p14:creationId xmlns:p14="http://schemas.microsoft.com/office/powerpoint/2010/main" xmlns="" val="31890113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7954" y="2592238"/>
            <a:ext cx="4896544" cy="3672408"/>
          </a:xfrm>
          <a:prstGeom prst="rect">
            <a:avLst/>
          </a:prstGeom>
        </p:spPr>
      </p:pic>
      <p:sp>
        <p:nvSpPr>
          <p:cNvPr id="7" name="Sisällön paikkamerkki 6"/>
          <p:cNvSpPr>
            <a:spLocks noGrp="1"/>
          </p:cNvSpPr>
          <p:nvPr>
            <p:ph idx="4294967295"/>
          </p:nvPr>
        </p:nvSpPr>
        <p:spPr>
          <a:xfrm>
            <a:off x="828675" y="1443038"/>
            <a:ext cx="9698038" cy="1025525"/>
          </a:xfrm>
        </p:spPr>
        <p:txBody>
          <a:bodyPr>
            <a:normAutofit/>
          </a:bodyPr>
          <a:lstStyle/>
          <a:p>
            <a:r>
              <a:rPr lang="fi-FI" sz="1600" dirty="0"/>
              <a:t>Basaarit on kauppoja, jotka on </a:t>
            </a:r>
            <a:r>
              <a:rPr lang="fi-FI" sz="1600" dirty="0" smtClean="0"/>
              <a:t>vierivieressä. </a:t>
            </a:r>
            <a:r>
              <a:rPr lang="fi-FI" sz="1600" dirty="0"/>
              <a:t>Siellä on paljon halpoja vaatteita ja muita tuotteita. Vaatteista kannattaa tinkiä vähintään puolet, koska ne ei ole kuitenkaan </a:t>
            </a:r>
            <a:r>
              <a:rPr lang="fi-FI" sz="1600" dirty="0" smtClean="0"/>
              <a:t>aitoja merkkivaatteita, </a:t>
            </a:r>
            <a:r>
              <a:rPr lang="fi-FI" sz="1600" dirty="0"/>
              <a:t>vaikka </a:t>
            </a:r>
            <a:r>
              <a:rPr lang="fi-FI" sz="1600" dirty="0" smtClean="0"/>
              <a:t>he </a:t>
            </a:r>
            <a:r>
              <a:rPr lang="fi-FI" sz="1600" dirty="0"/>
              <a:t>väittääkin </a:t>
            </a:r>
            <a:r>
              <a:rPr lang="fi-FI" sz="1600" dirty="0" smtClean="0"/>
              <a:t>niin</a:t>
            </a:r>
            <a:r>
              <a:rPr lang="fi-FI" sz="1600" dirty="0"/>
              <a:t>. </a:t>
            </a:r>
            <a:r>
              <a:rPr lang="fi-FI" sz="1600" dirty="0" smtClean="0"/>
              <a:t>Basaareista sai </a:t>
            </a:r>
            <a:r>
              <a:rPr lang="fi-FI" sz="1600" dirty="0"/>
              <a:t>myös paljon kavereita ja veljiä, kun oli ostanut jotain. Myyjät </a:t>
            </a:r>
            <a:r>
              <a:rPr lang="fi-FI" sz="1600" dirty="0" smtClean="0"/>
              <a:t>olivat </a:t>
            </a:r>
            <a:r>
              <a:rPr lang="fi-FI" sz="1600" dirty="0"/>
              <a:t>innokkaita ja joskus jopa ärsyttäviä.</a:t>
            </a:r>
          </a:p>
        </p:txBody>
      </p:sp>
      <p:sp>
        <p:nvSpPr>
          <p:cNvPr id="2" name="Otsikko 1"/>
          <p:cNvSpPr>
            <a:spLocks noGrp="1"/>
          </p:cNvSpPr>
          <p:nvPr>
            <p:ph type="title" idx="4294967295"/>
          </p:nvPr>
        </p:nvSpPr>
        <p:spPr>
          <a:xfrm>
            <a:off x="0" y="392113"/>
            <a:ext cx="9601200" cy="1303337"/>
          </a:xfrm>
        </p:spPr>
        <p:txBody>
          <a:bodyPr/>
          <a:lstStyle/>
          <a:p>
            <a:r>
              <a:rPr lang="fi-FI" dirty="0" smtClean="0"/>
              <a:t>Basaarit</a:t>
            </a:r>
            <a:endParaRPr lang="fi-FI"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58293" y="2741754"/>
            <a:ext cx="6252682" cy="3517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kstikehys 5"/>
          <p:cNvSpPr txBox="1"/>
          <p:nvPr/>
        </p:nvSpPr>
        <p:spPr>
          <a:xfrm>
            <a:off x="10467975" y="6488668"/>
            <a:ext cx="1724025" cy="369332"/>
          </a:xfrm>
          <a:prstGeom prst="rect">
            <a:avLst/>
          </a:prstGeom>
          <a:noFill/>
        </p:spPr>
        <p:txBody>
          <a:bodyPr wrap="square" rtlCol="0">
            <a:spAutoFit/>
          </a:bodyPr>
          <a:lstStyle/>
          <a:p>
            <a:r>
              <a:rPr lang="fi-FI" dirty="0" smtClean="0"/>
              <a:t>Jere Pienmäki</a:t>
            </a:r>
            <a:endParaRPr lang="fi-FI" dirty="0"/>
          </a:p>
        </p:txBody>
      </p:sp>
      <p:sp>
        <p:nvSpPr>
          <p:cNvPr id="9" name="Kuvatekstiellipsi 8"/>
          <p:cNvSpPr/>
          <p:nvPr/>
        </p:nvSpPr>
        <p:spPr>
          <a:xfrm>
            <a:off x="609600" y="2552700"/>
            <a:ext cx="2295525" cy="1209675"/>
          </a:xfrm>
          <a:prstGeom prst="wedgeEllipseCallout">
            <a:avLst>
              <a:gd name="adj1" fmla="val 29419"/>
              <a:gd name="adj2" fmla="val 59351"/>
            </a:avLst>
          </a:prstGeom>
        </p:spPr>
        <p:style>
          <a:lnRef idx="2">
            <a:schemeClr val="dk1"/>
          </a:lnRef>
          <a:fillRef idx="1">
            <a:schemeClr val="lt1"/>
          </a:fillRef>
          <a:effectRef idx="0">
            <a:schemeClr val="dk1"/>
          </a:effectRef>
          <a:fontRef idx="minor">
            <a:schemeClr val="dk1"/>
          </a:fontRef>
        </p:style>
        <p:txBody>
          <a:bodyPr rtlCol="0" anchor="ctr"/>
          <a:lstStyle/>
          <a:p>
            <a:pPr algn="ctr"/>
            <a:r>
              <a:rPr lang="fi-FI" dirty="0" smtClean="0"/>
              <a:t>”Nauraen kuljen kuin Kuningas </a:t>
            </a:r>
            <a:r>
              <a:rPr lang="fi-FI" dirty="0" err="1" smtClean="0"/>
              <a:t>mä</a:t>
            </a:r>
            <a:r>
              <a:rPr lang="fi-FI" dirty="0" smtClean="0"/>
              <a:t> </a:t>
            </a:r>
            <a:r>
              <a:rPr lang="fi-FI" dirty="0" err="1" smtClean="0"/>
              <a:t>oisin</a:t>
            </a:r>
            <a:r>
              <a:rPr lang="fi-FI" dirty="0" smtClean="0"/>
              <a:t>…” </a:t>
            </a:r>
            <a:endParaRPr lang="fi-FI" dirty="0"/>
          </a:p>
        </p:txBody>
      </p:sp>
      <p:sp>
        <p:nvSpPr>
          <p:cNvPr id="10" name="Kuvatekstiellipsi 9"/>
          <p:cNvSpPr/>
          <p:nvPr/>
        </p:nvSpPr>
        <p:spPr>
          <a:xfrm>
            <a:off x="7591425" y="4714875"/>
            <a:ext cx="2619375" cy="1162050"/>
          </a:xfrm>
          <a:prstGeom prst="wedgeEllipseCallout">
            <a:avLst>
              <a:gd name="adj1" fmla="val 56985"/>
              <a:gd name="adj2" fmla="val -588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fi-FI" dirty="0" smtClean="0"/>
              <a:t>Terve, terve! Onpa ärsyttävä Suomi poika.</a:t>
            </a:r>
            <a:endParaRPr lang="fi-FI" dirty="0"/>
          </a:p>
        </p:txBody>
      </p:sp>
    </p:spTree>
    <p:extLst>
      <p:ext uri="{BB962C8B-B14F-4D97-AF65-F5344CB8AC3E}">
        <p14:creationId xmlns:p14="http://schemas.microsoft.com/office/powerpoint/2010/main" xmlns="" val="38545598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s://lh4.googleusercontent.com/-Lg15MJn3LEs/VQbEJwu8iaI/AAAAAAAAMh8/4NBaX9oRi9Q/w1580-h889-no/WP_20150312_15_00_06_Raw.jpg"/>
          <p:cNvPicPr>
            <a:picLocks noChangeAspect="1" noChangeArrowheads="1"/>
          </p:cNvPicPr>
          <p:nvPr/>
        </p:nvPicPr>
        <p:blipFill>
          <a:blip r:embed="rId2" cstate="print"/>
          <a:srcRect/>
          <a:stretch>
            <a:fillRect/>
          </a:stretch>
        </p:blipFill>
        <p:spPr bwMode="auto">
          <a:xfrm>
            <a:off x="5740658" y="647699"/>
            <a:ext cx="5772643" cy="3248025"/>
          </a:xfrm>
          <a:prstGeom prst="rect">
            <a:avLst/>
          </a:prstGeom>
          <a:noFill/>
        </p:spPr>
      </p:pic>
      <p:pic>
        <p:nvPicPr>
          <p:cNvPr id="4" name="Sisällön paikkamerkki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662749" y="2416991"/>
            <a:ext cx="6709602" cy="3774152"/>
          </a:xfrm>
        </p:spPr>
      </p:pic>
      <p:sp>
        <p:nvSpPr>
          <p:cNvPr id="8" name="Kuvaselite-ellipsi 7"/>
          <p:cNvSpPr/>
          <p:nvPr/>
        </p:nvSpPr>
        <p:spPr>
          <a:xfrm>
            <a:off x="408546" y="2292981"/>
            <a:ext cx="1829873" cy="1008112"/>
          </a:xfrm>
          <a:prstGeom prst="wedgeEllipseCallout">
            <a:avLst>
              <a:gd name="adj1" fmla="val 30488"/>
              <a:gd name="adj2" fmla="val 780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Guud</a:t>
            </a:r>
            <a:r>
              <a:rPr lang="fi-FI" dirty="0"/>
              <a:t> </a:t>
            </a:r>
            <a:r>
              <a:rPr lang="fi-FI" dirty="0" err="1"/>
              <a:t>price</a:t>
            </a:r>
            <a:r>
              <a:rPr lang="fi-FI" dirty="0"/>
              <a:t> for </a:t>
            </a:r>
            <a:r>
              <a:rPr lang="fi-FI" dirty="0" err="1" smtClean="0"/>
              <a:t>you</a:t>
            </a:r>
            <a:endParaRPr lang="fi-FI" dirty="0"/>
          </a:p>
        </p:txBody>
      </p:sp>
      <p:sp>
        <p:nvSpPr>
          <p:cNvPr id="10" name="Kuvaselitesuorakulmio 9"/>
          <p:cNvSpPr/>
          <p:nvPr/>
        </p:nvSpPr>
        <p:spPr>
          <a:xfrm>
            <a:off x="2400439" y="1970565"/>
            <a:ext cx="1123172" cy="792088"/>
          </a:xfrm>
          <a:prstGeom prst="wedgeRectCallout">
            <a:avLst>
              <a:gd name="adj1" fmla="val -46503"/>
              <a:gd name="adj2" fmla="val 1425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Veli, </a:t>
            </a:r>
            <a:r>
              <a:rPr lang="fi-FI" dirty="0" err="1"/>
              <a:t>only</a:t>
            </a:r>
            <a:r>
              <a:rPr lang="fi-FI" dirty="0"/>
              <a:t> 30 liiraa</a:t>
            </a:r>
          </a:p>
        </p:txBody>
      </p:sp>
      <p:sp>
        <p:nvSpPr>
          <p:cNvPr id="11" name="Kuvatekstiellipsi 10"/>
          <p:cNvSpPr/>
          <p:nvPr/>
        </p:nvSpPr>
        <p:spPr>
          <a:xfrm>
            <a:off x="4021609" y="2326159"/>
            <a:ext cx="1869989" cy="980303"/>
          </a:xfrm>
          <a:prstGeom prst="wedgeEllipseCallout">
            <a:avLst>
              <a:gd name="adj1" fmla="val -40216"/>
              <a:gd name="adj2" fmla="val 734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Tämähän käy kuin tanssi…</a:t>
            </a:r>
            <a:endParaRPr lang="fi-FI" dirty="0"/>
          </a:p>
        </p:txBody>
      </p:sp>
      <p:sp>
        <p:nvSpPr>
          <p:cNvPr id="12" name="Tekstikehys 11"/>
          <p:cNvSpPr txBox="1"/>
          <p:nvPr/>
        </p:nvSpPr>
        <p:spPr>
          <a:xfrm>
            <a:off x="10696575" y="6488668"/>
            <a:ext cx="1495425" cy="369332"/>
          </a:xfrm>
          <a:prstGeom prst="rect">
            <a:avLst/>
          </a:prstGeom>
          <a:noFill/>
        </p:spPr>
        <p:txBody>
          <a:bodyPr wrap="square" rtlCol="0">
            <a:spAutoFit/>
          </a:bodyPr>
          <a:lstStyle/>
          <a:p>
            <a:r>
              <a:rPr lang="fi-FI" dirty="0" smtClean="0"/>
              <a:t>Jere Pienmäki</a:t>
            </a:r>
            <a:endParaRPr lang="fi-FI" dirty="0"/>
          </a:p>
        </p:txBody>
      </p:sp>
      <p:sp>
        <p:nvSpPr>
          <p:cNvPr id="9" name="Kuvaselitepilvi 8"/>
          <p:cNvSpPr/>
          <p:nvPr/>
        </p:nvSpPr>
        <p:spPr>
          <a:xfrm>
            <a:off x="8206248" y="517802"/>
            <a:ext cx="1080120" cy="108012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smtClean="0"/>
              <a:t>Tääh</a:t>
            </a:r>
            <a:r>
              <a:rPr lang="fi-FI" dirty="0" smtClean="0"/>
              <a:t> </a:t>
            </a:r>
            <a:r>
              <a:rPr lang="fi-FI" dirty="0"/>
              <a:t>kuin halpa</a:t>
            </a:r>
          </a:p>
        </p:txBody>
      </p:sp>
    </p:spTree>
    <p:extLst>
      <p:ext uri="{BB962C8B-B14F-4D97-AF65-F5344CB8AC3E}">
        <p14:creationId xmlns:p14="http://schemas.microsoft.com/office/powerpoint/2010/main" xmlns="" val="3923851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65302" y="2451980"/>
            <a:ext cx="6635824" cy="3733490"/>
          </a:xfrm>
          <a:prstGeom prst="rect">
            <a:avLst/>
          </a:prstGeom>
        </p:spPr>
      </p:pic>
      <p:sp>
        <p:nvSpPr>
          <p:cNvPr id="2" name="Otsikko 1"/>
          <p:cNvSpPr>
            <a:spLocks noGrp="1"/>
          </p:cNvSpPr>
          <p:nvPr>
            <p:ph type="title"/>
          </p:nvPr>
        </p:nvSpPr>
        <p:spPr>
          <a:xfrm rot="1508176">
            <a:off x="1527435" y="317248"/>
            <a:ext cx="388666" cy="102824"/>
          </a:xfrm>
        </p:spPr>
        <p:txBody>
          <a:bodyPr>
            <a:normAutofit fontScale="90000"/>
          </a:bodyPr>
          <a:lstStyle/>
          <a:p>
            <a:r>
              <a:rPr lang="fi-FI" dirty="0" smtClean="0"/>
              <a:t> </a:t>
            </a:r>
            <a:endParaRPr lang="fi-FI" dirty="0"/>
          </a:p>
        </p:txBody>
      </p:sp>
      <p:sp>
        <p:nvSpPr>
          <p:cNvPr id="3" name="Sisällön paikkamerkki 2"/>
          <p:cNvSpPr>
            <a:spLocks noGrp="1"/>
          </p:cNvSpPr>
          <p:nvPr>
            <p:ph idx="1"/>
          </p:nvPr>
        </p:nvSpPr>
        <p:spPr>
          <a:xfrm>
            <a:off x="1980004" y="476250"/>
            <a:ext cx="8229600" cy="1647826"/>
          </a:xfrm>
        </p:spPr>
        <p:txBody>
          <a:bodyPr>
            <a:normAutofit fontScale="92500" lnSpcReduction="10000"/>
          </a:bodyPr>
          <a:lstStyle/>
          <a:p>
            <a:endParaRPr lang="fi-FI" sz="1600" dirty="0"/>
          </a:p>
          <a:p>
            <a:endParaRPr lang="fi-FI" sz="1600" dirty="0"/>
          </a:p>
          <a:p>
            <a:pPr marL="0" indent="0">
              <a:buNone/>
            </a:pPr>
            <a:r>
              <a:rPr lang="fi-FI" sz="1600" dirty="0"/>
              <a:t>Torstai päivänä menimme ravintolan jälkeen basaarille myöhässä, koska Katri </a:t>
            </a:r>
            <a:r>
              <a:rPr lang="fi-FI" sz="1600" dirty="0" smtClean="0"/>
              <a:t>kaatui </a:t>
            </a:r>
            <a:r>
              <a:rPr lang="fi-FI" sz="1600" dirty="0"/>
              <a:t>kynnykseen ja löi </a:t>
            </a:r>
            <a:r>
              <a:rPr lang="fi-FI" sz="1600" dirty="0" smtClean="0"/>
              <a:t>nenänsä lattiaan. </a:t>
            </a:r>
            <a:r>
              <a:rPr lang="fi-FI" sz="1600" dirty="0"/>
              <a:t>Basaarille päästin kuitenkin Katrin könyämisestä huolimatta. Olimme Basaarilla pari tuntia ja kaikille kertyi monta säkkiä vaatteita ja muuta kampetta. Osa myyjistä jopa suuttui, kun </a:t>
            </a:r>
            <a:r>
              <a:rPr lang="fi-FI" sz="1600" dirty="0" smtClean="0"/>
              <a:t>emme maksaneet </a:t>
            </a:r>
            <a:r>
              <a:rPr lang="fi-FI" sz="1600" dirty="0"/>
              <a:t>tavaroista yli hintaa. </a:t>
            </a:r>
          </a:p>
        </p:txBody>
      </p:sp>
      <p:sp>
        <p:nvSpPr>
          <p:cNvPr id="5" name="Pyöristetty kuvaselitesuorakulmio 4"/>
          <p:cNvSpPr/>
          <p:nvPr/>
        </p:nvSpPr>
        <p:spPr>
          <a:xfrm>
            <a:off x="4398665" y="2216795"/>
            <a:ext cx="1224136" cy="108012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Tinki </a:t>
            </a:r>
            <a:r>
              <a:rPr lang="fi-FI" sz="1400" dirty="0" err="1" smtClean="0"/>
              <a:t>tinki</a:t>
            </a:r>
            <a:r>
              <a:rPr lang="fi-FI" sz="1400" dirty="0" smtClean="0"/>
              <a:t>! </a:t>
            </a:r>
            <a:endParaRPr lang="fi-FI" sz="1400" dirty="0"/>
          </a:p>
        </p:txBody>
      </p:sp>
      <p:sp>
        <p:nvSpPr>
          <p:cNvPr id="6" name="Kuvatekstiellipsi 5"/>
          <p:cNvSpPr/>
          <p:nvPr/>
        </p:nvSpPr>
        <p:spPr>
          <a:xfrm>
            <a:off x="5947203" y="2290892"/>
            <a:ext cx="3097428" cy="1392194"/>
          </a:xfrm>
          <a:prstGeom prst="wedgeEllipseCallout">
            <a:avLst>
              <a:gd name="adj1" fmla="val -45384"/>
              <a:gd name="adj2" fmla="val 79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Rahaa vielä jäljellä 1000 …£, </a:t>
            </a:r>
            <a:r>
              <a:rPr lang="fi-FI" dirty="0" err="1" smtClean="0"/>
              <a:t>taidampa</a:t>
            </a:r>
            <a:r>
              <a:rPr lang="fi-FI" dirty="0" smtClean="0"/>
              <a:t> ostaa  kuudennen </a:t>
            </a:r>
            <a:r>
              <a:rPr lang="fi-FI" dirty="0" err="1" smtClean="0"/>
              <a:t>hupparin</a:t>
            </a:r>
            <a:r>
              <a:rPr lang="fi-FI" dirty="0" smtClean="0"/>
              <a:t>!</a:t>
            </a:r>
            <a:endParaRPr lang="fi-FI" dirty="0"/>
          </a:p>
        </p:txBody>
      </p:sp>
      <p:sp>
        <p:nvSpPr>
          <p:cNvPr id="7" name="Tekstikehys 6"/>
          <p:cNvSpPr txBox="1"/>
          <p:nvPr/>
        </p:nvSpPr>
        <p:spPr>
          <a:xfrm>
            <a:off x="10696575" y="6488668"/>
            <a:ext cx="1495425" cy="369332"/>
          </a:xfrm>
          <a:prstGeom prst="rect">
            <a:avLst/>
          </a:prstGeom>
          <a:noFill/>
        </p:spPr>
        <p:txBody>
          <a:bodyPr wrap="square" rtlCol="0">
            <a:spAutoFit/>
          </a:bodyPr>
          <a:lstStyle/>
          <a:p>
            <a:r>
              <a:rPr lang="fi-FI" dirty="0" smtClean="0"/>
              <a:t>Jere Pienmäki</a:t>
            </a:r>
            <a:endParaRPr lang="fi-FI" dirty="0"/>
          </a:p>
        </p:txBody>
      </p:sp>
    </p:spTree>
    <p:extLst>
      <p:ext uri="{BB962C8B-B14F-4D97-AF65-F5344CB8AC3E}">
        <p14:creationId xmlns:p14="http://schemas.microsoft.com/office/powerpoint/2010/main" xmlns="" val="2262083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https://lh4.googleusercontent.com/-ur4DlxK7kao/VQa51TaTMAI/AAAAAAAALsI/opZO7MTq0sc/w713-h535-no/SAM_0815.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33800" y="639113"/>
            <a:ext cx="5989146" cy="3991006"/>
          </a:xfrm>
          <a:prstGeom prst="rect">
            <a:avLst/>
          </a:prstGeom>
          <a:noFill/>
          <a:ln>
            <a:noFill/>
          </a:ln>
        </p:spPr>
      </p:pic>
      <p:sp>
        <p:nvSpPr>
          <p:cNvPr id="8" name="Pyöristetty kuvaselitesuorakulmio 7"/>
          <p:cNvSpPr/>
          <p:nvPr/>
        </p:nvSpPr>
        <p:spPr>
          <a:xfrm>
            <a:off x="5489257" y="884555"/>
            <a:ext cx="946785" cy="307340"/>
          </a:xfrm>
          <a:prstGeom prst="wedgeRoundRectCallout">
            <a:avLst>
              <a:gd name="adj1" fmla="val -5029"/>
              <a:gd name="adj2" fmla="val 2383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fi-FI" sz="1100" dirty="0">
                <a:effectLst/>
                <a:ea typeface="Calibri" panose="020F0502020204030204" pitchFamily="34" charset="0"/>
                <a:cs typeface="Times New Roman" panose="02020603050405020304" pitchFamily="18" charset="0"/>
              </a:rPr>
              <a:t>EI JAKSA</a:t>
            </a:r>
          </a:p>
        </p:txBody>
      </p:sp>
      <p:sp>
        <p:nvSpPr>
          <p:cNvPr id="10" name="Pyöristetty kuvaselitesuorakulmio 9"/>
          <p:cNvSpPr/>
          <p:nvPr/>
        </p:nvSpPr>
        <p:spPr>
          <a:xfrm>
            <a:off x="6869373" y="1008380"/>
            <a:ext cx="1564640" cy="353695"/>
          </a:xfrm>
          <a:prstGeom prst="wedgeRoundRectCallout">
            <a:avLst>
              <a:gd name="adj1" fmla="val -19780"/>
              <a:gd name="adj2" fmla="val 1067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fi-FI" sz="1100" dirty="0">
                <a:effectLst/>
                <a:ea typeface="Calibri" panose="020F0502020204030204" pitchFamily="34" charset="0"/>
                <a:cs typeface="Times New Roman" panose="02020603050405020304" pitchFamily="18" charset="0"/>
              </a:rPr>
              <a:t>MENNÄÄN TUONNE</a:t>
            </a:r>
          </a:p>
        </p:txBody>
      </p:sp>
      <p:sp>
        <p:nvSpPr>
          <p:cNvPr id="11" name="Pyöristetty kuvaselitesuorakulmio 10"/>
          <p:cNvSpPr/>
          <p:nvPr/>
        </p:nvSpPr>
        <p:spPr>
          <a:xfrm>
            <a:off x="5680999" y="2895471"/>
            <a:ext cx="955040" cy="345440"/>
          </a:xfrm>
          <a:prstGeom prst="wedgeRoundRectCallout">
            <a:avLst>
              <a:gd name="adj1" fmla="val -26683"/>
              <a:gd name="adj2" fmla="val -1501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fi-FI" sz="1100" dirty="0">
                <a:effectLst/>
                <a:ea typeface="Calibri" panose="020F0502020204030204" pitchFamily="34" charset="0"/>
                <a:cs typeface="Times New Roman" panose="02020603050405020304" pitchFamily="18" charset="0"/>
              </a:rPr>
              <a:t>OK</a:t>
            </a:r>
          </a:p>
        </p:txBody>
      </p:sp>
      <p:sp>
        <p:nvSpPr>
          <p:cNvPr id="13" name="Pyöristetty kuvaselitesuorakulmio 12"/>
          <p:cNvSpPr/>
          <p:nvPr/>
        </p:nvSpPr>
        <p:spPr>
          <a:xfrm>
            <a:off x="8226656" y="1548766"/>
            <a:ext cx="3204210" cy="326390"/>
          </a:xfrm>
          <a:prstGeom prst="wedgeRoundRectCallout">
            <a:avLst>
              <a:gd name="adj1" fmla="val -38276"/>
              <a:gd name="adj2" fmla="val 1256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fi-FI" sz="1100" dirty="0">
                <a:effectLst/>
                <a:ea typeface="Calibri" panose="020F0502020204030204" pitchFamily="34" charset="0"/>
                <a:cs typeface="Times New Roman" panose="02020603050405020304" pitchFamily="18" charset="0"/>
              </a:rPr>
              <a:t>EN MÄ SULLE PUHUNU VAAN SAMULLE!!!!!</a:t>
            </a:r>
          </a:p>
        </p:txBody>
      </p:sp>
      <p:pic>
        <p:nvPicPr>
          <p:cNvPr id="11266" name="Picture 2" descr="https://lh6.googleusercontent.com/-0jiGeZ_JNuQ/VQbBai1Kk1I/AAAAAAAAMG8/xBeAqH-TEb8/w500-h889-no/WP_20150310_09_29_53_Pro.jpg"/>
          <p:cNvPicPr>
            <a:picLocks noChangeAspect="1" noChangeArrowheads="1"/>
          </p:cNvPicPr>
          <p:nvPr/>
        </p:nvPicPr>
        <p:blipFill>
          <a:blip r:embed="rId3" cstate="print"/>
          <a:srcRect/>
          <a:stretch>
            <a:fillRect/>
          </a:stretch>
        </p:blipFill>
        <p:spPr bwMode="auto">
          <a:xfrm>
            <a:off x="637767" y="638175"/>
            <a:ext cx="3101785" cy="5514975"/>
          </a:xfrm>
          <a:prstGeom prst="rect">
            <a:avLst/>
          </a:prstGeom>
          <a:noFill/>
        </p:spPr>
      </p:pic>
      <p:pic>
        <p:nvPicPr>
          <p:cNvPr id="4" name="Kuva 3" descr="Valokuva"/>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40236" y="3181350"/>
            <a:ext cx="5003714" cy="3048000"/>
          </a:xfrm>
          <a:prstGeom prst="rect">
            <a:avLst/>
          </a:prstGeom>
          <a:noFill/>
          <a:ln>
            <a:noFill/>
          </a:ln>
        </p:spPr>
      </p:pic>
      <p:sp>
        <p:nvSpPr>
          <p:cNvPr id="6" name="Pyöristetty kuvaselitesuorakulmio 5"/>
          <p:cNvSpPr/>
          <p:nvPr/>
        </p:nvSpPr>
        <p:spPr>
          <a:xfrm>
            <a:off x="3819821" y="3390254"/>
            <a:ext cx="1301306" cy="437139"/>
          </a:xfrm>
          <a:prstGeom prst="wedgeRoundRectCallout">
            <a:avLst>
              <a:gd name="adj1" fmla="val 50899"/>
              <a:gd name="adj2" fmla="val 1064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fi-FI" sz="1100" dirty="0">
                <a:effectLst/>
                <a:ea typeface="Calibri" panose="020F0502020204030204" pitchFamily="34" charset="0"/>
                <a:cs typeface="Times New Roman" panose="02020603050405020304" pitchFamily="18" charset="0"/>
              </a:rPr>
              <a:t>TÄÄ EI </a:t>
            </a:r>
            <a:r>
              <a:rPr lang="fi-FI" sz="1100" dirty="0" smtClean="0">
                <a:effectLst/>
                <a:ea typeface="Calibri" panose="020F0502020204030204" pitchFamily="34" charset="0"/>
                <a:cs typeface="Times New Roman" panose="02020603050405020304" pitchFamily="18" charset="0"/>
              </a:rPr>
              <a:t>KINOSTA</a:t>
            </a:r>
            <a:endParaRPr lang="fi-FI" sz="1100" dirty="0">
              <a:effectLst/>
              <a:ea typeface="Calibri" panose="020F0502020204030204" pitchFamily="34" charset="0"/>
              <a:cs typeface="Times New Roman" panose="02020603050405020304" pitchFamily="18" charset="0"/>
            </a:endParaRPr>
          </a:p>
        </p:txBody>
      </p:sp>
      <p:sp>
        <p:nvSpPr>
          <p:cNvPr id="5" name="Pyöristetty kuvaselitesuorakulmio 4"/>
          <p:cNvSpPr/>
          <p:nvPr/>
        </p:nvSpPr>
        <p:spPr>
          <a:xfrm>
            <a:off x="7032965" y="3250391"/>
            <a:ext cx="1369550" cy="973859"/>
          </a:xfrm>
          <a:prstGeom prst="wedgeRoundRectCallout">
            <a:avLst>
              <a:gd name="adj1" fmla="val -72994"/>
              <a:gd name="adj2" fmla="val 370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fi-FI" sz="1100" dirty="0">
                <a:effectLst/>
                <a:ea typeface="Calibri" panose="020F0502020204030204" pitchFamily="34" charset="0"/>
                <a:cs typeface="Times New Roman" panose="02020603050405020304" pitchFamily="18" charset="0"/>
              </a:rPr>
              <a:t>VOITKO ANTAA MULLE VÄHÄN RAHAA???</a:t>
            </a:r>
          </a:p>
        </p:txBody>
      </p:sp>
      <p:pic>
        <p:nvPicPr>
          <p:cNvPr id="11268" name="Picture 4" descr="https://lh6.googleusercontent.com/-l2CcBiGRpvs/VQbBbM90mHI/AAAAAAAAMG8/ObX6OuBHKEc/w500-h889-no/WP_20150310_09_30_43_Pro.jpg"/>
          <p:cNvPicPr>
            <a:picLocks noChangeAspect="1" noChangeArrowheads="1"/>
          </p:cNvPicPr>
          <p:nvPr/>
        </p:nvPicPr>
        <p:blipFill>
          <a:blip r:embed="rId5" cstate="print"/>
          <a:srcRect/>
          <a:stretch>
            <a:fillRect/>
          </a:stretch>
        </p:blipFill>
        <p:spPr bwMode="auto">
          <a:xfrm>
            <a:off x="9042400" y="2274214"/>
            <a:ext cx="2235200" cy="3974186"/>
          </a:xfrm>
          <a:prstGeom prst="rect">
            <a:avLst/>
          </a:prstGeom>
          <a:noFill/>
        </p:spPr>
      </p:pic>
      <p:sp>
        <p:nvSpPr>
          <p:cNvPr id="12" name="Pyöristetty kuvatekstisuorakulmio 11"/>
          <p:cNvSpPr/>
          <p:nvPr/>
        </p:nvSpPr>
        <p:spPr>
          <a:xfrm>
            <a:off x="8572500" y="4343400"/>
            <a:ext cx="1276350" cy="619125"/>
          </a:xfrm>
          <a:prstGeom prst="wedgeRoundRectCallout">
            <a:avLst>
              <a:gd name="adj1" fmla="val 35883"/>
              <a:gd name="adj2" fmla="val 901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Paikallinen siili</a:t>
            </a:r>
            <a:endParaRPr lang="fi-FI" dirty="0"/>
          </a:p>
        </p:txBody>
      </p:sp>
    </p:spTree>
    <p:extLst>
      <p:ext uri="{BB962C8B-B14F-4D97-AF65-F5344CB8AC3E}">
        <p14:creationId xmlns:p14="http://schemas.microsoft.com/office/powerpoint/2010/main" xmlns="" val="35772250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Users\ya\Downloads\SAM_0281.JPG"/>
          <p:cNvPicPr>
            <a:picLocks noChangeAspect="1" noChangeArrowheads="1"/>
          </p:cNvPicPr>
          <p:nvPr/>
        </p:nvPicPr>
        <p:blipFill>
          <a:blip r:embed="rId2" cstate="print"/>
          <a:srcRect/>
          <a:stretch>
            <a:fillRect/>
          </a:stretch>
        </p:blipFill>
        <p:spPr bwMode="auto">
          <a:xfrm>
            <a:off x="647701" y="714374"/>
            <a:ext cx="7229474" cy="5422104"/>
          </a:xfrm>
          <a:prstGeom prst="rect">
            <a:avLst/>
          </a:prstGeom>
          <a:noFill/>
        </p:spPr>
      </p:pic>
      <p:pic>
        <p:nvPicPr>
          <p:cNvPr id="5" name="Kuva 4" descr="https://lh5.googleusercontent.com/-DZ18AHjgGuY/VQa269TkGgI/AAAAAAAALH8/MNKPm5sSFgE/w948-h533-no/SAM_0455.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34151" y="3243385"/>
            <a:ext cx="4972050" cy="2900240"/>
          </a:xfrm>
          <a:prstGeom prst="rect">
            <a:avLst/>
          </a:prstGeom>
          <a:noFill/>
          <a:ln>
            <a:noFill/>
          </a:ln>
        </p:spPr>
      </p:pic>
      <p:sp>
        <p:nvSpPr>
          <p:cNvPr id="7" name="Kuvaselitesuorakulmio 6"/>
          <p:cNvSpPr/>
          <p:nvPr/>
        </p:nvSpPr>
        <p:spPr>
          <a:xfrm>
            <a:off x="6814502" y="3992130"/>
            <a:ext cx="1668145" cy="6350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fi-FI" sz="1100" dirty="0">
                <a:effectLst/>
                <a:ea typeface="Calibri" panose="020F0502020204030204" pitchFamily="34" charset="0"/>
                <a:cs typeface="Times New Roman" panose="02020603050405020304" pitchFamily="18" charset="0"/>
              </a:rPr>
              <a:t>SAKU KUJALLA</a:t>
            </a:r>
          </a:p>
        </p:txBody>
      </p:sp>
      <p:sp>
        <p:nvSpPr>
          <p:cNvPr id="8" name="Pyöristetty kuvaselitesuorakulmio 7"/>
          <p:cNvSpPr/>
          <p:nvPr/>
        </p:nvSpPr>
        <p:spPr>
          <a:xfrm flipH="1">
            <a:off x="9876559" y="3946468"/>
            <a:ext cx="1213655" cy="598516"/>
          </a:xfrm>
          <a:prstGeom prst="wedgeRoundRectCallout">
            <a:avLst>
              <a:gd name="adj1" fmla="val 47753"/>
              <a:gd name="adj2" fmla="val 1280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fi-FI" sz="1100">
                <a:effectLst/>
                <a:ea typeface="Calibri" panose="020F0502020204030204" pitchFamily="34" charset="0"/>
                <a:cs typeface="Times New Roman" panose="02020603050405020304" pitchFamily="18" charset="0"/>
              </a:rPr>
              <a:t>OK</a:t>
            </a:r>
          </a:p>
        </p:txBody>
      </p:sp>
      <p:pic>
        <p:nvPicPr>
          <p:cNvPr id="6146" name="Picture 2" descr="C:\Users\ya\Downloads\SAM_0823.JPG"/>
          <p:cNvPicPr>
            <a:picLocks noChangeAspect="1" noChangeArrowheads="1"/>
          </p:cNvPicPr>
          <p:nvPr/>
        </p:nvPicPr>
        <p:blipFill>
          <a:blip r:embed="rId4" cstate="print"/>
          <a:srcRect/>
          <a:stretch>
            <a:fillRect/>
          </a:stretch>
        </p:blipFill>
        <p:spPr bwMode="auto">
          <a:xfrm>
            <a:off x="7486649" y="702469"/>
            <a:ext cx="4029075" cy="3021806"/>
          </a:xfrm>
          <a:prstGeom prst="rect">
            <a:avLst/>
          </a:prstGeom>
          <a:noFill/>
        </p:spPr>
      </p:pic>
      <p:sp>
        <p:nvSpPr>
          <p:cNvPr id="10" name="Pyöristetty kuvatekstisuorakulmio 9"/>
          <p:cNvSpPr/>
          <p:nvPr/>
        </p:nvSpPr>
        <p:spPr>
          <a:xfrm>
            <a:off x="6629400" y="762000"/>
            <a:ext cx="1790700" cy="1143000"/>
          </a:xfrm>
          <a:prstGeom prst="wedgeRoundRectCallout">
            <a:avLst>
              <a:gd name="adj1" fmla="val 61599"/>
              <a:gd name="adj2" fmla="val 676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Tuollahan toi Katri kävelee</a:t>
            </a:r>
            <a:endParaRPr lang="fi-FI" dirty="0"/>
          </a:p>
        </p:txBody>
      </p:sp>
    </p:spTree>
    <p:extLst>
      <p:ext uri="{BB962C8B-B14F-4D97-AF65-F5344CB8AC3E}">
        <p14:creationId xmlns:p14="http://schemas.microsoft.com/office/powerpoint/2010/main" xmlns="" val="1002966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ya\Downloads\WP_20150311_13_43_01_Raw.jpg"/>
          <p:cNvPicPr>
            <a:picLocks noChangeAspect="1" noChangeArrowheads="1"/>
          </p:cNvPicPr>
          <p:nvPr/>
        </p:nvPicPr>
        <p:blipFill>
          <a:blip r:embed="rId2" cstate="print"/>
          <a:srcRect/>
          <a:stretch>
            <a:fillRect/>
          </a:stretch>
        </p:blipFill>
        <p:spPr bwMode="auto">
          <a:xfrm>
            <a:off x="0" y="0"/>
            <a:ext cx="5841999" cy="3286125"/>
          </a:xfrm>
          <a:prstGeom prst="rect">
            <a:avLst/>
          </a:prstGeom>
          <a:noFill/>
        </p:spPr>
      </p:pic>
      <p:pic>
        <p:nvPicPr>
          <p:cNvPr id="7171" name="Picture 3" descr="C:\Users\ya\Downloads\WP_20150311_13_39_40_Raw.jpg"/>
          <p:cNvPicPr>
            <a:picLocks noChangeAspect="1" noChangeArrowheads="1"/>
          </p:cNvPicPr>
          <p:nvPr/>
        </p:nvPicPr>
        <p:blipFill>
          <a:blip r:embed="rId3" cstate="print"/>
          <a:srcRect/>
          <a:stretch>
            <a:fillRect/>
          </a:stretch>
        </p:blipFill>
        <p:spPr bwMode="auto">
          <a:xfrm>
            <a:off x="5840017" y="0"/>
            <a:ext cx="1843088" cy="3276600"/>
          </a:xfrm>
          <a:prstGeom prst="rect">
            <a:avLst/>
          </a:prstGeom>
          <a:noFill/>
        </p:spPr>
      </p:pic>
      <p:pic>
        <p:nvPicPr>
          <p:cNvPr id="7172" name="Picture 4" descr="C:\Users\ya\Downloads\SAM_0340.JPG"/>
          <p:cNvPicPr>
            <a:picLocks noChangeAspect="1" noChangeArrowheads="1"/>
          </p:cNvPicPr>
          <p:nvPr/>
        </p:nvPicPr>
        <p:blipFill>
          <a:blip r:embed="rId4" cstate="print"/>
          <a:srcRect/>
          <a:stretch>
            <a:fillRect/>
          </a:stretch>
        </p:blipFill>
        <p:spPr bwMode="auto">
          <a:xfrm>
            <a:off x="7648575" y="0"/>
            <a:ext cx="4543424" cy="3407568"/>
          </a:xfrm>
          <a:prstGeom prst="rect">
            <a:avLst/>
          </a:prstGeom>
          <a:noFill/>
        </p:spPr>
      </p:pic>
      <p:pic>
        <p:nvPicPr>
          <p:cNvPr id="7174" name="Picture 6" descr="C:\Users\ya\Downloads\SAM_0219.JPG"/>
          <p:cNvPicPr>
            <a:picLocks noChangeAspect="1" noChangeArrowheads="1"/>
          </p:cNvPicPr>
          <p:nvPr/>
        </p:nvPicPr>
        <p:blipFill>
          <a:blip r:embed="rId5" cstate="print"/>
          <a:srcRect/>
          <a:stretch>
            <a:fillRect/>
          </a:stretch>
        </p:blipFill>
        <p:spPr bwMode="auto">
          <a:xfrm>
            <a:off x="0" y="3281362"/>
            <a:ext cx="4768850" cy="3576638"/>
          </a:xfrm>
          <a:prstGeom prst="rect">
            <a:avLst/>
          </a:prstGeom>
          <a:noFill/>
        </p:spPr>
      </p:pic>
      <p:pic>
        <p:nvPicPr>
          <p:cNvPr id="7176" name="Picture 8" descr="C:\Users\ya\Downloads\WP_20150314_02_32_49_Raw.jpg"/>
          <p:cNvPicPr>
            <a:picLocks noChangeAspect="1" noChangeArrowheads="1"/>
          </p:cNvPicPr>
          <p:nvPr/>
        </p:nvPicPr>
        <p:blipFill>
          <a:blip r:embed="rId6" cstate="print"/>
          <a:srcRect/>
          <a:stretch>
            <a:fillRect/>
          </a:stretch>
        </p:blipFill>
        <p:spPr bwMode="auto">
          <a:xfrm>
            <a:off x="6621991" y="3221235"/>
            <a:ext cx="6465360" cy="3636765"/>
          </a:xfrm>
          <a:prstGeom prst="rect">
            <a:avLst/>
          </a:prstGeom>
          <a:noFill/>
        </p:spPr>
      </p:pic>
      <p:pic>
        <p:nvPicPr>
          <p:cNvPr id="7175" name="Picture 7" descr="C:\Users\ya\Downloads\SAM_0337.JPG"/>
          <p:cNvPicPr>
            <a:picLocks noChangeAspect="1" noChangeArrowheads="1"/>
          </p:cNvPicPr>
          <p:nvPr/>
        </p:nvPicPr>
        <p:blipFill>
          <a:blip r:embed="rId7" cstate="print"/>
          <a:srcRect/>
          <a:stretch>
            <a:fillRect/>
          </a:stretch>
        </p:blipFill>
        <p:spPr bwMode="auto">
          <a:xfrm>
            <a:off x="3267074" y="3226593"/>
            <a:ext cx="4848226" cy="3636169"/>
          </a:xfrm>
          <a:prstGeom prst="rect">
            <a:avLst/>
          </a:prstGeom>
          <a:noFill/>
        </p:spPr>
      </p:pic>
      <p:pic>
        <p:nvPicPr>
          <p:cNvPr id="7177" name="Picture 9" descr="C:\Users\ya\Downloads\WP_20150314_01_56_54_Raw.jpg"/>
          <p:cNvPicPr>
            <a:picLocks noChangeAspect="1" noChangeArrowheads="1"/>
          </p:cNvPicPr>
          <p:nvPr/>
        </p:nvPicPr>
        <p:blipFill>
          <a:blip r:embed="rId8" cstate="print"/>
          <a:srcRect/>
          <a:stretch>
            <a:fillRect/>
          </a:stretch>
        </p:blipFill>
        <p:spPr bwMode="auto">
          <a:xfrm rot="1031879">
            <a:off x="6561991" y="2656295"/>
            <a:ext cx="3113400" cy="1751288"/>
          </a:xfrm>
          <a:prstGeom prst="rect">
            <a:avLst/>
          </a:prstGeom>
          <a:noFill/>
        </p:spPr>
      </p:pic>
      <p:sp>
        <p:nvSpPr>
          <p:cNvPr id="12" name="Tekstikehys 11"/>
          <p:cNvSpPr txBox="1"/>
          <p:nvPr/>
        </p:nvSpPr>
        <p:spPr>
          <a:xfrm rot="21352289">
            <a:off x="2771774" y="2724150"/>
            <a:ext cx="6343651" cy="769441"/>
          </a:xfrm>
          <a:prstGeom prst="rect">
            <a:avLst/>
          </a:prstGeom>
          <a:noFill/>
        </p:spPr>
        <p:txBody>
          <a:bodyPr wrap="square" rtlCol="0">
            <a:spAutoFit/>
          </a:bodyPr>
          <a:lstStyle/>
          <a:p>
            <a:r>
              <a:rPr lang="fi-FI"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Uni maistuu </a:t>
            </a:r>
            <a:r>
              <a:rPr lang="fi-FI" sz="4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zzzzzz</a:t>
            </a:r>
            <a:r>
              <a:rPr lang="fi-FI"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fi-FI"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3722118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p:cNvSpPr>
            <a:spLocks noGrp="1"/>
          </p:cNvSpPr>
          <p:nvPr>
            <p:ph type="subTitle" idx="4294967295"/>
          </p:nvPr>
        </p:nvSpPr>
        <p:spPr>
          <a:xfrm>
            <a:off x="609601" y="3838574"/>
            <a:ext cx="10972800" cy="2276475"/>
          </a:xfrm>
        </p:spPr>
        <p:txBody>
          <a:bodyPr>
            <a:noAutofit/>
          </a:bodyPr>
          <a:lstStyle/>
          <a:p>
            <a:pPr marL="457200" indent="-457200">
              <a:buNone/>
            </a:pPr>
            <a:r>
              <a:rPr lang="fi-FI" sz="1000" b="1" dirty="0" smtClean="0"/>
              <a:t>	Matka alkoi siitä, kun lähdettiin </a:t>
            </a:r>
            <a:r>
              <a:rPr lang="fi-FI" sz="1000" b="1" dirty="0" err="1"/>
              <a:t>N</a:t>
            </a:r>
            <a:r>
              <a:rPr lang="fi-FI" sz="1000" b="1" dirty="0" err="1" smtClean="0"/>
              <a:t>uopparin</a:t>
            </a:r>
            <a:r>
              <a:rPr lang="fi-FI" sz="1000" b="1" dirty="0" smtClean="0"/>
              <a:t> pihasta klo 4.30  taksilla kohti Helsinki-Vantaan lentokenttää. Meidän lentomme lähti klo 9.30 kohti Turkin Antalyaa. Saavuttiin Turkkiin klo 14.00 ja lentokentältä lähdettiin linja-autolla 5:n tähden Siam </a:t>
            </a:r>
            <a:r>
              <a:rPr lang="fi-FI" sz="1000" b="1" dirty="0" err="1" smtClean="0"/>
              <a:t>Elegance</a:t>
            </a:r>
            <a:r>
              <a:rPr lang="fi-FI" sz="1000" b="1" dirty="0" smtClean="0"/>
              <a:t>  -hotelliin. Siellä hotellissa olimme 2 päivää. Sen jälkeen lähdimme bussilla pitkälle reissulle suuntana </a:t>
            </a:r>
            <a:r>
              <a:rPr lang="fi-FI" sz="1000" b="1" dirty="0" err="1" smtClean="0"/>
              <a:t>Kappadokia</a:t>
            </a:r>
            <a:r>
              <a:rPr lang="fi-FI" sz="1000" b="1" dirty="0" smtClean="0"/>
              <a:t>. 12 tunnin ajomatkalla pysähdyimme katsomaan </a:t>
            </a:r>
            <a:r>
              <a:rPr lang="fi-FI" sz="1000" b="1" dirty="0" err="1" smtClean="0"/>
              <a:t>Toroksen</a:t>
            </a:r>
            <a:r>
              <a:rPr lang="fi-FI" sz="1000" b="1" dirty="0" smtClean="0"/>
              <a:t> hienoja vuoristoja. Kävimme  myös </a:t>
            </a:r>
            <a:r>
              <a:rPr lang="fi-FI" sz="1000" b="1" dirty="0" err="1" smtClean="0"/>
              <a:t>Mevlanan</a:t>
            </a:r>
            <a:r>
              <a:rPr lang="fi-FI" sz="1000" b="1" dirty="0" smtClean="0"/>
              <a:t> kaupungissa, jossa tutustuimme museoon, paikan nähtävyyksiin  ja söimme siellä lounaan. Sen jälkeen jatkettiin matkaa </a:t>
            </a:r>
            <a:r>
              <a:rPr lang="fi-FI" sz="1000" b="1" dirty="0" err="1" smtClean="0"/>
              <a:t>Kappadokiaan</a:t>
            </a:r>
            <a:r>
              <a:rPr lang="fi-FI" sz="1000" b="1" dirty="0" smtClean="0"/>
              <a:t>. Kun päästiin </a:t>
            </a:r>
            <a:r>
              <a:rPr lang="fi-FI" sz="1000" b="1" dirty="0" err="1" smtClean="0"/>
              <a:t>Kappadokiaan</a:t>
            </a:r>
            <a:r>
              <a:rPr lang="fi-FI" sz="1000" b="1" dirty="0" smtClean="0"/>
              <a:t>,  olimme siellä yhden yön. </a:t>
            </a:r>
          </a:p>
          <a:p>
            <a:pPr marL="457200" indent="-457200">
              <a:buNone/>
            </a:pPr>
            <a:r>
              <a:rPr lang="fi-FI" sz="1000" b="1" dirty="0" smtClean="0"/>
              <a:t>	Aamiaisen jälkeen lähdimme </a:t>
            </a:r>
            <a:r>
              <a:rPr lang="fi-FI" sz="1000" b="1" dirty="0" err="1" smtClean="0"/>
              <a:t>Göremen</a:t>
            </a:r>
            <a:r>
              <a:rPr lang="fi-FI" sz="1000" b="1" dirty="0" smtClean="0"/>
              <a:t> kansallispuistoon. Se toimii Unescon </a:t>
            </a:r>
            <a:r>
              <a:rPr lang="fi-FI" sz="1000" b="1" dirty="0" err="1" smtClean="0"/>
              <a:t>mailmanperintö</a:t>
            </a:r>
            <a:r>
              <a:rPr lang="fi-FI" sz="1000" b="1" dirty="0" smtClean="0"/>
              <a:t> kohteena. Siellä kävimme ulkoilmamuseossa ja muinaisissa kirkoissa.  Pysähdyimme matkan aikana katsomaan upeita maisemia. Ennen hotelliin menoa kävimme mattotehtaassa ja söimme hyvät jäätelöt pysäkin aikana. Illalla palasimme hotellille ja kävimme minimarketissa Katrin kanssa. Seuraavana päivänä lähdimme kohti Antalyaa.  Matkan aikana pysähdyimme </a:t>
            </a:r>
            <a:r>
              <a:rPr lang="fi-FI" sz="1000" b="1" dirty="0" err="1" smtClean="0"/>
              <a:t>Caravan-Serailiin</a:t>
            </a:r>
            <a:r>
              <a:rPr lang="fi-FI" sz="1000" b="1" dirty="0" smtClean="0"/>
              <a:t>, joka oli silkkitien varrella. Silkkitietä kuljettiin Kiinasta Eurooppaan ajanlaskun alkuaikoina. Tie sai nimensä siitä, että yksi Kiinan tärkeimmistä vientitavarasta oli silkki. </a:t>
            </a:r>
            <a:r>
              <a:rPr lang="fi-FI" sz="1000" b="1" dirty="0" err="1" smtClean="0"/>
              <a:t>Caravan-Serailissa</a:t>
            </a:r>
            <a:r>
              <a:rPr lang="fi-FI" sz="1000" b="1" dirty="0" smtClean="0"/>
              <a:t> pysähtyi n. 3 päiväksi  kauppiaita, jotka lepäsivät majoituspaikassa ja heidän eläimensä saivat ruokaa ja vettä. Torstaina menimme nahka- ja mattotehtaaseen ja kävimme kalaravintolassa sekä basaari alueella. Seuraavana päivänä oli vapaa-aikaa. Me joimme koko ajan </a:t>
            </a:r>
            <a:r>
              <a:rPr lang="fi-FI" sz="1000" b="1" dirty="0" err="1" smtClean="0"/>
              <a:t>cokista</a:t>
            </a:r>
            <a:r>
              <a:rPr lang="fi-FI" sz="1000" b="1" dirty="0" smtClean="0"/>
              <a:t>, koska meillä oli </a:t>
            </a:r>
            <a:r>
              <a:rPr lang="fi-FI" sz="1000" b="1" dirty="0" err="1" smtClean="0"/>
              <a:t>all-inclusive</a:t>
            </a:r>
            <a:r>
              <a:rPr lang="fi-FI" sz="1000" b="1" dirty="0" smtClean="0"/>
              <a:t>.   </a:t>
            </a:r>
            <a:r>
              <a:rPr lang="fi-FI" sz="1000" b="1" dirty="0" err="1" smtClean="0"/>
              <a:t>La-aamuna</a:t>
            </a:r>
            <a:r>
              <a:rPr lang="fi-FI" sz="1000" b="1" dirty="0" smtClean="0"/>
              <a:t>  lentomme lähti  klo 4.30 kotisuomeen.</a:t>
            </a:r>
          </a:p>
          <a:p>
            <a:pPr marL="457200" indent="-457200">
              <a:buFont typeface="Wingdings" panose="05000000000000000000" pitchFamily="2" charset="2"/>
              <a:buChar char="q"/>
            </a:pPr>
            <a:endParaRPr lang="fi-FI" sz="1050" b="1" dirty="0"/>
          </a:p>
        </p:txBody>
      </p:sp>
      <p:sp>
        <p:nvSpPr>
          <p:cNvPr id="4" name="Otsikko 3"/>
          <p:cNvSpPr>
            <a:spLocks noGrp="1"/>
          </p:cNvSpPr>
          <p:nvPr>
            <p:ph type="ctrTitle" idx="4294967295"/>
          </p:nvPr>
        </p:nvSpPr>
        <p:spPr>
          <a:xfrm>
            <a:off x="1828800" y="1052513"/>
            <a:ext cx="10363200" cy="434975"/>
          </a:xfrm>
        </p:spPr>
        <p:txBody>
          <a:bodyPr>
            <a:normAutofit fontScale="90000"/>
          </a:bodyPr>
          <a:lstStyle/>
          <a:p>
            <a:r>
              <a:rPr lang="fi-FI" dirty="0" err="1" smtClean="0">
                <a:solidFill>
                  <a:schemeClr val="bg1"/>
                </a:solidFill>
              </a:rPr>
              <a:t>Matkantekeminen</a:t>
            </a:r>
            <a:endParaRPr lang="fi-FI" dirty="0">
              <a:solidFill>
                <a:schemeClr val="bg1"/>
              </a:solidFill>
            </a:endParaRPr>
          </a:p>
        </p:txBody>
      </p:sp>
      <p:pic>
        <p:nvPicPr>
          <p:cNvPr id="1026" name="Picture 2" descr="https://lh6.googleusercontent.com/-0XgbwXRcOhg/VQaq-GtyuvI/AAAAAAAAKsM/bh7DkUbX6Ho/w607-h809-no/IMG-20150314-WA003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9349" y="116632"/>
            <a:ext cx="4030368" cy="326558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lh6.googleusercontent.com/-noWvGEd0I-I/VQarcIXdQdI/AAAAAAAAKqE/bLdfVWLz3zk/w958-h539-no/WP_20150310_08_59_22_Pr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91745" y="116633"/>
            <a:ext cx="8018292" cy="326043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kstikehys 5"/>
          <p:cNvSpPr txBox="1"/>
          <p:nvPr/>
        </p:nvSpPr>
        <p:spPr>
          <a:xfrm>
            <a:off x="10363200" y="6419850"/>
            <a:ext cx="1828800" cy="369332"/>
          </a:xfrm>
          <a:prstGeom prst="rect">
            <a:avLst/>
          </a:prstGeom>
          <a:noFill/>
        </p:spPr>
        <p:txBody>
          <a:bodyPr wrap="square" rtlCol="0">
            <a:spAutoFit/>
          </a:bodyPr>
          <a:lstStyle/>
          <a:p>
            <a:r>
              <a:rPr lang="fi-FI" dirty="0" smtClean="0"/>
              <a:t>Kimmo Mäkinen</a:t>
            </a:r>
            <a:endParaRPr lang="fi-FI" dirty="0"/>
          </a:p>
        </p:txBody>
      </p:sp>
    </p:spTree>
    <p:extLst>
      <p:ext uri="{BB962C8B-B14F-4D97-AF65-F5344CB8AC3E}">
        <p14:creationId xmlns:p14="http://schemas.microsoft.com/office/powerpoint/2010/main" xmlns="" val="1405357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995583" y="506425"/>
            <a:ext cx="1965835" cy="1143000"/>
          </a:xfrm>
        </p:spPr>
        <p:txBody>
          <a:bodyPr/>
          <a:lstStyle/>
          <a:p>
            <a:r>
              <a:rPr lang="fi-FI" dirty="0" smtClean="0"/>
              <a:t>Lento</a:t>
            </a:r>
            <a:endParaRPr lang="fi-FI" dirty="0"/>
          </a:p>
        </p:txBody>
      </p:sp>
      <p:sp>
        <p:nvSpPr>
          <p:cNvPr id="3" name="Sisällön paikkamerkki 2"/>
          <p:cNvSpPr>
            <a:spLocks noGrp="1"/>
          </p:cNvSpPr>
          <p:nvPr>
            <p:ph idx="1"/>
          </p:nvPr>
        </p:nvSpPr>
        <p:spPr>
          <a:xfrm>
            <a:off x="4267200" y="2109063"/>
            <a:ext cx="3276600" cy="4052839"/>
          </a:xfrm>
        </p:spPr>
        <p:txBody>
          <a:bodyPr>
            <a:normAutofit/>
          </a:bodyPr>
          <a:lstStyle/>
          <a:p>
            <a:pPr>
              <a:buNone/>
            </a:pPr>
            <a:endParaRPr lang="fi-FI" sz="2000" dirty="0" smtClean="0"/>
          </a:p>
          <a:p>
            <a:pPr>
              <a:buNone/>
            </a:pPr>
            <a:r>
              <a:rPr lang="fi-FI" sz="2000" dirty="0" smtClean="0"/>
              <a:t>	Lähdettiin Helsinki-Vantaan lentokentältä puoli kymmenen aikaan aamulla kohti Turkkia. Turkissa oltiin noin kello 13.00. Lento Suomesta </a:t>
            </a:r>
            <a:r>
              <a:rPr lang="fi-FI" sz="2000" dirty="0"/>
              <a:t>T</a:t>
            </a:r>
            <a:r>
              <a:rPr lang="fi-FI" sz="2000" dirty="0" smtClean="0"/>
              <a:t>urkkiin meni hyvin. Lennolta sai ostaa virvokkeita ja pientä suolapalaa.  Koti Suomeen palasimme</a:t>
            </a:r>
            <a:r>
              <a:rPr lang="fi-FI" sz="2000" dirty="0"/>
              <a:t> </a:t>
            </a:r>
            <a:r>
              <a:rPr lang="fi-FI" sz="2000" dirty="0" smtClean="0"/>
              <a:t>14.3. lauantaina.</a:t>
            </a:r>
          </a:p>
        </p:txBody>
      </p:sp>
      <p:pic>
        <p:nvPicPr>
          <p:cNvPr id="1027" name="Picture 3" descr="C:\Users\ya\Downloads\SAM_0246.JPG"/>
          <p:cNvPicPr>
            <a:picLocks noChangeAspect="1" noChangeArrowheads="1"/>
          </p:cNvPicPr>
          <p:nvPr/>
        </p:nvPicPr>
        <p:blipFill>
          <a:blip r:embed="rId2" cstate="print"/>
          <a:srcRect/>
          <a:stretch>
            <a:fillRect/>
          </a:stretch>
        </p:blipFill>
        <p:spPr bwMode="auto">
          <a:xfrm>
            <a:off x="675330" y="654136"/>
            <a:ext cx="3544245" cy="2658184"/>
          </a:xfrm>
          <a:prstGeom prst="rect">
            <a:avLst/>
          </a:prstGeom>
          <a:noFill/>
        </p:spPr>
      </p:pic>
      <p:pic>
        <p:nvPicPr>
          <p:cNvPr id="1028" name="Picture 4" descr="C:\Users\ya\Downloads\SAM_0254.JPG"/>
          <p:cNvPicPr>
            <a:picLocks noChangeAspect="1" noChangeArrowheads="1"/>
          </p:cNvPicPr>
          <p:nvPr/>
        </p:nvPicPr>
        <p:blipFill>
          <a:blip r:embed="rId3" cstate="print"/>
          <a:srcRect/>
          <a:stretch>
            <a:fillRect/>
          </a:stretch>
        </p:blipFill>
        <p:spPr bwMode="auto">
          <a:xfrm>
            <a:off x="7824008" y="676275"/>
            <a:ext cx="3688542" cy="2766407"/>
          </a:xfrm>
          <a:prstGeom prst="rect">
            <a:avLst/>
          </a:prstGeom>
          <a:noFill/>
        </p:spPr>
      </p:pic>
      <p:sp>
        <p:nvSpPr>
          <p:cNvPr id="4" name="Tekstiruutu 3"/>
          <p:cNvSpPr txBox="1"/>
          <p:nvPr/>
        </p:nvSpPr>
        <p:spPr>
          <a:xfrm>
            <a:off x="9243753" y="5145578"/>
            <a:ext cx="2693323" cy="369332"/>
          </a:xfrm>
          <a:prstGeom prst="rect">
            <a:avLst/>
          </a:prstGeom>
          <a:noFill/>
        </p:spPr>
        <p:txBody>
          <a:bodyPr wrap="square" rtlCol="0">
            <a:spAutoFit/>
          </a:bodyPr>
          <a:lstStyle/>
          <a:p>
            <a:r>
              <a:rPr lang="fi-FI" dirty="0" smtClean="0"/>
              <a:t>Niko ja Saku</a:t>
            </a:r>
            <a:endParaRPr lang="fi-FI" dirty="0"/>
          </a:p>
        </p:txBody>
      </p:sp>
      <p:sp>
        <p:nvSpPr>
          <p:cNvPr id="7" name="Kuvatekstiellipsi 6"/>
          <p:cNvSpPr/>
          <p:nvPr/>
        </p:nvSpPr>
        <p:spPr>
          <a:xfrm>
            <a:off x="7248525" y="200025"/>
            <a:ext cx="1790700" cy="1209675"/>
          </a:xfrm>
          <a:prstGeom prst="wedgeEllipseCallout">
            <a:avLst>
              <a:gd name="adj1" fmla="val 47003"/>
              <a:gd name="adj2" fmla="val 782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Oksettaako </a:t>
            </a:r>
            <a:r>
              <a:rPr lang="fi-FI" dirty="0" err="1" smtClean="0"/>
              <a:t>sua</a:t>
            </a:r>
            <a:r>
              <a:rPr lang="fi-FI" dirty="0" smtClean="0"/>
              <a:t>? :D</a:t>
            </a:r>
            <a:endParaRPr lang="fi-FI" dirty="0"/>
          </a:p>
        </p:txBody>
      </p:sp>
    </p:spTree>
    <p:extLst>
      <p:ext uri="{BB962C8B-B14F-4D97-AF65-F5344CB8AC3E}">
        <p14:creationId xmlns:p14="http://schemas.microsoft.com/office/powerpoint/2010/main" xmlns="" val="2577782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99503" y="-498164"/>
            <a:ext cx="7772400" cy="1470025"/>
          </a:xfrm>
        </p:spPr>
        <p:txBody>
          <a:bodyPr/>
          <a:lstStyle/>
          <a:p>
            <a:r>
              <a:rPr lang="fi-FI" dirty="0" smtClean="0"/>
              <a:t>Hotelli</a:t>
            </a:r>
            <a:endParaRPr lang="fi-FI" dirty="0"/>
          </a:p>
        </p:txBody>
      </p:sp>
      <p:sp>
        <p:nvSpPr>
          <p:cNvPr id="3" name="Alaotsikko 2"/>
          <p:cNvSpPr>
            <a:spLocks noGrp="1"/>
          </p:cNvSpPr>
          <p:nvPr>
            <p:ph type="subTitle" idx="1"/>
          </p:nvPr>
        </p:nvSpPr>
        <p:spPr>
          <a:xfrm>
            <a:off x="2639616" y="908720"/>
            <a:ext cx="6400800" cy="1752600"/>
          </a:xfrm>
          <a:ln>
            <a:solidFill>
              <a:schemeClr val="bg1"/>
            </a:solidFill>
          </a:ln>
        </p:spPr>
        <p:txBody>
          <a:bodyPr/>
          <a:lstStyle/>
          <a:p>
            <a:r>
              <a:rPr lang="fi-FI" dirty="0" smtClean="0">
                <a:solidFill>
                  <a:schemeClr val="tx1"/>
                </a:solidFill>
              </a:rPr>
              <a:t>Siam </a:t>
            </a:r>
            <a:r>
              <a:rPr lang="fi-FI" dirty="0" err="1" smtClean="0">
                <a:solidFill>
                  <a:schemeClr val="tx1"/>
                </a:solidFill>
              </a:rPr>
              <a:t>Elegance</a:t>
            </a:r>
            <a:r>
              <a:rPr lang="fi-FI" dirty="0" smtClean="0">
                <a:solidFill>
                  <a:schemeClr val="tx1"/>
                </a:solidFill>
              </a:rPr>
              <a:t> </a:t>
            </a:r>
            <a:r>
              <a:rPr lang="fi-FI" dirty="0" err="1" smtClean="0">
                <a:solidFill>
                  <a:schemeClr val="tx1"/>
                </a:solidFill>
              </a:rPr>
              <a:t>Hotel&amp;spa</a:t>
            </a:r>
            <a:endParaRPr lang="fi-FI" dirty="0">
              <a:solidFill>
                <a:schemeClr val="tx1"/>
              </a:solidFill>
            </a:endParaRPr>
          </a:p>
        </p:txBody>
      </p:sp>
      <p:sp>
        <p:nvSpPr>
          <p:cNvPr id="5" name="Tekstikehys 4"/>
          <p:cNvSpPr txBox="1"/>
          <p:nvPr/>
        </p:nvSpPr>
        <p:spPr>
          <a:xfrm>
            <a:off x="2429151" y="1807744"/>
            <a:ext cx="3024298" cy="3293209"/>
          </a:xfrm>
          <a:prstGeom prst="rect">
            <a:avLst/>
          </a:prstGeom>
          <a:noFill/>
        </p:spPr>
        <p:txBody>
          <a:bodyPr wrap="square" rtlCol="0">
            <a:spAutoFit/>
          </a:bodyPr>
          <a:lstStyle/>
          <a:p>
            <a:r>
              <a:rPr lang="fi-FI" sz="1600" dirty="0"/>
              <a:t>Siam </a:t>
            </a:r>
            <a:r>
              <a:rPr lang="fi-FI" sz="1600" dirty="0" err="1"/>
              <a:t>Elegance</a:t>
            </a:r>
            <a:r>
              <a:rPr lang="fi-FI" sz="1600" dirty="0"/>
              <a:t> oli  todella viihtyisä viiden tähden hotelli. Paikat olivat siistit ja siellä oli paljon tekemistä ja hyvät palvelut. Hotellin palveluja </a:t>
            </a:r>
            <a:r>
              <a:rPr lang="fi-FI" sz="1600" dirty="0" smtClean="0"/>
              <a:t>olivat parturi</a:t>
            </a:r>
            <a:r>
              <a:rPr lang="fi-FI" sz="1600" dirty="0"/>
              <a:t>, kylpylä, </a:t>
            </a:r>
            <a:r>
              <a:rPr lang="fi-FI" sz="1600" dirty="0" smtClean="0"/>
              <a:t>baarit, ravintolat </a:t>
            </a:r>
            <a:r>
              <a:rPr lang="fi-FI" sz="1600" dirty="0"/>
              <a:t>ja pelihuone. Hotellin ravintola oli suuri ja siellä oli todella </a:t>
            </a:r>
            <a:r>
              <a:rPr lang="fi-FI" sz="1600" dirty="0" smtClean="0"/>
              <a:t>paljon </a:t>
            </a:r>
            <a:r>
              <a:rPr lang="fi-FI" sz="1600" dirty="0"/>
              <a:t>eri ruokalajeja eli valinnanvaraa löytyi. Huoneet olivat siistit ja ne siivottiin päivittäin. Henkilökunta oli todella ystävällistä ja mukavaa. Hotelli järjesti joka ilta tanssiaisia, komediaa ja muuta kivaa.</a:t>
            </a:r>
          </a:p>
        </p:txBody>
      </p:sp>
      <p:pic>
        <p:nvPicPr>
          <p:cNvPr id="1026" name="Picture 2" descr="https://lh6.googleusercontent.com/-SMey2wo1Ejo/VQaq8BYWQ4I/AAAAAAAAKis/2a-B7PmUkBk/w1185-h889-no/IMG-20150314-WA0032.jpg"/>
          <p:cNvPicPr>
            <a:picLocks noChangeAspect="1" noChangeArrowheads="1"/>
          </p:cNvPicPr>
          <p:nvPr/>
        </p:nvPicPr>
        <p:blipFill>
          <a:blip r:embed="rId3" cstate="print"/>
          <a:srcRect/>
          <a:stretch>
            <a:fillRect/>
          </a:stretch>
        </p:blipFill>
        <p:spPr bwMode="auto">
          <a:xfrm>
            <a:off x="8821652" y="4365104"/>
            <a:ext cx="3366245" cy="2525394"/>
          </a:xfrm>
          <a:prstGeom prst="rect">
            <a:avLst/>
          </a:prstGeom>
          <a:noFill/>
        </p:spPr>
      </p:pic>
      <p:pic>
        <p:nvPicPr>
          <p:cNvPr id="1028" name="Picture 4" descr="https://lh4.googleusercontent.com/-0XgbwXRcOhg/VQaq-GtyuvI/AAAAAAAAKsM/bh7DkUbX6Ho/w612-h816-no/IMG-20150314-WA0038.jpg"/>
          <p:cNvPicPr>
            <a:picLocks noChangeAspect="1" noChangeArrowheads="1"/>
          </p:cNvPicPr>
          <p:nvPr/>
        </p:nvPicPr>
        <p:blipFill>
          <a:blip r:embed="rId4" cstate="print"/>
          <a:srcRect/>
          <a:stretch>
            <a:fillRect/>
          </a:stretch>
        </p:blipFill>
        <p:spPr bwMode="auto">
          <a:xfrm>
            <a:off x="6446712" y="3568210"/>
            <a:ext cx="2480928" cy="3307905"/>
          </a:xfrm>
          <a:prstGeom prst="rect">
            <a:avLst/>
          </a:prstGeom>
          <a:noFill/>
        </p:spPr>
      </p:pic>
      <p:pic>
        <p:nvPicPr>
          <p:cNvPr id="1030" name="Picture 6" descr="https://lh3.googleusercontent.com/-iJY18NgPZMs/VQaq9zXslhI/AAAAAAAAKsY/MQa2-MW83uI/w667-h889-no/IMG-20150314-WA0037.jpg"/>
          <p:cNvPicPr>
            <a:picLocks noChangeAspect="1" noChangeArrowheads="1"/>
          </p:cNvPicPr>
          <p:nvPr/>
        </p:nvPicPr>
        <p:blipFill>
          <a:blip r:embed="rId5" cstate="print"/>
          <a:srcRect/>
          <a:stretch>
            <a:fillRect/>
          </a:stretch>
        </p:blipFill>
        <p:spPr bwMode="auto">
          <a:xfrm>
            <a:off x="9544900" y="29389"/>
            <a:ext cx="2680767" cy="4337720"/>
          </a:xfrm>
          <a:prstGeom prst="rect">
            <a:avLst/>
          </a:prstGeom>
          <a:noFill/>
        </p:spPr>
      </p:pic>
      <p:pic>
        <p:nvPicPr>
          <p:cNvPr id="1032" name="Picture 8" descr="https://lh5.googleusercontent.com/-aK17q-9KqyM/VQaq9MQDyyI/AAAAAAAAKsY/henvn7Srb-M/w667-h889-no/IMG-20150314-WA0036.jpg"/>
          <p:cNvPicPr>
            <a:picLocks noChangeAspect="1" noChangeArrowheads="1"/>
          </p:cNvPicPr>
          <p:nvPr/>
        </p:nvPicPr>
        <p:blipFill>
          <a:blip r:embed="rId6" cstate="print"/>
          <a:srcRect/>
          <a:stretch>
            <a:fillRect/>
          </a:stretch>
        </p:blipFill>
        <p:spPr bwMode="auto">
          <a:xfrm flipH="1">
            <a:off x="8039406" y="1562442"/>
            <a:ext cx="1512735" cy="2016224"/>
          </a:xfrm>
          <a:prstGeom prst="rect">
            <a:avLst/>
          </a:prstGeom>
          <a:noFill/>
        </p:spPr>
      </p:pic>
      <p:pic>
        <p:nvPicPr>
          <p:cNvPr id="1034" name="Picture 10" descr="https://lh5.googleusercontent.com/-pxfOO4rSBNw/VQaq8-u2vpI/AAAAAAAAKjA/1cje1McN0WA/w667-h889-no/IMG-20150314-WA0035.jpg"/>
          <p:cNvPicPr>
            <a:picLocks noChangeAspect="1" noChangeArrowheads="1"/>
          </p:cNvPicPr>
          <p:nvPr/>
        </p:nvPicPr>
        <p:blipFill>
          <a:blip r:embed="rId7" cstate="print"/>
          <a:srcRect/>
          <a:stretch>
            <a:fillRect/>
          </a:stretch>
        </p:blipFill>
        <p:spPr bwMode="auto">
          <a:xfrm>
            <a:off x="8911888" y="3577110"/>
            <a:ext cx="666297" cy="792088"/>
          </a:xfrm>
          <a:prstGeom prst="rect">
            <a:avLst/>
          </a:prstGeom>
          <a:noFill/>
        </p:spPr>
      </p:pic>
      <p:pic>
        <p:nvPicPr>
          <p:cNvPr id="1036" name="Picture 12" descr="https://lh4.googleusercontent.com/-hrEB7YJivaM/VQaq7qJE8zI/AAAAAAAAKio/fGCdMjsPAGE/w667-h889-no/IMG-20150314-WA0031.jpg"/>
          <p:cNvPicPr>
            <a:picLocks noChangeAspect="1" noChangeArrowheads="1"/>
          </p:cNvPicPr>
          <p:nvPr/>
        </p:nvPicPr>
        <p:blipFill>
          <a:blip r:embed="rId8" cstate="print"/>
          <a:srcRect/>
          <a:stretch>
            <a:fillRect/>
          </a:stretch>
        </p:blipFill>
        <p:spPr bwMode="auto">
          <a:xfrm>
            <a:off x="6398572" y="1390928"/>
            <a:ext cx="1656184" cy="2207418"/>
          </a:xfrm>
          <a:prstGeom prst="rect">
            <a:avLst/>
          </a:prstGeom>
          <a:noFill/>
        </p:spPr>
      </p:pic>
      <p:pic>
        <p:nvPicPr>
          <p:cNvPr id="1038" name="Picture 14" descr="https://lh4.googleusercontent.com/-TvkygKAObBI/VQaq_NXw7gI/AAAAAAAAKsM/g9PmIku-wSg/w612-h816-no/IMG-20150314-WA0040.jpg"/>
          <p:cNvPicPr>
            <a:picLocks noChangeAspect="1" noChangeArrowheads="1"/>
          </p:cNvPicPr>
          <p:nvPr/>
        </p:nvPicPr>
        <p:blipFill>
          <a:blip r:embed="rId9" cstate="print"/>
          <a:srcRect/>
          <a:stretch>
            <a:fillRect/>
          </a:stretch>
        </p:blipFill>
        <p:spPr bwMode="auto">
          <a:xfrm>
            <a:off x="-1" y="0"/>
            <a:ext cx="2314575" cy="3086100"/>
          </a:xfrm>
          <a:prstGeom prst="rect">
            <a:avLst/>
          </a:prstGeom>
          <a:noFill/>
        </p:spPr>
      </p:pic>
      <p:pic>
        <p:nvPicPr>
          <p:cNvPr id="1040" name="Picture 16" descr="https://lh4.googleusercontent.com/-5Rb3WSC3DkM/VQa7lztB8MI/AAAAAAAAL4M/SMxKMqOnSqU/w1185-h889-no/SAM_0948.JPG"/>
          <p:cNvPicPr>
            <a:picLocks noChangeAspect="1" noChangeArrowheads="1"/>
          </p:cNvPicPr>
          <p:nvPr/>
        </p:nvPicPr>
        <p:blipFill>
          <a:blip r:embed="rId10" cstate="print"/>
          <a:srcRect/>
          <a:stretch>
            <a:fillRect/>
          </a:stretch>
        </p:blipFill>
        <p:spPr bwMode="auto">
          <a:xfrm>
            <a:off x="0" y="3067050"/>
            <a:ext cx="2336144" cy="1752600"/>
          </a:xfrm>
          <a:prstGeom prst="rect">
            <a:avLst/>
          </a:prstGeom>
          <a:noFill/>
        </p:spPr>
      </p:pic>
      <p:pic>
        <p:nvPicPr>
          <p:cNvPr id="1042" name="Picture 18" descr="https://lh4.googleusercontent.com/-psWmShwc6sc/VQa7eg46DwI/AAAAAAAAL3I/qswXgFnolos/w1185-h889-no/SAM_0939.JPG"/>
          <p:cNvPicPr>
            <a:picLocks noChangeAspect="1" noChangeArrowheads="1"/>
          </p:cNvPicPr>
          <p:nvPr/>
        </p:nvPicPr>
        <p:blipFill>
          <a:blip r:embed="rId11" cstate="print"/>
          <a:srcRect/>
          <a:stretch>
            <a:fillRect/>
          </a:stretch>
        </p:blipFill>
        <p:spPr bwMode="auto">
          <a:xfrm>
            <a:off x="5373718" y="6053669"/>
            <a:ext cx="1080120" cy="810318"/>
          </a:xfrm>
          <a:prstGeom prst="rect">
            <a:avLst/>
          </a:prstGeom>
          <a:noFill/>
        </p:spPr>
      </p:pic>
      <p:pic>
        <p:nvPicPr>
          <p:cNvPr id="1044" name="Picture 20" descr="https://lh6.googleusercontent.com/-X8aTCA5iO5M/VQa7eOtgYkI/AAAAAAAAL3E/E6e2XJ8-kF0/w1185-h889-no/SAM_0938.JPG"/>
          <p:cNvPicPr>
            <a:picLocks noChangeAspect="1" noChangeArrowheads="1"/>
          </p:cNvPicPr>
          <p:nvPr/>
        </p:nvPicPr>
        <p:blipFill>
          <a:blip r:embed="rId12" cstate="print"/>
          <a:srcRect/>
          <a:stretch>
            <a:fillRect/>
          </a:stretch>
        </p:blipFill>
        <p:spPr bwMode="auto">
          <a:xfrm>
            <a:off x="5390976" y="5322649"/>
            <a:ext cx="1063405" cy="797778"/>
          </a:xfrm>
          <a:prstGeom prst="rect">
            <a:avLst/>
          </a:prstGeom>
          <a:noFill/>
        </p:spPr>
      </p:pic>
      <p:pic>
        <p:nvPicPr>
          <p:cNvPr id="1046" name="Picture 22" descr="https://lh5.googleusercontent.com/-Yc9AvYu_UYk/VQa7bjAB-fI/AAAAAAAAL2o/nSYRVX35nv4/w1185-h889-no/SAM_0935.JPG"/>
          <p:cNvPicPr>
            <a:picLocks noChangeAspect="1" noChangeArrowheads="1"/>
          </p:cNvPicPr>
          <p:nvPr/>
        </p:nvPicPr>
        <p:blipFill>
          <a:blip r:embed="rId13" cstate="print"/>
          <a:srcRect/>
          <a:stretch>
            <a:fillRect/>
          </a:stretch>
        </p:blipFill>
        <p:spPr bwMode="auto">
          <a:xfrm>
            <a:off x="5631810" y="4705955"/>
            <a:ext cx="822028" cy="616694"/>
          </a:xfrm>
          <a:prstGeom prst="rect">
            <a:avLst/>
          </a:prstGeom>
          <a:noFill/>
        </p:spPr>
      </p:pic>
      <p:pic>
        <p:nvPicPr>
          <p:cNvPr id="1048" name="Picture 24" descr="https://lh4.googleusercontent.com/-BPj3tAsiLL4/VQa7ZglskLI/AAAAAAAAL2U/OEWvd6XFlI4/w1185-h889-no/SAM_0932.JPG"/>
          <p:cNvPicPr>
            <a:picLocks noChangeAspect="1" noChangeArrowheads="1"/>
          </p:cNvPicPr>
          <p:nvPr/>
        </p:nvPicPr>
        <p:blipFill>
          <a:blip r:embed="rId14" cstate="print"/>
          <a:srcRect/>
          <a:stretch>
            <a:fillRect/>
          </a:stretch>
        </p:blipFill>
        <p:spPr bwMode="auto">
          <a:xfrm>
            <a:off x="5758536" y="4138517"/>
            <a:ext cx="695861" cy="576064"/>
          </a:xfrm>
          <a:prstGeom prst="rect">
            <a:avLst/>
          </a:prstGeom>
          <a:noFill/>
        </p:spPr>
      </p:pic>
      <p:pic>
        <p:nvPicPr>
          <p:cNvPr id="1050" name="Picture 26" descr="https://lh4.googleusercontent.com/-ogFwzHkyZAo/VQa7Sah1vRI/AAAAAAAAL1w/VC2la3jUR6w/w1185-h889-no/SAM_0927.JPG"/>
          <p:cNvPicPr>
            <a:picLocks noChangeAspect="1" noChangeArrowheads="1"/>
          </p:cNvPicPr>
          <p:nvPr/>
        </p:nvPicPr>
        <p:blipFill>
          <a:blip r:embed="rId15" cstate="print"/>
          <a:srcRect/>
          <a:stretch>
            <a:fillRect/>
          </a:stretch>
        </p:blipFill>
        <p:spPr bwMode="auto">
          <a:xfrm>
            <a:off x="5700895" y="1590257"/>
            <a:ext cx="767870" cy="576064"/>
          </a:xfrm>
          <a:prstGeom prst="rect">
            <a:avLst/>
          </a:prstGeom>
          <a:noFill/>
        </p:spPr>
      </p:pic>
      <p:pic>
        <p:nvPicPr>
          <p:cNvPr id="1052" name="Picture 28" descr="https://lh3.googleusercontent.com/-RSOSP3QuKlk/VQa7Re6oflI/AAAAAAAAL1o/Mxq0Q1O10KI/w1185-h889-no/SAM_0926.JPG"/>
          <p:cNvPicPr>
            <a:picLocks noChangeAspect="1" noChangeArrowheads="1"/>
          </p:cNvPicPr>
          <p:nvPr/>
        </p:nvPicPr>
        <p:blipFill>
          <a:blip r:embed="rId16" cstate="print"/>
          <a:srcRect/>
          <a:stretch>
            <a:fillRect/>
          </a:stretch>
        </p:blipFill>
        <p:spPr bwMode="auto">
          <a:xfrm>
            <a:off x="5784515" y="3632794"/>
            <a:ext cx="671886" cy="504056"/>
          </a:xfrm>
          <a:prstGeom prst="rect">
            <a:avLst/>
          </a:prstGeom>
          <a:noFill/>
        </p:spPr>
      </p:pic>
      <p:pic>
        <p:nvPicPr>
          <p:cNvPr id="1054" name="Picture 30" descr="https://lh5.googleusercontent.com/-QyZzSySCM0M/VQa7H6PEFkI/AAAAAAAAL1I/_EZTIoSYJ40/w1185-h889-no/SAM_0919.JPG"/>
          <p:cNvPicPr>
            <a:picLocks noChangeAspect="1" noChangeArrowheads="1"/>
          </p:cNvPicPr>
          <p:nvPr/>
        </p:nvPicPr>
        <p:blipFill>
          <a:blip r:embed="rId17" cstate="print"/>
          <a:srcRect/>
          <a:stretch>
            <a:fillRect/>
          </a:stretch>
        </p:blipFill>
        <p:spPr bwMode="auto">
          <a:xfrm>
            <a:off x="5784509" y="3124182"/>
            <a:ext cx="671886" cy="504056"/>
          </a:xfrm>
          <a:prstGeom prst="rect">
            <a:avLst/>
          </a:prstGeom>
          <a:noFill/>
        </p:spPr>
      </p:pic>
      <p:pic>
        <p:nvPicPr>
          <p:cNvPr id="1056" name="Picture 32" descr="https://lh6.googleusercontent.com/-HDnrJzivTxY/VQa7dNGeEyI/AAAAAAAAL24/b75qZFIUMEo/w1185-h889-no/SAM_0937.JPG"/>
          <p:cNvPicPr>
            <a:picLocks noChangeAspect="1" noChangeArrowheads="1"/>
          </p:cNvPicPr>
          <p:nvPr/>
        </p:nvPicPr>
        <p:blipFill>
          <a:blip r:embed="rId18" cstate="print"/>
          <a:srcRect/>
          <a:stretch>
            <a:fillRect/>
          </a:stretch>
        </p:blipFill>
        <p:spPr bwMode="auto">
          <a:xfrm>
            <a:off x="5790718" y="2636108"/>
            <a:ext cx="671751" cy="503955"/>
          </a:xfrm>
          <a:prstGeom prst="rect">
            <a:avLst/>
          </a:prstGeom>
          <a:noFill/>
        </p:spPr>
      </p:pic>
      <p:pic>
        <p:nvPicPr>
          <p:cNvPr id="1058" name="Picture 34" descr="https://lh4.googleusercontent.com/-psWmShwc6sc/VQa7eg46DwI/AAAAAAAAL3I/qswXgFnolos/w1185-h889-no/SAM_0939.JPG"/>
          <p:cNvPicPr>
            <a:picLocks noChangeAspect="1" noChangeArrowheads="1"/>
          </p:cNvPicPr>
          <p:nvPr/>
        </p:nvPicPr>
        <p:blipFill>
          <a:blip r:embed="rId19" cstate="print"/>
          <a:srcRect/>
          <a:stretch>
            <a:fillRect/>
          </a:stretch>
        </p:blipFill>
        <p:spPr bwMode="auto">
          <a:xfrm>
            <a:off x="5814337" y="2151829"/>
            <a:ext cx="656914" cy="492824"/>
          </a:xfrm>
          <a:prstGeom prst="rect">
            <a:avLst/>
          </a:prstGeom>
          <a:noFill/>
        </p:spPr>
      </p:pic>
      <p:sp>
        <p:nvSpPr>
          <p:cNvPr id="23" name="Tekstikehys 22"/>
          <p:cNvSpPr txBox="1"/>
          <p:nvPr/>
        </p:nvSpPr>
        <p:spPr>
          <a:xfrm>
            <a:off x="0" y="6488668"/>
            <a:ext cx="1512168" cy="369332"/>
          </a:xfrm>
          <a:prstGeom prst="rect">
            <a:avLst/>
          </a:prstGeom>
          <a:noFill/>
        </p:spPr>
        <p:txBody>
          <a:bodyPr wrap="square" rtlCol="0">
            <a:spAutoFit/>
          </a:bodyPr>
          <a:lstStyle/>
          <a:p>
            <a:r>
              <a:rPr lang="fi-FI" dirty="0"/>
              <a:t>-  Samu</a:t>
            </a:r>
          </a:p>
        </p:txBody>
      </p:sp>
    </p:spTree>
    <p:extLst>
      <p:ext uri="{BB962C8B-B14F-4D97-AF65-F5344CB8AC3E}">
        <p14:creationId xmlns:p14="http://schemas.microsoft.com/office/powerpoint/2010/main" xmlns="" val="1261436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738678" y="590529"/>
            <a:ext cx="2636326" cy="1143000"/>
          </a:xfrm>
        </p:spPr>
        <p:txBody>
          <a:bodyPr>
            <a:normAutofit/>
          </a:bodyPr>
          <a:lstStyle/>
          <a:p>
            <a:r>
              <a:rPr lang="fi-FI" dirty="0" smtClean="0"/>
              <a:t>Aamupala</a:t>
            </a:r>
            <a:endParaRPr lang="fi-FI" dirty="0"/>
          </a:p>
        </p:txBody>
      </p:sp>
      <p:sp>
        <p:nvSpPr>
          <p:cNvPr id="3" name="Sisällön paikkamerkki 2"/>
          <p:cNvSpPr>
            <a:spLocks noGrp="1"/>
          </p:cNvSpPr>
          <p:nvPr>
            <p:ph idx="1"/>
          </p:nvPr>
        </p:nvSpPr>
        <p:spPr>
          <a:xfrm>
            <a:off x="769545" y="2780251"/>
            <a:ext cx="5989843" cy="3052138"/>
          </a:xfrm>
        </p:spPr>
        <p:txBody>
          <a:bodyPr>
            <a:normAutofit lnSpcReduction="10000"/>
          </a:bodyPr>
          <a:lstStyle/>
          <a:p>
            <a:pPr>
              <a:buNone/>
            </a:pPr>
            <a:r>
              <a:rPr lang="fi-FI" dirty="0" smtClean="0"/>
              <a:t>	Turkin aamupala </a:t>
            </a:r>
            <a:r>
              <a:rPr lang="fi-FI" dirty="0"/>
              <a:t>oli hieman </a:t>
            </a:r>
            <a:r>
              <a:rPr lang="fi-FI" dirty="0" smtClean="0"/>
              <a:t>erilainen kuin Suomessa. Se oli todella runsas ja monipuolinen. Aamupalalla oli tuoreita vihanneksia ja hedelmiä, paljon erilaisia juustoja sekä jälkiruuaksi herkullisia makeita leivonnaisia. Suomessa on yleensä vain leipää </a:t>
            </a:r>
            <a:r>
              <a:rPr lang="fi-FI" dirty="0"/>
              <a:t>ja puuroa. Aamupaloilla me </a:t>
            </a:r>
            <a:r>
              <a:rPr lang="fi-FI" dirty="0" smtClean="0"/>
              <a:t>söimme muroja</a:t>
            </a:r>
            <a:r>
              <a:rPr lang="fi-FI" dirty="0"/>
              <a:t>, </a:t>
            </a:r>
            <a:r>
              <a:rPr lang="fi-FI" dirty="0" err="1" smtClean="0"/>
              <a:t>croisantteja</a:t>
            </a:r>
            <a:r>
              <a:rPr lang="fi-FI" dirty="0" smtClean="0"/>
              <a:t> </a:t>
            </a:r>
            <a:r>
              <a:rPr lang="fi-FI" dirty="0"/>
              <a:t>ja erilaisia leivonnaisia.  </a:t>
            </a:r>
            <a:endParaRPr lang="fi-FI" dirty="0" smtClean="0"/>
          </a:p>
          <a:p>
            <a:pPr>
              <a:buNone/>
            </a:pPr>
            <a:endParaRPr lang="fi-FI" i="1" dirty="0" smtClean="0"/>
          </a:p>
        </p:txBody>
      </p:sp>
      <p:sp>
        <p:nvSpPr>
          <p:cNvPr id="4" name="Tekstiruutu 3"/>
          <p:cNvSpPr txBox="1"/>
          <p:nvPr/>
        </p:nvSpPr>
        <p:spPr>
          <a:xfrm>
            <a:off x="10812244" y="6488668"/>
            <a:ext cx="1379756" cy="369332"/>
          </a:xfrm>
          <a:prstGeom prst="rect">
            <a:avLst/>
          </a:prstGeom>
          <a:noFill/>
        </p:spPr>
        <p:txBody>
          <a:bodyPr wrap="square" rtlCol="0">
            <a:spAutoFit/>
          </a:bodyPr>
          <a:lstStyle/>
          <a:p>
            <a:r>
              <a:rPr lang="fi-FI" dirty="0" smtClean="0"/>
              <a:t>Niko ja Saku</a:t>
            </a:r>
            <a:endParaRPr lang="fi-FI" dirty="0"/>
          </a:p>
        </p:txBody>
      </p:sp>
      <p:pic>
        <p:nvPicPr>
          <p:cNvPr id="3074" name="Picture 2"/>
          <p:cNvPicPr>
            <a:picLocks noChangeAspect="1" noChangeArrowheads="1"/>
          </p:cNvPicPr>
          <p:nvPr/>
        </p:nvPicPr>
        <p:blipFill>
          <a:blip r:embed="rId2" cstate="print"/>
          <a:srcRect/>
          <a:stretch>
            <a:fillRect/>
          </a:stretch>
        </p:blipFill>
        <p:spPr bwMode="auto">
          <a:xfrm rot="5400000">
            <a:off x="9033477" y="3054487"/>
            <a:ext cx="3066736" cy="2300052"/>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rot="5400000">
            <a:off x="6063135" y="2888737"/>
            <a:ext cx="3828350" cy="2871262"/>
          </a:xfrm>
          <a:prstGeom prst="rect">
            <a:avLst/>
          </a:prstGeom>
          <a:noFill/>
          <a:ln w="9525">
            <a:noFill/>
            <a:miter lim="800000"/>
            <a:headEnd/>
            <a:tailEnd/>
          </a:ln>
          <a:effectLst/>
        </p:spPr>
      </p:pic>
    </p:spTree>
    <p:extLst>
      <p:ext uri="{BB962C8B-B14F-4D97-AF65-F5344CB8AC3E}">
        <p14:creationId xmlns:p14="http://schemas.microsoft.com/office/powerpoint/2010/main" xmlns="" val="3082470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68630" y="493395"/>
            <a:ext cx="6847840" cy="513588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rot="5400000">
            <a:off x="6539548" y="1211685"/>
            <a:ext cx="5900418" cy="4425314"/>
          </a:xfrm>
          <a:prstGeom prst="rect">
            <a:avLst/>
          </a:prstGeom>
          <a:noFill/>
          <a:ln w="9525">
            <a:noFill/>
            <a:miter lim="800000"/>
            <a:headEnd/>
            <a:tailEnd/>
          </a:ln>
          <a:effectLst/>
        </p:spPr>
      </p:pic>
      <p:sp>
        <p:nvSpPr>
          <p:cNvPr id="7" name="Tekstikehys 6"/>
          <p:cNvSpPr txBox="1"/>
          <p:nvPr/>
        </p:nvSpPr>
        <p:spPr>
          <a:xfrm>
            <a:off x="619125" y="5648325"/>
            <a:ext cx="2276475" cy="369332"/>
          </a:xfrm>
          <a:prstGeom prst="rect">
            <a:avLst/>
          </a:prstGeom>
          <a:noFill/>
        </p:spPr>
        <p:txBody>
          <a:bodyPr wrap="square" rtlCol="0">
            <a:spAutoFit/>
          </a:bodyPr>
          <a:lstStyle/>
          <a:p>
            <a:r>
              <a:rPr lang="fi-FI" dirty="0" smtClean="0"/>
              <a:t>Tässä erilaisia dippejä.</a:t>
            </a:r>
            <a:endParaRPr lang="fi-FI" dirty="0"/>
          </a:p>
        </p:txBody>
      </p:sp>
      <p:sp>
        <p:nvSpPr>
          <p:cNvPr id="8" name="Pyöristetty kuvatekstisuorakulmio 7"/>
          <p:cNvSpPr/>
          <p:nvPr/>
        </p:nvSpPr>
        <p:spPr>
          <a:xfrm>
            <a:off x="7724775" y="5038725"/>
            <a:ext cx="2895600" cy="1152525"/>
          </a:xfrm>
          <a:prstGeom prst="wedgeRoundRectCallout">
            <a:avLst>
              <a:gd name="adj1" fmla="val -7017"/>
              <a:gd name="adj2" fmla="val -119318"/>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i-FI"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Täsä</a:t>
            </a:r>
            <a:r>
              <a:rPr lang="fi-FI"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muroja ja </a:t>
            </a:r>
            <a:r>
              <a:rPr lang="fi-FI"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jukurttii</a:t>
            </a:r>
            <a:endParaRPr lang="fi-FI"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2598718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594580" y="2125175"/>
            <a:ext cx="6028641" cy="3880209"/>
          </a:xfrm>
        </p:spPr>
        <p:txBody>
          <a:bodyPr>
            <a:normAutofit/>
          </a:bodyPr>
          <a:lstStyle/>
          <a:p>
            <a:pPr>
              <a:buNone/>
            </a:pPr>
            <a:endParaRPr lang="fi-FI" sz="2000" dirty="0" smtClean="0"/>
          </a:p>
          <a:p>
            <a:pPr>
              <a:buNone/>
            </a:pPr>
            <a:r>
              <a:rPr lang="fi-FI" sz="2000" dirty="0" smtClean="0"/>
              <a:t>	Lounas, päivällinen ja illallinen </a:t>
            </a:r>
            <a:r>
              <a:rPr lang="fi-FI" sz="2000" dirty="0"/>
              <a:t>oli Turkissa hyvin samanlaisia kuin Suomessa. Söimme yleensä ranskalaisia ja pitsaa. Hotelli Siam </a:t>
            </a:r>
            <a:r>
              <a:rPr lang="fi-FI" sz="2000" dirty="0" err="1"/>
              <a:t>Elegancessa</a:t>
            </a:r>
            <a:r>
              <a:rPr lang="fi-FI" sz="2000" dirty="0"/>
              <a:t> oli tarjolla paljon paikallista kanaa, kalaa ja muita </a:t>
            </a:r>
            <a:r>
              <a:rPr lang="fi-FI" sz="2000" dirty="0" smtClean="0"/>
              <a:t>lihoja </a:t>
            </a:r>
            <a:r>
              <a:rPr lang="fi-FI" sz="2000" dirty="0"/>
              <a:t>kuten lammasta. Siellä oli myös </a:t>
            </a:r>
            <a:r>
              <a:rPr lang="fi-FI" sz="2000" dirty="0" smtClean="0"/>
              <a:t>runsas </a:t>
            </a:r>
            <a:r>
              <a:rPr lang="fi-FI" sz="2000" dirty="0"/>
              <a:t>salaattipöytä, jossa oli paljon tuoreita kasviksia ja </a:t>
            </a:r>
            <a:r>
              <a:rPr lang="fi-FI" sz="2000" dirty="0" smtClean="0"/>
              <a:t>vihanneksia. </a:t>
            </a:r>
            <a:r>
              <a:rPr lang="fi-FI" sz="2000" dirty="0"/>
              <a:t>Jälkiruokana oli paljon makeita leivonnaisia. Saku ja Niko kävi syömässä viimeisenä päivänä </a:t>
            </a:r>
            <a:r>
              <a:rPr lang="fi-FI" sz="2000" dirty="0" smtClean="0"/>
              <a:t>grillillä </a:t>
            </a:r>
            <a:r>
              <a:rPr lang="fi-FI" sz="2000" dirty="0"/>
              <a:t>hampurilaiset. Nikolla meni maha sekaisin siitä.</a:t>
            </a:r>
          </a:p>
        </p:txBody>
      </p:sp>
      <p:pic>
        <p:nvPicPr>
          <p:cNvPr id="3075" name="Picture 3" descr="C:\Users\ya\Downloads\SAM_0811.JPG"/>
          <p:cNvPicPr>
            <a:picLocks noChangeAspect="1" noChangeArrowheads="1"/>
          </p:cNvPicPr>
          <p:nvPr/>
        </p:nvPicPr>
        <p:blipFill>
          <a:blip r:embed="rId3" cstate="print"/>
          <a:srcRect/>
          <a:stretch>
            <a:fillRect/>
          </a:stretch>
        </p:blipFill>
        <p:spPr bwMode="auto">
          <a:xfrm>
            <a:off x="6510243" y="1268372"/>
            <a:ext cx="5516896" cy="4137672"/>
          </a:xfrm>
          <a:prstGeom prst="rect">
            <a:avLst/>
          </a:prstGeom>
          <a:noFill/>
        </p:spPr>
      </p:pic>
      <p:sp>
        <p:nvSpPr>
          <p:cNvPr id="5" name="Tekstiruutu 4"/>
          <p:cNvSpPr txBox="1"/>
          <p:nvPr/>
        </p:nvSpPr>
        <p:spPr>
          <a:xfrm>
            <a:off x="9498677" y="6488668"/>
            <a:ext cx="2693323" cy="369332"/>
          </a:xfrm>
          <a:prstGeom prst="rect">
            <a:avLst/>
          </a:prstGeom>
          <a:noFill/>
        </p:spPr>
        <p:txBody>
          <a:bodyPr wrap="square" rtlCol="0">
            <a:spAutoFit/>
          </a:bodyPr>
          <a:lstStyle/>
          <a:p>
            <a:r>
              <a:rPr lang="fi-FI" dirty="0"/>
              <a:t>Niko ja Saku</a:t>
            </a:r>
          </a:p>
        </p:txBody>
      </p:sp>
      <p:sp>
        <p:nvSpPr>
          <p:cNvPr id="2" name="Otsikko 1"/>
          <p:cNvSpPr>
            <a:spLocks noGrp="1"/>
          </p:cNvSpPr>
          <p:nvPr>
            <p:ph type="title"/>
          </p:nvPr>
        </p:nvSpPr>
        <p:spPr>
          <a:xfrm>
            <a:off x="725852" y="1037730"/>
            <a:ext cx="5922598" cy="1143000"/>
          </a:xfrm>
        </p:spPr>
        <p:txBody>
          <a:bodyPr>
            <a:normAutofit fontScale="90000"/>
          </a:bodyPr>
          <a:lstStyle/>
          <a:p>
            <a:r>
              <a:rPr lang="fi-FI" sz="4000" dirty="0" smtClean="0"/>
              <a:t>Lounas, päivällinen ja illallinen</a:t>
            </a:r>
            <a:endParaRPr lang="fi-FI" sz="4000" dirty="0"/>
          </a:p>
        </p:txBody>
      </p:sp>
    </p:spTree>
    <p:extLst>
      <p:ext uri="{BB962C8B-B14F-4D97-AF65-F5344CB8AC3E}">
        <p14:creationId xmlns:p14="http://schemas.microsoft.com/office/powerpoint/2010/main" xmlns="" val="2213373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114800" y="982132"/>
            <a:ext cx="6781798" cy="1303867"/>
          </a:xfrm>
        </p:spPr>
        <p:txBody>
          <a:bodyPr/>
          <a:lstStyle/>
          <a:p>
            <a:r>
              <a:rPr lang="fi-FI" dirty="0" smtClean="0"/>
              <a:t>Ruokaa…</a:t>
            </a:r>
            <a:endParaRPr lang="fi-FI"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6899672" y="2214563"/>
            <a:ext cx="2488406" cy="33178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9040812" y="723900"/>
            <a:ext cx="2493169" cy="33242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5135564" y="2135189"/>
            <a:ext cx="1589135" cy="2827336"/>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1887538" y="1000124"/>
            <a:ext cx="2330053" cy="3106737"/>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cstate="print"/>
          <a:srcRect/>
          <a:stretch>
            <a:fillRect/>
          </a:stretch>
        </p:blipFill>
        <p:spPr bwMode="auto">
          <a:xfrm>
            <a:off x="773114" y="2812653"/>
            <a:ext cx="4075112" cy="30563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aninen">
  <a:themeElements>
    <a:clrScheme name="Orgaaninen">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aninen">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aninen">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845</TotalTime>
  <Words>1093</Words>
  <Application>Microsoft Office PowerPoint</Application>
  <PresentationFormat>Mukautettu</PresentationFormat>
  <Paragraphs>119</Paragraphs>
  <Slides>29</Slides>
  <Notes>4</Notes>
  <HiddenSlides>0</HiddenSlides>
  <MMClips>0</MMClips>
  <ScaleCrop>false</ScaleCrop>
  <HeadingPairs>
    <vt:vector size="4" baseType="variant">
      <vt:variant>
        <vt:lpstr>Teema</vt:lpstr>
      </vt:variant>
      <vt:variant>
        <vt:i4>1</vt:i4>
      </vt:variant>
      <vt:variant>
        <vt:lpstr>Dian otsikot</vt:lpstr>
      </vt:variant>
      <vt:variant>
        <vt:i4>29</vt:i4>
      </vt:variant>
    </vt:vector>
  </HeadingPairs>
  <TitlesOfParts>
    <vt:vector size="30" baseType="lpstr">
      <vt:lpstr>Orgaaninen</vt:lpstr>
      <vt:lpstr>Dia 1</vt:lpstr>
      <vt:lpstr>Turkki</vt:lpstr>
      <vt:lpstr>Matkantekeminen</vt:lpstr>
      <vt:lpstr>Lento</vt:lpstr>
      <vt:lpstr>Hotelli</vt:lpstr>
      <vt:lpstr>Aamupala</vt:lpstr>
      <vt:lpstr>Dia 7</vt:lpstr>
      <vt:lpstr>Lounas, päivällinen ja illallinen</vt:lpstr>
      <vt:lpstr>Ruokaa…</vt:lpstr>
      <vt:lpstr>Dia 10</vt:lpstr>
      <vt:lpstr>Muut ruoka-asiat</vt:lpstr>
      <vt:lpstr>KAPPADOKIA</vt:lpstr>
      <vt:lpstr>Dia 13</vt:lpstr>
      <vt:lpstr>Dia 14</vt:lpstr>
      <vt:lpstr>Kappadokia </vt:lpstr>
      <vt:lpstr>Kappadokian historia ja kuvaus</vt:lpstr>
      <vt:lpstr>Turkin uskonto</vt:lpstr>
      <vt:lpstr>Uskonto</vt:lpstr>
      <vt:lpstr>Korutehdas</vt:lpstr>
      <vt:lpstr>Dia 20</vt:lpstr>
      <vt:lpstr>Mattotehdas</vt:lpstr>
      <vt:lpstr>Nahkatehdas</vt:lpstr>
      <vt:lpstr>Meri</vt:lpstr>
      <vt:lpstr>Basaarit</vt:lpstr>
      <vt:lpstr>Dia 25</vt:lpstr>
      <vt:lpstr> </vt:lpstr>
      <vt:lpstr>Dia 27</vt:lpstr>
      <vt:lpstr>Dia 28</vt:lpstr>
      <vt:lpstr>Dia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Turkin matka</dc:title>
  <dc:creator>Kimmo Mäkinen</dc:creator>
  <cp:lastModifiedBy>ya</cp:lastModifiedBy>
  <cp:revision>50</cp:revision>
  <dcterms:created xsi:type="dcterms:W3CDTF">2015-03-17T10:05:05Z</dcterms:created>
  <dcterms:modified xsi:type="dcterms:W3CDTF">2015-03-19T13:36:19Z</dcterms:modified>
</cp:coreProperties>
</file>