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2" r:id="rId2"/>
    <p:sldId id="283" r:id="rId3"/>
    <p:sldId id="267" r:id="rId4"/>
    <p:sldId id="268" r:id="rId5"/>
    <p:sldId id="259" r:id="rId6"/>
    <p:sldId id="261" r:id="rId7"/>
    <p:sldId id="262" r:id="rId8"/>
    <p:sldId id="263" r:id="rId9"/>
    <p:sldId id="284" r:id="rId10"/>
    <p:sldId id="264" r:id="rId11"/>
    <p:sldId id="265" r:id="rId12"/>
    <p:sldId id="266"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Lst>
  <p:sldSz cx="9144000" cy="6858000" type="screen4x3"/>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80" autoAdjust="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4" name="Otsikko 13"/>
          <p:cNvSpPr>
            <a:spLocks noGrp="1"/>
          </p:cNvSpPr>
          <p:nvPr>
            <p:ph type="ctrTitle"/>
          </p:nvPr>
        </p:nvSpPr>
        <p:spPr>
          <a:xfrm>
            <a:off x="1432560" y="359898"/>
            <a:ext cx="7406640" cy="1472184"/>
          </a:xfrm>
        </p:spPr>
        <p:txBody>
          <a:bodyPr anchor="b"/>
          <a:lstStyle>
            <a:lvl1pPr algn="l">
              <a:defRPr/>
            </a:lvl1pPr>
            <a:extLst/>
          </a:lstStyle>
          <a:p>
            <a:r>
              <a:rPr kumimoji="0" lang="fi-FI" smtClean="0"/>
              <a:t>Muokkaa perustyyl. napsautt.</a:t>
            </a:r>
            <a:endParaRPr kumimoji="0" lang="en-US"/>
          </a:p>
        </p:txBody>
      </p:sp>
      <p:sp>
        <p:nvSpPr>
          <p:cNvPr id="22" name="Alaotsikk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i-FI" smtClean="0"/>
              <a:t>Muokkaa alaotsikon perustyyliä napsautt.</a:t>
            </a:r>
            <a:endParaRPr kumimoji="0" lang="en-US"/>
          </a:p>
        </p:txBody>
      </p:sp>
      <p:sp>
        <p:nvSpPr>
          <p:cNvPr id="7" name="Päivämäärän paikkamerkki 6"/>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20" name="Alatunnisteen paikkamerkki 19"/>
          <p:cNvSpPr>
            <a:spLocks noGrp="1"/>
          </p:cNvSpPr>
          <p:nvPr>
            <p:ph type="ftr" sz="quarter" idx="11"/>
          </p:nvPr>
        </p:nvSpPr>
        <p:spPr/>
        <p:txBody>
          <a:bodyPr/>
          <a:lstStyle>
            <a:extLst/>
          </a:lstStyle>
          <a:p>
            <a:endParaRPr lang="fi-FI"/>
          </a:p>
        </p:txBody>
      </p:sp>
      <p:sp>
        <p:nvSpPr>
          <p:cNvPr id="10" name="Dian numeron paikkamerkki 9"/>
          <p:cNvSpPr>
            <a:spLocks noGrp="1"/>
          </p:cNvSpPr>
          <p:nvPr>
            <p:ph type="sldNum" sz="quarter" idx="12"/>
          </p:nvPr>
        </p:nvSpPr>
        <p:spPr/>
        <p:txBody>
          <a:bodyPr/>
          <a:lstStyle>
            <a:extLst/>
          </a:lstStyle>
          <a:p>
            <a:fld id="{9AC5581C-4CDA-4396-8D03-BDEF25E8DE3E}" type="slidenum">
              <a:rPr lang="fi-FI" smtClean="0"/>
              <a:pPr/>
              <a:t>‹#›</a:t>
            </a:fld>
            <a:endParaRPr lang="fi-FI"/>
          </a:p>
        </p:txBody>
      </p:sp>
      <p:sp>
        <p:nvSpPr>
          <p:cNvPr id="8" name="Ellipsi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i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9AC5581C-4CDA-4396-8D03-BDEF25E8DE3E}"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58000" y="274639"/>
            <a:ext cx="1828800" cy="5851525"/>
          </a:xfrm>
        </p:spPr>
        <p:txBody>
          <a:bodyPr vert="eaVert"/>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1143000" y="274640"/>
            <a:ext cx="5562600" cy="5851525"/>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9AC5581C-4CDA-4396-8D03-BDEF25E8DE3E}"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Sisällön paikkamerkki 2"/>
          <p:cNvSpPr>
            <a:spLocks noGrp="1"/>
          </p:cNvSpPr>
          <p:nvPr>
            <p:ph idx="1"/>
          </p:nvPr>
        </p:nvSpPr>
        <p:spPr/>
        <p:txBody>
          <a:bodyPr/>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9AC5581C-4CDA-4396-8D03-BDEF25E8DE3E}"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Suorakulmi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Otsikk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9AC5581C-4CDA-4396-8D03-BDEF25E8DE3E}" type="slidenum">
              <a:rPr lang="fi-FI" smtClean="0"/>
              <a:pPr/>
              <a:t>‹#›</a:t>
            </a:fld>
            <a:endParaRPr lang="fi-FI"/>
          </a:p>
        </p:txBody>
      </p:sp>
      <p:sp>
        <p:nvSpPr>
          <p:cNvPr id="10" name="Suorakulmi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i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i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1435608" y="274320"/>
            <a:ext cx="7498080" cy="1143000"/>
          </a:xfrm>
        </p:spPr>
        <p:txBody>
          <a:bodyPr/>
          <a:lstStyle>
            <a:extLst/>
          </a:lstStyle>
          <a:p>
            <a:r>
              <a:rPr kumimoji="0" lang="fi-FI" smtClean="0"/>
              <a:t>Muokkaa perustyyl. napsautt.</a:t>
            </a:r>
            <a:endParaRPr kumimoji="0" lang="en-US"/>
          </a:p>
        </p:txBody>
      </p:sp>
      <p:sp>
        <p:nvSpPr>
          <p:cNvPr id="3" name="Sisällön paikkamerkki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9AC5581C-4CDA-4396-8D03-BDEF25E8DE3E}"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8" name="Alatunnisteen paikkamerkki 7"/>
          <p:cNvSpPr>
            <a:spLocks noGrp="1"/>
          </p:cNvSpPr>
          <p:nvPr>
            <p:ph type="ftr" sz="quarter" idx="11"/>
          </p:nvPr>
        </p:nvSpPr>
        <p:spPr/>
        <p:txBody>
          <a:bodyPr/>
          <a:lstStyle>
            <a:extLst/>
          </a:lstStyle>
          <a:p>
            <a:endParaRPr lang="fi-FI"/>
          </a:p>
        </p:txBody>
      </p:sp>
      <p:sp>
        <p:nvSpPr>
          <p:cNvPr id="9" name="Dian numeron paikkamerkki 8"/>
          <p:cNvSpPr>
            <a:spLocks noGrp="1"/>
          </p:cNvSpPr>
          <p:nvPr>
            <p:ph type="sldNum" sz="quarter" idx="12"/>
          </p:nvPr>
        </p:nvSpPr>
        <p:spPr/>
        <p:txBody>
          <a:bodyPr/>
          <a:lstStyle>
            <a:extLst/>
          </a:lstStyle>
          <a:p>
            <a:fld id="{9AC5581C-4CDA-4396-8D03-BDEF25E8DE3E}"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1435608" y="274320"/>
            <a:ext cx="7498080" cy="1143000"/>
          </a:xfrm>
        </p:spPr>
        <p:txBody>
          <a:bodyPr anchor="ctr"/>
          <a:lstStyle>
            <a:extLst/>
          </a:lstStyle>
          <a:p>
            <a:r>
              <a:rPr kumimoji="0" lang="fi-FI" smtClean="0"/>
              <a:t>Muokkaa perustyyl. napsautt.</a:t>
            </a:r>
            <a:endParaRPr kumimoji="0" lang="en-US"/>
          </a:p>
        </p:txBody>
      </p:sp>
      <p:sp>
        <p:nvSpPr>
          <p:cNvPr id="3" name="Päivämäärän paikkamerkki 2"/>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4" name="Alatunnisteen paikkamerkki 3"/>
          <p:cNvSpPr>
            <a:spLocks noGrp="1"/>
          </p:cNvSpPr>
          <p:nvPr>
            <p:ph type="ftr" sz="quarter" idx="11"/>
          </p:nvPr>
        </p:nvSpPr>
        <p:spPr/>
        <p:txBody>
          <a:bodyPr/>
          <a:lstStyle>
            <a:extLst/>
          </a:lstStyle>
          <a:p>
            <a:endParaRPr lang="fi-FI"/>
          </a:p>
        </p:txBody>
      </p:sp>
      <p:sp>
        <p:nvSpPr>
          <p:cNvPr id="5" name="Dian numeron paikkamerkki 4"/>
          <p:cNvSpPr>
            <a:spLocks noGrp="1"/>
          </p:cNvSpPr>
          <p:nvPr>
            <p:ph type="sldNum" sz="quarter" idx="12"/>
          </p:nvPr>
        </p:nvSpPr>
        <p:spPr/>
        <p:txBody>
          <a:bodyPr/>
          <a:lstStyle>
            <a:extLst/>
          </a:lstStyle>
          <a:p>
            <a:fld id="{9AC5581C-4CDA-4396-8D03-BDEF25E8DE3E}"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Suorakulmi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Päivämäärän paikkamerkki 1"/>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3" name="Alatunnisteen paikkamerkki 2"/>
          <p:cNvSpPr>
            <a:spLocks noGrp="1"/>
          </p:cNvSpPr>
          <p:nvPr>
            <p:ph type="ftr" sz="quarter" idx="11"/>
          </p:nvPr>
        </p:nvSpPr>
        <p:spPr/>
        <p:txBody>
          <a:bodyPr/>
          <a:lstStyle>
            <a:extLst/>
          </a:lstStyle>
          <a:p>
            <a:endParaRPr lang="fi-FI"/>
          </a:p>
        </p:txBody>
      </p:sp>
      <p:sp>
        <p:nvSpPr>
          <p:cNvPr id="4" name="Dian numeron paikkamerkki 3"/>
          <p:cNvSpPr>
            <a:spLocks noGrp="1"/>
          </p:cNvSpPr>
          <p:nvPr>
            <p:ph type="sldNum" sz="quarter" idx="12"/>
          </p:nvPr>
        </p:nvSpPr>
        <p:spPr/>
        <p:txBody>
          <a:bodyPr/>
          <a:lstStyle>
            <a:extLst/>
          </a:lstStyle>
          <a:p>
            <a:fld id="{9AC5581C-4CDA-4396-8D03-BDEF25E8DE3E}" type="slidenum">
              <a:rPr lang="fi-FI" smtClean="0"/>
              <a:pPr/>
              <a:t>‹#›</a:t>
            </a:fld>
            <a:endParaRPr lang="fi-FI"/>
          </a:p>
        </p:txBody>
      </p:sp>
      <p:sp>
        <p:nvSpPr>
          <p:cNvPr id="6" name="Suorakulmi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i-FI" smtClean="0"/>
              <a:t>Muokkaa perustyyl. napsautt.</a:t>
            </a:r>
            <a:endParaRPr kumimoji="0" lang="en-US"/>
          </a:p>
        </p:txBody>
      </p:sp>
      <p:sp>
        <p:nvSpPr>
          <p:cNvPr id="3" name="Tekstin paikkamerkki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9AC5581C-4CDA-4396-8D03-BDEF25E8DE3E}"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i-FI" smtClean="0"/>
              <a:t>Muokkaa perustyyl. napsautt.</a:t>
            </a:r>
            <a:endParaRPr kumimoji="0" lang="en-US"/>
          </a:p>
        </p:txBody>
      </p:sp>
      <p:sp>
        <p:nvSpPr>
          <p:cNvPr id="5" name="Päivämäärän paikkamerkki 4"/>
          <p:cNvSpPr>
            <a:spLocks noGrp="1"/>
          </p:cNvSpPr>
          <p:nvPr>
            <p:ph type="dt" sz="half" idx="10"/>
          </p:nvPr>
        </p:nvSpPr>
        <p:spPr/>
        <p:txBody>
          <a:bodyPr/>
          <a:lstStyle>
            <a:extLst/>
          </a:lstStyle>
          <a:p>
            <a:fld id="{AFCDA16C-7CBA-4EE0-A9CB-D4DBD683ED3F}" type="datetimeFigureOut">
              <a:rPr lang="fi-FI" smtClean="0"/>
              <a:pPr/>
              <a:t>22.9.2015</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9AC5581C-4CDA-4396-8D03-BDEF25E8DE3E}" type="slidenum">
              <a:rPr lang="fi-FI" smtClean="0"/>
              <a:pPr/>
              <a:t>‹#›</a:t>
            </a:fld>
            <a:endParaRPr lang="fi-FI"/>
          </a:p>
        </p:txBody>
      </p:sp>
      <p:sp>
        <p:nvSpPr>
          <p:cNvPr id="8" name="Suorakulmi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Kuvan paikkamerkki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i-FI" smtClean="0"/>
              <a:t>Lisää kuva napsauttamalla kuvaketta</a:t>
            </a:r>
            <a:endParaRPr kumimoji="0" lang="en-US" dirty="0"/>
          </a:p>
        </p:txBody>
      </p:sp>
      <p:sp>
        <p:nvSpPr>
          <p:cNvPr id="9" name="Vuokaavio: Prosessi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Vuokaavio: Prosessi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kstin paikkamerkki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i-FI" smtClean="0"/>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ktori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i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ngas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Suorakulmi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Otsikon paikkamerkki 4"/>
          <p:cNvSpPr>
            <a:spLocks noGrp="1"/>
          </p:cNvSpPr>
          <p:nvPr>
            <p:ph type="title"/>
          </p:nvPr>
        </p:nvSpPr>
        <p:spPr>
          <a:xfrm>
            <a:off x="1435608" y="274638"/>
            <a:ext cx="7498080" cy="1143000"/>
          </a:xfrm>
          <a:prstGeom prst="rect">
            <a:avLst/>
          </a:prstGeom>
        </p:spPr>
        <p:txBody>
          <a:bodyPr anchor="ctr">
            <a:normAutofit/>
          </a:bodyPr>
          <a:lstStyle>
            <a:extLst/>
          </a:lstStyle>
          <a:p>
            <a:r>
              <a:rPr kumimoji="0" lang="fi-FI" smtClean="0"/>
              <a:t>Muokkaa perustyyl. napsautt.</a:t>
            </a:r>
            <a:endParaRPr kumimoji="0" lang="en-US"/>
          </a:p>
        </p:txBody>
      </p:sp>
      <p:sp>
        <p:nvSpPr>
          <p:cNvPr id="9" name="Tekstin paikkamerkki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24" name="Päivämäärän paikkamerkki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FCDA16C-7CBA-4EE0-A9CB-D4DBD683ED3F}" type="datetimeFigureOut">
              <a:rPr lang="fi-FI" smtClean="0"/>
              <a:pPr/>
              <a:t>22.9.2015</a:t>
            </a:fld>
            <a:endParaRPr lang="fi-FI"/>
          </a:p>
        </p:txBody>
      </p:sp>
      <p:sp>
        <p:nvSpPr>
          <p:cNvPr id="10" name="Alatunnisteen paikkamerkki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i-FI"/>
          </a:p>
        </p:txBody>
      </p:sp>
      <p:sp>
        <p:nvSpPr>
          <p:cNvPr id="22" name="Dian numeron paikkamerkki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AC5581C-4CDA-4396-8D03-BDEF25E8DE3E}" type="slidenum">
              <a:rPr lang="fi-FI" smtClean="0"/>
              <a:pPr/>
              <a:t>‹#›</a:t>
            </a:fld>
            <a:endParaRPr lang="fi-FI"/>
          </a:p>
        </p:txBody>
      </p:sp>
      <p:sp>
        <p:nvSpPr>
          <p:cNvPr id="15" name="Suorakulmi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PowerPoint_-esitys1.ppt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ya\Desktop\gay.jpg"/>
          <p:cNvPicPr>
            <a:picLocks noChangeAspect="1" noChangeArrowheads="1"/>
          </p:cNvPicPr>
          <p:nvPr/>
        </p:nvPicPr>
        <p:blipFill>
          <a:blip r:embed="rId2" cstate="print"/>
          <a:srcRect/>
          <a:stretch>
            <a:fillRect/>
          </a:stretch>
        </p:blipFill>
        <p:spPr bwMode="auto">
          <a:xfrm>
            <a:off x="827584" y="4293096"/>
            <a:ext cx="4104456" cy="2405481"/>
          </a:xfrm>
          <a:prstGeom prst="rect">
            <a:avLst/>
          </a:prstGeom>
          <a:noFill/>
        </p:spPr>
      </p:pic>
      <p:sp>
        <p:nvSpPr>
          <p:cNvPr id="2" name="Otsikko 1"/>
          <p:cNvSpPr>
            <a:spLocks noGrp="1"/>
          </p:cNvSpPr>
          <p:nvPr>
            <p:ph type="ctrTitle"/>
          </p:nvPr>
        </p:nvSpPr>
        <p:spPr>
          <a:xfrm>
            <a:off x="2411760" y="0"/>
            <a:ext cx="5470376" cy="1440159"/>
          </a:xfrm>
        </p:spPr>
        <p:txBody>
          <a:bodyPr/>
          <a:lstStyle/>
          <a:p>
            <a:r>
              <a:rPr lang="fi-FI" dirty="0" smtClean="0">
                <a:solidFill>
                  <a:srgbClr val="FF0000"/>
                </a:solidFill>
              </a:rPr>
              <a:t>Piispala 2015</a:t>
            </a:r>
            <a:r>
              <a:rPr lang="fi-FI" sz="2000" dirty="0" smtClean="0">
                <a:solidFill>
                  <a:srgbClr val="FF0000"/>
                </a:solidFill>
              </a:rPr>
              <a:t/>
            </a:r>
            <a:br>
              <a:rPr lang="fi-FI" sz="2000" dirty="0" smtClean="0">
                <a:solidFill>
                  <a:srgbClr val="FF0000"/>
                </a:solidFill>
              </a:rPr>
            </a:br>
            <a:r>
              <a:rPr lang="fi-FI" sz="2000" dirty="0" smtClean="0">
                <a:solidFill>
                  <a:srgbClr val="FF0000"/>
                </a:solidFill>
              </a:rPr>
              <a:t>9.-11.9.2015</a:t>
            </a:r>
            <a:endParaRPr lang="fi-FI" dirty="0">
              <a:solidFill>
                <a:srgbClr val="FF0000"/>
              </a:solidFill>
            </a:endParaRPr>
          </a:p>
        </p:txBody>
      </p:sp>
      <p:pic>
        <p:nvPicPr>
          <p:cNvPr id="1026" name="Picture 2" descr="C:\Users\ya\Desktop\homo.jpg"/>
          <p:cNvPicPr>
            <a:picLocks noChangeAspect="1" noChangeArrowheads="1"/>
          </p:cNvPicPr>
          <p:nvPr/>
        </p:nvPicPr>
        <p:blipFill>
          <a:blip r:embed="rId3" cstate="print"/>
          <a:srcRect/>
          <a:stretch>
            <a:fillRect/>
          </a:stretch>
        </p:blipFill>
        <p:spPr bwMode="auto">
          <a:xfrm>
            <a:off x="4572000" y="1484784"/>
            <a:ext cx="4458470" cy="3312368"/>
          </a:xfrm>
          <a:prstGeom prst="rect">
            <a:avLst/>
          </a:prstGeom>
          <a:noFill/>
        </p:spPr>
      </p:pic>
      <p:pic>
        <p:nvPicPr>
          <p:cNvPr id="1028" name="Picture 4" descr="C:\Users\ya\Desktop\lataus.jpg"/>
          <p:cNvPicPr>
            <a:picLocks noChangeAspect="1" noChangeArrowheads="1"/>
          </p:cNvPicPr>
          <p:nvPr/>
        </p:nvPicPr>
        <p:blipFill>
          <a:blip r:embed="rId4" cstate="print"/>
          <a:srcRect/>
          <a:stretch>
            <a:fillRect/>
          </a:stretch>
        </p:blipFill>
        <p:spPr bwMode="auto">
          <a:xfrm>
            <a:off x="755576" y="1556792"/>
            <a:ext cx="3653107" cy="252028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043608" y="836713"/>
            <a:ext cx="7653536" cy="2304256"/>
          </a:xfrm>
        </p:spPr>
        <p:txBody>
          <a:bodyPr>
            <a:normAutofit/>
          </a:bodyPr>
          <a:lstStyle/>
          <a:p>
            <a:pPr marL="0" indent="0">
              <a:buNone/>
            </a:pPr>
            <a:r>
              <a:rPr lang="fi-FI" sz="2000" dirty="0" smtClean="0"/>
              <a:t>	Siirryimme seuraavaan paikkaan, jossa oli tehtävänä hämähäkkiseittipujottelu, jossa ei saanut koske siimaan. Sai mennä vain yksi yhdestä reiästä. Jotkut nostivat toisia koloista, jotka oli korkeampana, johon ei yltynyt itse. </a:t>
            </a:r>
            <a:r>
              <a:rPr lang="fi-FI" sz="2000" dirty="0"/>
              <a:t>S</a:t>
            </a:r>
            <a:r>
              <a:rPr lang="fi-FI" sz="2000" dirty="0" smtClean="0"/>
              <a:t>en jälkeen, kun kaikki oli päässyt toiselle puolelle, niin siirryimme seuraavalle pisteelle.</a:t>
            </a:r>
          </a:p>
          <a:p>
            <a:endParaRPr lang="fi-FI" dirty="0" smtClean="0"/>
          </a:p>
          <a:p>
            <a:endParaRPr lang="fi-FI" dirty="0"/>
          </a:p>
        </p:txBody>
      </p:sp>
      <p:pic>
        <p:nvPicPr>
          <p:cNvPr id="3074" name="Picture 2" descr="C:\Users\ya\Downloads\WP_20150910_14_30_20_Pro__highr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32590" y="3212976"/>
            <a:ext cx="4835554" cy="29074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ya\Downloads\WP_20150910_14_31_48_Pro__highre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3212976"/>
            <a:ext cx="2275351" cy="330596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Kuvatekstisuorakulmio 6"/>
          <p:cNvSpPr/>
          <p:nvPr/>
        </p:nvSpPr>
        <p:spPr>
          <a:xfrm>
            <a:off x="7164288" y="2420888"/>
            <a:ext cx="864096" cy="1440160"/>
          </a:xfrm>
          <a:prstGeom prst="wedgeRectCallout">
            <a:avLst>
              <a:gd name="adj1" fmla="val 10410"/>
              <a:gd name="adj2" fmla="val 7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tulkee</a:t>
            </a:r>
            <a:endParaRPr lang="fi-FI" dirty="0"/>
          </a:p>
        </p:txBody>
      </p:sp>
    </p:spTree>
    <p:extLst>
      <p:ext uri="{BB962C8B-B14F-4D97-AF65-F5344CB8AC3E}">
        <p14:creationId xmlns="" xmlns:p14="http://schemas.microsoft.com/office/powerpoint/2010/main" val="1108837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331640" y="692696"/>
            <a:ext cx="7003122" cy="2808312"/>
          </a:xfrm>
        </p:spPr>
        <p:txBody>
          <a:bodyPr>
            <a:normAutofit/>
          </a:bodyPr>
          <a:lstStyle/>
          <a:p>
            <a:pPr marL="0" indent="0">
              <a:buNone/>
            </a:pPr>
            <a:r>
              <a:rPr lang="fi-FI" sz="2000" dirty="0" smtClean="0"/>
              <a:t>	Seuraava piste oli tolpilla hyppiminen, jotka oli eri korkuisia ja se hypittiin eri suunnista,  joka oli omasta mielestä ihan mukavaa ja hassua. Kun oltiin tehty se, niin siirryttiin seuraavalle paikalle, joka oli kaukana.</a:t>
            </a:r>
            <a:endParaRPr lang="fi-FI" sz="2000" dirty="0"/>
          </a:p>
        </p:txBody>
      </p:sp>
      <p:pic>
        <p:nvPicPr>
          <p:cNvPr id="2050" name="Picture 2" descr="C:\Users\ya\Downloads\WP_20150910_14_50_55_Pro__highr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1990" y="3356992"/>
            <a:ext cx="4363977" cy="2454737"/>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ya\Downloads\WP_20150910_14_52_59_Pr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3337462"/>
            <a:ext cx="4104455" cy="247426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Kuvatekstiellipsi 4"/>
          <p:cNvSpPr/>
          <p:nvPr/>
        </p:nvSpPr>
        <p:spPr>
          <a:xfrm>
            <a:off x="5004048" y="1988840"/>
            <a:ext cx="1656184" cy="15121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On tää helppoa</a:t>
            </a:r>
            <a:endParaRPr lang="fi-FI" dirty="0"/>
          </a:p>
        </p:txBody>
      </p:sp>
    </p:spTree>
    <p:extLst>
      <p:ext uri="{BB962C8B-B14F-4D97-AF65-F5344CB8AC3E}">
        <p14:creationId xmlns="" xmlns:p14="http://schemas.microsoft.com/office/powerpoint/2010/main" val="2525253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115616" y="1196752"/>
            <a:ext cx="4680520" cy="5256584"/>
          </a:xfrm>
        </p:spPr>
        <p:txBody>
          <a:bodyPr>
            <a:normAutofit/>
          </a:bodyPr>
          <a:lstStyle/>
          <a:p>
            <a:pPr marL="0" indent="0">
              <a:buNone/>
            </a:pPr>
            <a:r>
              <a:rPr lang="fi-FI" dirty="0" smtClean="0"/>
              <a:t> 	</a:t>
            </a:r>
            <a:r>
              <a:rPr lang="fi-FI" sz="2000" dirty="0" smtClean="0"/>
              <a:t>Saavuttiin seuraavalle paikalle, joka oli  taas sokkotehtävä, joita inhosin. Tässä tehtävässä oli pitkä köysi, joka oli ympäri puita. Kaikki ottivat narusta kiinni sokkona ja lähtivät kulkemaan kohti maalia köyttä pitkin. Jouduimme uusimaan tehtävän pari kertaa, koska jotkut hölmöilivät, mutta pääsimme sen läpi vihdoin ja viimein. Se oli meidän viimeinen piste. Siitä lähdimme takaisin kohti Piispakeskusta syömään.</a:t>
            </a:r>
          </a:p>
          <a:p>
            <a:pPr algn="just"/>
            <a:endParaRPr lang="fi-FI" sz="2000" dirty="0" smtClean="0"/>
          </a:p>
          <a:p>
            <a:pPr marL="0" indent="0">
              <a:buNone/>
            </a:pPr>
            <a:r>
              <a:rPr lang="fi-FI" sz="2000" dirty="0"/>
              <a:t>S</a:t>
            </a:r>
            <a:r>
              <a:rPr lang="fi-FI" sz="2000" dirty="0" smtClean="0"/>
              <a:t>aku</a:t>
            </a:r>
            <a:endParaRPr lang="fi-FI" sz="2000" dirty="0"/>
          </a:p>
        </p:txBody>
      </p:sp>
      <p:pic>
        <p:nvPicPr>
          <p:cNvPr id="1027" name="Picture 3" descr="C:\Users\ya\Downloads\WP_20150910_15_09_08_Pr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0152" y="1556792"/>
            <a:ext cx="2860416" cy="508518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Kuvatekstipilvi 3"/>
          <p:cNvSpPr/>
          <p:nvPr/>
        </p:nvSpPr>
        <p:spPr>
          <a:xfrm>
            <a:off x="6948264" y="0"/>
            <a:ext cx="1872208" cy="14847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Menkää nyt </a:t>
            </a:r>
            <a:r>
              <a:rPr lang="fi-FI" smtClean="0"/>
              <a:t>pois tieltä</a:t>
            </a:r>
            <a:endParaRPr lang="fi-FI"/>
          </a:p>
        </p:txBody>
      </p:sp>
    </p:spTree>
    <p:extLst>
      <p:ext uri="{BB962C8B-B14F-4D97-AF65-F5344CB8AC3E}">
        <p14:creationId xmlns="" xmlns:p14="http://schemas.microsoft.com/office/powerpoint/2010/main" val="3073177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IMG-20150911-WA0023.jpg"/>
          <p:cNvPicPr>
            <a:picLocks noChangeAspect="1"/>
          </p:cNvPicPr>
          <p:nvPr/>
        </p:nvPicPr>
        <p:blipFill>
          <a:blip r:embed="rId2" cstate="print"/>
          <a:stretch>
            <a:fillRect/>
          </a:stretch>
        </p:blipFill>
        <p:spPr>
          <a:xfrm>
            <a:off x="6444208" y="1772816"/>
            <a:ext cx="2484784" cy="4412491"/>
          </a:xfrm>
          <a:prstGeom prst="rect">
            <a:avLst/>
          </a:prstGeom>
        </p:spPr>
      </p:pic>
      <p:sp>
        <p:nvSpPr>
          <p:cNvPr id="2" name="Otsikko 1"/>
          <p:cNvSpPr>
            <a:spLocks noGrp="1"/>
          </p:cNvSpPr>
          <p:nvPr>
            <p:ph type="ctrTitle"/>
          </p:nvPr>
        </p:nvSpPr>
        <p:spPr>
          <a:xfrm>
            <a:off x="1043608" y="260648"/>
            <a:ext cx="7772400" cy="1470025"/>
          </a:xfrm>
        </p:spPr>
        <p:txBody>
          <a:bodyPr/>
          <a:lstStyle/>
          <a:p>
            <a:r>
              <a:rPr lang="fi-FI" dirty="0" smtClean="0"/>
              <a:t>Liikettä niveliin</a:t>
            </a:r>
            <a:endParaRPr lang="fi-FI" dirty="0"/>
          </a:p>
        </p:txBody>
      </p:sp>
      <p:sp>
        <p:nvSpPr>
          <p:cNvPr id="3" name="Alaotsikko 2"/>
          <p:cNvSpPr>
            <a:spLocks noGrp="1"/>
          </p:cNvSpPr>
          <p:nvPr>
            <p:ph type="subTitle" idx="1"/>
          </p:nvPr>
        </p:nvSpPr>
        <p:spPr>
          <a:xfrm>
            <a:off x="1043608" y="1988840"/>
            <a:ext cx="5256584" cy="4248472"/>
          </a:xfrm>
        </p:spPr>
        <p:txBody>
          <a:bodyPr>
            <a:normAutofit fontScale="77500" lnSpcReduction="20000"/>
          </a:bodyPr>
          <a:lstStyle/>
          <a:p>
            <a:pPr algn="just"/>
            <a:r>
              <a:rPr lang="fi-FI" sz="2400" dirty="0" smtClean="0"/>
              <a:t>	</a:t>
            </a:r>
            <a:r>
              <a:rPr lang="fi-FI" sz="2400" dirty="0" smtClean="0">
                <a:solidFill>
                  <a:schemeClr val="tx1"/>
                </a:solidFill>
              </a:rPr>
              <a:t>Uimahalli </a:t>
            </a:r>
            <a:r>
              <a:rPr lang="fi-FI" sz="2400" dirty="0">
                <a:solidFill>
                  <a:schemeClr val="tx1"/>
                </a:solidFill>
              </a:rPr>
              <a:t>sijaitsi Piispalan isossa rakennuksissa, missä oli myös keilauspaikka, kuntosali ja kahvila, mikä oli aika kallis. Kuntosali oli ihan siisti ja aika uusi. Laitteita siellä oli paljon, että ei ainakaan tekeminen loppunut</a:t>
            </a:r>
            <a:r>
              <a:rPr lang="fi-FI" sz="2400" dirty="0" smtClean="0">
                <a:solidFill>
                  <a:schemeClr val="tx1"/>
                </a:solidFill>
              </a:rPr>
              <a:t>.</a:t>
            </a:r>
          </a:p>
          <a:p>
            <a:pPr algn="just"/>
            <a:endParaRPr lang="fi-FI" sz="2400" dirty="0">
              <a:solidFill>
                <a:schemeClr val="tx1"/>
              </a:solidFill>
            </a:endParaRPr>
          </a:p>
          <a:p>
            <a:pPr algn="just"/>
            <a:r>
              <a:rPr lang="fi-FI" sz="2400" dirty="0" smtClean="0">
                <a:solidFill>
                  <a:schemeClr val="tx1"/>
                </a:solidFill>
              </a:rPr>
              <a:t>	Kävimme </a:t>
            </a:r>
            <a:r>
              <a:rPr lang="fi-FI" sz="2400" dirty="0">
                <a:solidFill>
                  <a:schemeClr val="tx1"/>
                </a:solidFill>
              </a:rPr>
              <a:t>kahtena päivänä kuntosalilla. Kumpanakin päivänä sali oli tyhjä. Olimme siellä noin tunnin. Kaikki laitteet testattiin ja hikihän siinä tuli kaikille.  Laitteissa otettiin leuan vetokisoja ja ylätaljalla vetoja. Mutta voittaa siinä ei voinut mitään muuta kun hyvän mielen</a:t>
            </a:r>
            <a:r>
              <a:rPr lang="fi-FI" sz="2400" dirty="0" smtClean="0">
                <a:solidFill>
                  <a:schemeClr val="tx1"/>
                </a:solidFill>
              </a:rPr>
              <a:t>.</a:t>
            </a:r>
          </a:p>
          <a:p>
            <a:pPr algn="just"/>
            <a:endParaRPr lang="fi-FI" dirty="0"/>
          </a:p>
          <a:p>
            <a:pPr algn="just"/>
            <a:r>
              <a:rPr lang="fi-FI" dirty="0" smtClean="0"/>
              <a:t>	</a:t>
            </a:r>
            <a:endParaRPr lang="fi-FI" dirty="0"/>
          </a:p>
          <a:p>
            <a:endParaRPr lang="fi-FI" dirty="0"/>
          </a:p>
        </p:txBody>
      </p:sp>
      <p:sp>
        <p:nvSpPr>
          <p:cNvPr id="6" name="Kuvatekstipilvi 5"/>
          <p:cNvSpPr/>
          <p:nvPr/>
        </p:nvSpPr>
        <p:spPr>
          <a:xfrm>
            <a:off x="7020272" y="908720"/>
            <a:ext cx="1800200" cy="187220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Kyllä vielä ainakin pari vetoa jaksaa!</a:t>
            </a:r>
            <a:endParaRPr lang="fi-F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p:cNvSpPr/>
          <p:nvPr/>
        </p:nvSpPr>
        <p:spPr>
          <a:xfrm>
            <a:off x="1403648" y="404664"/>
            <a:ext cx="6552728" cy="5355312"/>
          </a:xfrm>
          <a:prstGeom prst="rect">
            <a:avLst/>
          </a:prstGeom>
        </p:spPr>
        <p:txBody>
          <a:bodyPr wrap="square">
            <a:spAutoFit/>
          </a:bodyPr>
          <a:lstStyle/>
          <a:p>
            <a:r>
              <a:rPr lang="fi-FI" dirty="0" smtClean="0"/>
              <a:t>	</a:t>
            </a:r>
          </a:p>
          <a:p>
            <a:endParaRPr lang="fi-FI" dirty="0"/>
          </a:p>
          <a:p>
            <a:r>
              <a:rPr lang="fi-FI" dirty="0" smtClean="0"/>
              <a:t>	</a:t>
            </a:r>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a:p>
            <a:endParaRPr lang="fi-FI" dirty="0"/>
          </a:p>
          <a:p>
            <a:endParaRPr lang="fi-FI" dirty="0" smtClean="0"/>
          </a:p>
        </p:txBody>
      </p:sp>
      <p:sp>
        <p:nvSpPr>
          <p:cNvPr id="1027" name="Rectangle 3"/>
          <p:cNvSpPr>
            <a:spLocks noChangeArrowheads="1"/>
          </p:cNvSpPr>
          <p:nvPr/>
        </p:nvSpPr>
        <p:spPr bwMode="auto">
          <a:xfrm>
            <a:off x="1079104" y="260648"/>
            <a:ext cx="806489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Kahtena päivänä oli myös mahdollisuus käydä uimahallissa, joka oli myös todella uusi. Siellä oli kaksi allasta ja hyppytorni, missä jotkut heittelivät temppuja. Uimahalli oli kuitenkin aika pieni, mutta silti uinti onnistui siellä. Pukuhuoneetkin oli aika siistit, vaikka en siellä itse käynyt, mutta kuulin muilta, jotka olivat käyneet uimassa. Vesi oli kuulemma tarpeeksi lämmintä.  Uimahallissa oli muitakin leirikoululaisia, jotka täyttivät altaat. Mutta silti siellä pystyi uimaan, vaikka olikin ahdasta ja temppuja ei uskaltanut heittää, kun altaat olivat niin täynnä. Itsehän en jaksanut mennä uimahalliin uimaan, koska ei kiinnostanut mennä. </a:t>
            </a:r>
            <a:r>
              <a:rPr kumimoji="0" lang="fi-FI"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Speedojakaan</a:t>
            </a:r>
            <a:r>
              <a:rPr kumimoji="0" lang="fi-FI"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ei jaksanut pistää jalkaan.</a:t>
            </a:r>
            <a:endParaRPr kumimoji="0" lang="fi-FI"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tehnyt:Teemu</a:t>
            </a:r>
            <a:r>
              <a:rPr kumimoji="0" lang="fi-FI"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i-FI"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Kuva 5" descr="IMG-20150911-WA0021.jpg"/>
          <p:cNvPicPr>
            <a:picLocks noChangeAspect="1"/>
          </p:cNvPicPr>
          <p:nvPr/>
        </p:nvPicPr>
        <p:blipFill>
          <a:blip r:embed="rId2" cstate="print"/>
          <a:stretch>
            <a:fillRect/>
          </a:stretch>
        </p:blipFill>
        <p:spPr>
          <a:xfrm>
            <a:off x="1691680" y="2780928"/>
            <a:ext cx="2880320" cy="3812617"/>
          </a:xfrm>
          <a:prstGeom prst="rect">
            <a:avLst/>
          </a:prstGeom>
        </p:spPr>
      </p:pic>
      <p:pic>
        <p:nvPicPr>
          <p:cNvPr id="7" name="Kuva 6" descr="IMG-20150911-WA0022.jpg"/>
          <p:cNvPicPr>
            <a:picLocks noChangeAspect="1"/>
          </p:cNvPicPr>
          <p:nvPr/>
        </p:nvPicPr>
        <p:blipFill>
          <a:blip r:embed="rId3" cstate="print"/>
          <a:stretch>
            <a:fillRect/>
          </a:stretch>
        </p:blipFill>
        <p:spPr>
          <a:xfrm>
            <a:off x="5868144" y="2348880"/>
            <a:ext cx="2520280" cy="4219782"/>
          </a:xfrm>
          <a:prstGeom prst="rect">
            <a:avLst/>
          </a:prstGeom>
        </p:spPr>
      </p:pic>
      <p:sp>
        <p:nvSpPr>
          <p:cNvPr id="8" name="Pyöristetty kuvatekstisuorakulmio 7"/>
          <p:cNvSpPr/>
          <p:nvPr/>
        </p:nvSpPr>
        <p:spPr>
          <a:xfrm>
            <a:off x="6228184" y="2132856"/>
            <a:ext cx="1296144" cy="129614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Muka aktiivinen kuntosali.</a:t>
            </a:r>
            <a:endParaRPr lang="fi-FI" dirty="0"/>
          </a:p>
        </p:txBody>
      </p:sp>
      <p:sp>
        <p:nvSpPr>
          <p:cNvPr id="10" name="Pyöristetty kuvatekstisuorakulmio 9"/>
          <p:cNvSpPr/>
          <p:nvPr/>
        </p:nvSpPr>
        <p:spPr>
          <a:xfrm>
            <a:off x="3419872" y="2852936"/>
            <a:ext cx="1152128" cy="792088"/>
          </a:xfrm>
          <a:prstGeom prst="wedgeRoundRectCallout">
            <a:avLst>
              <a:gd name="adj1" fmla="val -31415"/>
              <a:gd name="adj2" fmla="val 855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Jaksaa </a:t>
            </a:r>
            <a:r>
              <a:rPr lang="fi-FI" dirty="0" err="1" smtClean="0"/>
              <a:t>jaksaa</a:t>
            </a:r>
            <a:r>
              <a:rPr lang="fi-FI" dirty="0" smtClean="0"/>
              <a:t>!</a:t>
            </a:r>
            <a:endParaRPr lang="fi-FI"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87624" y="-99392"/>
            <a:ext cx="7846640" cy="1467594"/>
          </a:xfrm>
        </p:spPr>
        <p:txBody>
          <a:bodyPr/>
          <a:lstStyle/>
          <a:p>
            <a:r>
              <a:rPr lang="fi-FI" dirty="0" smtClean="0"/>
              <a:t>Majoitus</a:t>
            </a:r>
            <a:endParaRPr lang="fi-FI" dirty="0"/>
          </a:p>
        </p:txBody>
      </p:sp>
      <p:sp>
        <p:nvSpPr>
          <p:cNvPr id="3" name="Alaotsikko 2"/>
          <p:cNvSpPr>
            <a:spLocks noGrp="1"/>
          </p:cNvSpPr>
          <p:nvPr>
            <p:ph type="subTitle" idx="1"/>
          </p:nvPr>
        </p:nvSpPr>
        <p:spPr>
          <a:xfrm>
            <a:off x="1187624" y="1484784"/>
            <a:ext cx="7264896" cy="2688704"/>
          </a:xfrm>
        </p:spPr>
        <p:txBody>
          <a:bodyPr>
            <a:normAutofit fontScale="92500" lnSpcReduction="20000"/>
          </a:bodyPr>
          <a:lstStyle/>
          <a:p>
            <a:pPr algn="just"/>
            <a:r>
              <a:rPr lang="fi-FI" sz="2400" dirty="0" smtClean="0">
                <a:solidFill>
                  <a:schemeClr val="tx1"/>
                </a:solidFill>
              </a:rPr>
              <a:t>	Kun </a:t>
            </a:r>
            <a:r>
              <a:rPr lang="fi-FI" sz="2400" dirty="0">
                <a:solidFill>
                  <a:schemeClr val="tx1"/>
                </a:solidFill>
              </a:rPr>
              <a:t>saavuimme Piispalaan, saimme tietää, että asumme mökissä. Jakauduimme kahteen porukkaan ja menimme kämppään, jossa oli kaksi puolta. Toisella puolella oli Jere, Kalle, </a:t>
            </a:r>
            <a:r>
              <a:rPr lang="fi-FI" sz="2400" dirty="0" err="1">
                <a:solidFill>
                  <a:schemeClr val="tx1"/>
                </a:solidFill>
              </a:rPr>
              <a:t>Nikke</a:t>
            </a:r>
            <a:r>
              <a:rPr lang="fi-FI" sz="2400" dirty="0">
                <a:solidFill>
                  <a:schemeClr val="tx1"/>
                </a:solidFill>
              </a:rPr>
              <a:t>, Rauli ja toisella Teemu, Henry, Saku, Severi, Kimmo. Opettajat Katri ja Soili majoittuivat vastapäätä olevaan rivitaloon, jossa he </a:t>
            </a:r>
            <a:r>
              <a:rPr lang="fi-FI" sz="2400" dirty="0" err="1">
                <a:solidFill>
                  <a:schemeClr val="tx1"/>
                </a:solidFill>
              </a:rPr>
              <a:t>heseilivät</a:t>
            </a:r>
            <a:r>
              <a:rPr lang="fi-FI" sz="2400" dirty="0">
                <a:solidFill>
                  <a:schemeClr val="tx1"/>
                </a:solidFill>
              </a:rPr>
              <a:t> koko ajan ikkunassa. Hiljentyminen oli kello 22, jota ei tietenkään noudatettu, vaan kanatkin muni joskus yhdeltä yöllä. </a:t>
            </a:r>
          </a:p>
          <a:p>
            <a:pPr algn="l"/>
            <a:endParaRPr lang="fi-FI" dirty="0">
              <a:solidFill>
                <a:schemeClr val="tx1"/>
              </a:solidFill>
            </a:endParaRPr>
          </a:p>
        </p:txBody>
      </p:sp>
      <p:pic>
        <p:nvPicPr>
          <p:cNvPr id="1026" name="Picture 2" descr="C:\Users\katri\Downloads\IMG-20150911-WA00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4094228"/>
            <a:ext cx="3943278" cy="236596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Kuvatekstiellipsi 4"/>
          <p:cNvSpPr/>
          <p:nvPr/>
        </p:nvSpPr>
        <p:spPr>
          <a:xfrm>
            <a:off x="5508104" y="3861048"/>
            <a:ext cx="3024336" cy="9361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Hiljaa siellä!!!!</a:t>
            </a:r>
            <a:endParaRPr lang="fi-FI" dirty="0"/>
          </a:p>
        </p:txBody>
      </p:sp>
    </p:spTree>
    <p:extLst>
      <p:ext uri="{BB962C8B-B14F-4D97-AF65-F5344CB8AC3E}">
        <p14:creationId xmlns:p14="http://schemas.microsoft.com/office/powerpoint/2010/main" xmlns="" val="1424248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619672" y="980728"/>
            <a:ext cx="6635080" cy="2520279"/>
          </a:xfrm>
        </p:spPr>
        <p:txBody>
          <a:bodyPr>
            <a:normAutofit/>
          </a:bodyPr>
          <a:lstStyle/>
          <a:p>
            <a:pPr marL="0" indent="0" algn="just">
              <a:buNone/>
            </a:pPr>
            <a:r>
              <a:rPr lang="fi-FI" sz="2000" dirty="0" smtClean="0"/>
              <a:t>Talo </a:t>
            </a:r>
            <a:r>
              <a:rPr lang="fi-FI" sz="2000" dirty="0"/>
              <a:t>näytti ulkoapäin hyvältä. Ensin mentiin isoon lasikuistiin, josta kämppä jakautui kahteen asuntoon. Asunnoista löytyi vessa, suihku, keittiö, ’’olohuone’’, kaksi makuuhuonetta ja parvi, jossa nukuimme. Sisustus oli uusinta modernia, kaikki oli kondiksessa. </a:t>
            </a:r>
          </a:p>
        </p:txBody>
      </p:sp>
      <p:pic>
        <p:nvPicPr>
          <p:cNvPr id="2050" name="Picture 2" descr="C:\Users\katri\Downloads\IMG-20150911-WA001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3573016"/>
            <a:ext cx="6624736"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Kuvatekstiellipsi 3"/>
          <p:cNvSpPr/>
          <p:nvPr/>
        </p:nvSpPr>
        <p:spPr>
          <a:xfrm>
            <a:off x="1691680" y="3645024"/>
            <a:ext cx="1872208" cy="1368152"/>
          </a:xfrm>
          <a:prstGeom prst="wedgeEllipseCallout">
            <a:avLst>
              <a:gd name="adj1" fmla="val 79997"/>
              <a:gd name="adj2" fmla="val 227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smtClean="0"/>
              <a:t>Karsee</a:t>
            </a:r>
            <a:r>
              <a:rPr lang="fi-FI" dirty="0" smtClean="0"/>
              <a:t> mökki…</a:t>
            </a:r>
            <a:endParaRPr lang="fi-FI" dirty="0"/>
          </a:p>
        </p:txBody>
      </p:sp>
    </p:spTree>
    <p:extLst>
      <p:ext uri="{BB962C8B-B14F-4D97-AF65-F5344CB8AC3E}">
        <p14:creationId xmlns:p14="http://schemas.microsoft.com/office/powerpoint/2010/main" xmlns="" val="1579867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187624" y="116632"/>
            <a:ext cx="6635080" cy="2332855"/>
          </a:xfrm>
        </p:spPr>
        <p:txBody>
          <a:bodyPr>
            <a:normAutofit fontScale="62500" lnSpcReduction="20000"/>
          </a:bodyPr>
          <a:lstStyle/>
          <a:p>
            <a:pPr marL="0" indent="0" algn="just">
              <a:buNone/>
            </a:pPr>
            <a:r>
              <a:rPr lang="fi-FI" dirty="0"/>
              <a:t>Katri ja Soili piti saarnan, että kämppä pitää olla kunnossa, kun lähdetään. Ensimmäisten sähellyksien jälkeen ovesta lähti kahva. Menimme ilmoittamaan heti henkilökunnalle, jotka oli jo varoittanut kahvasta. Oven sai vaan sisältä auki, joten Rauli joutui soittamaan apua, kun oli mennyt suihkuun päivällä ja ovi oli mennyt lukkoon.  </a:t>
            </a:r>
            <a:r>
              <a:rPr lang="fi-FI" dirty="0" smtClean="0"/>
              <a:t>Siellä </a:t>
            </a:r>
            <a:r>
              <a:rPr lang="fi-FI" dirty="0"/>
              <a:t>Rauli seisoi nolona suihkunraikkaana oven takana, kun </a:t>
            </a:r>
            <a:r>
              <a:rPr lang="fi-FI" dirty="0"/>
              <a:t>S</a:t>
            </a:r>
            <a:r>
              <a:rPr lang="fi-FI" dirty="0" smtClean="0"/>
              <a:t>oili </a:t>
            </a:r>
            <a:r>
              <a:rPr lang="fi-FI" dirty="0"/>
              <a:t>oli juossut pelastamaan Raulia.</a:t>
            </a:r>
          </a:p>
          <a:p>
            <a:endParaRPr lang="fi-FI" dirty="0"/>
          </a:p>
        </p:txBody>
      </p:sp>
      <p:pic>
        <p:nvPicPr>
          <p:cNvPr id="3074" name="Picture 2" descr="C:\Users\katri\Downloads\IMG-20150911-WA001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2473470"/>
            <a:ext cx="6993151" cy="419589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Kuvatekstiellipsi 3"/>
          <p:cNvSpPr/>
          <p:nvPr/>
        </p:nvSpPr>
        <p:spPr>
          <a:xfrm>
            <a:off x="2339752" y="2924944"/>
            <a:ext cx="3024336" cy="1872208"/>
          </a:xfrm>
          <a:prstGeom prst="wedgeEllipseCallout">
            <a:avLst>
              <a:gd name="adj1" fmla="val 23949"/>
              <a:gd name="adj2" fmla="val 74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Tämä </a:t>
            </a:r>
            <a:r>
              <a:rPr lang="fi-FI" smtClean="0"/>
              <a:t>sisustustyyli on Kallen mieleen;)</a:t>
            </a:r>
            <a:endParaRPr lang="fi-FI" dirty="0"/>
          </a:p>
        </p:txBody>
      </p:sp>
    </p:spTree>
    <p:extLst>
      <p:ext uri="{BB962C8B-B14F-4D97-AF65-F5344CB8AC3E}">
        <p14:creationId xmlns:p14="http://schemas.microsoft.com/office/powerpoint/2010/main" xmlns="" val="2629757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0" y="0"/>
            <a:ext cx="9144000" cy="6858000"/>
          </a:xfrm>
        </p:spPr>
        <p:txBody>
          <a:bodyPr>
            <a:normAutofit/>
          </a:bodyPr>
          <a:lstStyle/>
          <a:p>
            <a:r>
              <a:rPr lang="fi-FI" sz="4000" dirty="0" smtClean="0">
                <a:solidFill>
                  <a:schemeClr val="tx1"/>
                </a:solidFill>
              </a:rPr>
              <a:t>	KEILAKALLOT </a:t>
            </a:r>
            <a:r>
              <a:rPr lang="fi-FI" sz="4000" dirty="0" smtClean="0">
                <a:solidFill>
                  <a:schemeClr val="tx1"/>
                </a:solidFill>
              </a:rPr>
              <a:t>PYÖRIMÄÄN</a:t>
            </a:r>
          </a:p>
          <a:p>
            <a:endParaRPr lang="fi-FI" dirty="0" smtClean="0">
              <a:solidFill>
                <a:schemeClr val="tx1"/>
              </a:solidFill>
            </a:endParaRPr>
          </a:p>
          <a:p>
            <a:pPr algn="just"/>
            <a:r>
              <a:rPr lang="fi-FI" sz="1600" dirty="0" smtClean="0">
                <a:solidFill>
                  <a:schemeClr val="tx1"/>
                </a:solidFill>
              </a:rPr>
              <a:t>	Me olimme keilaamassa keskiviikko ja torstai-iltana. Keilahuone oli uimahallin alapuolella. </a:t>
            </a:r>
            <a:r>
              <a:rPr lang="fi-FI" sz="1600" dirty="0" smtClean="0">
                <a:solidFill>
                  <a:schemeClr val="tx1"/>
                </a:solidFill>
              </a:rPr>
              <a:t>	Keilaaminen </a:t>
            </a:r>
            <a:r>
              <a:rPr lang="fi-FI" sz="1600" dirty="0" smtClean="0">
                <a:solidFill>
                  <a:schemeClr val="tx1"/>
                </a:solidFill>
              </a:rPr>
              <a:t>oli meille ilmaista, koska olimme Nuotta-valmennuksessa.</a:t>
            </a:r>
          </a:p>
          <a:p>
            <a:pPr algn="just"/>
            <a:r>
              <a:rPr lang="fi-FI" sz="1600" dirty="0">
                <a:solidFill>
                  <a:schemeClr val="tx1"/>
                </a:solidFill>
              </a:rPr>
              <a:t>	</a:t>
            </a:r>
            <a:r>
              <a:rPr lang="fi-FI" sz="1600" dirty="0" smtClean="0">
                <a:solidFill>
                  <a:schemeClr val="tx1"/>
                </a:solidFill>
              </a:rPr>
              <a:t>Alussa etsimme sopivan kokoiset keilaukseen kuuluvat kengät ja sopivan painoiset </a:t>
            </a:r>
            <a:r>
              <a:rPr lang="fi-FI" sz="1600" dirty="0" smtClean="0">
                <a:solidFill>
                  <a:schemeClr val="tx1"/>
                </a:solidFill>
              </a:rPr>
              <a:t>	keilapallot</a:t>
            </a:r>
            <a:r>
              <a:rPr lang="fi-FI" sz="1600" dirty="0" smtClean="0">
                <a:solidFill>
                  <a:schemeClr val="tx1"/>
                </a:solidFill>
              </a:rPr>
              <a:t>. Meillä oli käytössämme kaikki neljä rataa. Me jakaannuimme 2-3 ihmisen </a:t>
            </a:r>
            <a:r>
              <a:rPr lang="fi-FI" sz="1600" dirty="0" smtClean="0">
                <a:solidFill>
                  <a:schemeClr val="tx1"/>
                </a:solidFill>
              </a:rPr>
              <a:t>	ryhmiin </a:t>
            </a:r>
            <a:r>
              <a:rPr lang="fi-FI" sz="1600" dirty="0" smtClean="0">
                <a:solidFill>
                  <a:schemeClr val="tx1"/>
                </a:solidFill>
              </a:rPr>
              <a:t>ja aloimme keilaamaan. Saimme paljon täyskaatoja, mutta joillakin pallo meni </a:t>
            </a:r>
            <a:r>
              <a:rPr lang="fi-FI" sz="1600" dirty="0" smtClean="0">
                <a:solidFill>
                  <a:schemeClr val="tx1"/>
                </a:solidFill>
              </a:rPr>
              <a:t>	sivu </a:t>
            </a:r>
            <a:r>
              <a:rPr lang="fi-FI" sz="1600" dirty="0" smtClean="0">
                <a:solidFill>
                  <a:schemeClr val="tx1"/>
                </a:solidFill>
              </a:rPr>
              <a:t>uriin.</a:t>
            </a:r>
          </a:p>
          <a:p>
            <a:pPr algn="just"/>
            <a:endParaRPr lang="fi-FI" sz="1600" dirty="0" smtClean="0">
              <a:solidFill>
                <a:schemeClr val="tx1"/>
              </a:solidFill>
            </a:endParaRPr>
          </a:p>
          <a:p>
            <a:pPr algn="just"/>
            <a:endParaRPr lang="fi-FI" sz="1600" dirty="0">
              <a:solidFill>
                <a:schemeClr val="tx1"/>
              </a:solidFill>
            </a:endParaRPr>
          </a:p>
          <a:p>
            <a:pPr algn="just"/>
            <a:endParaRPr lang="fi-FI" sz="1600" dirty="0" smtClean="0">
              <a:solidFill>
                <a:schemeClr val="tx1"/>
              </a:solidFill>
            </a:endParaRPr>
          </a:p>
          <a:p>
            <a:pPr algn="just"/>
            <a:endParaRPr lang="fi-FI" sz="1600" dirty="0">
              <a:solidFill>
                <a:schemeClr val="tx1"/>
              </a:solidFill>
            </a:endParaRPr>
          </a:p>
          <a:p>
            <a:pPr algn="just"/>
            <a:endParaRPr lang="fi-FI" sz="1600" dirty="0" smtClean="0">
              <a:solidFill>
                <a:schemeClr val="tx1"/>
              </a:solidFill>
            </a:endParaRPr>
          </a:p>
          <a:p>
            <a:pPr algn="just"/>
            <a:endParaRPr lang="fi-FI" sz="1600" dirty="0">
              <a:solidFill>
                <a:schemeClr val="tx1"/>
              </a:solidFill>
            </a:endParaRPr>
          </a:p>
          <a:p>
            <a:pPr algn="just"/>
            <a:endParaRPr lang="fi-FI" sz="1600" dirty="0" smtClean="0">
              <a:solidFill>
                <a:schemeClr val="tx1"/>
              </a:solidFill>
            </a:endParaRPr>
          </a:p>
          <a:p>
            <a:pPr algn="just"/>
            <a:endParaRPr lang="fi-FI" sz="1600" dirty="0">
              <a:solidFill>
                <a:schemeClr val="tx1"/>
              </a:solidFill>
            </a:endParaRPr>
          </a:p>
          <a:p>
            <a:pPr algn="just"/>
            <a:endParaRPr lang="fi-FI" sz="1600" dirty="0" smtClean="0">
              <a:solidFill>
                <a:schemeClr val="tx1"/>
              </a:solidFill>
            </a:endParaRPr>
          </a:p>
          <a:p>
            <a:pPr algn="just"/>
            <a:endParaRPr lang="fi-FI" sz="1600" dirty="0">
              <a:solidFill>
                <a:schemeClr val="tx1"/>
              </a:solidFill>
            </a:endParaRPr>
          </a:p>
          <a:p>
            <a:pPr algn="just"/>
            <a:r>
              <a:rPr lang="fi-FI" sz="1600" dirty="0" smtClean="0">
                <a:solidFill>
                  <a:schemeClr val="tx1"/>
                </a:solidFill>
              </a:rPr>
              <a:t>    </a:t>
            </a:r>
            <a:r>
              <a:rPr lang="fi-FI" sz="1600" dirty="0" smtClean="0">
                <a:solidFill>
                  <a:schemeClr val="tx1"/>
                </a:solidFill>
              </a:rPr>
              <a:t>	Tässä </a:t>
            </a:r>
            <a:r>
              <a:rPr lang="fi-FI" sz="1600" dirty="0" smtClean="0">
                <a:solidFill>
                  <a:schemeClr val="tx1"/>
                </a:solidFill>
              </a:rPr>
              <a:t>rata valot on kiinni</a:t>
            </a:r>
            <a:endParaRPr lang="fi-FI" sz="1600" dirty="0">
              <a:solidFill>
                <a:schemeClr val="tx1"/>
              </a:solidFill>
            </a:endParaRPr>
          </a:p>
          <a:p>
            <a:pPr algn="just"/>
            <a:endParaRPr lang="fi-FI" sz="1600" dirty="0" smtClean="0">
              <a:solidFill>
                <a:schemeClr val="tx1"/>
              </a:solidFill>
            </a:endParaRPr>
          </a:p>
        </p:txBody>
      </p:sp>
      <p:pic>
        <p:nvPicPr>
          <p:cNvPr id="1026" name="Picture 2" descr="C:\Users\katho\Downloads\Kopio tiedostosta WP_20150910_021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416395" y="3336133"/>
            <a:ext cx="2736304" cy="20579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atho\Downloads\WP_20150910_02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3284984"/>
            <a:ext cx="2304256" cy="148810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katho\Downloads\WP_20150910_02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5580112" y="3212976"/>
            <a:ext cx="3563888" cy="278424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yöristetty kuvaselitesuorakulmio 3"/>
          <p:cNvSpPr/>
          <p:nvPr/>
        </p:nvSpPr>
        <p:spPr>
          <a:xfrm>
            <a:off x="7236296" y="3212976"/>
            <a:ext cx="1368152" cy="75888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t>Missä on sopivan kokoinen pallo</a:t>
            </a:r>
            <a:endParaRPr lang="fi-FI" sz="1200" dirty="0"/>
          </a:p>
        </p:txBody>
      </p:sp>
    </p:spTree>
    <p:extLst>
      <p:ext uri="{BB962C8B-B14F-4D97-AF65-F5344CB8AC3E}">
        <p14:creationId xmlns:p14="http://schemas.microsoft.com/office/powerpoint/2010/main" xmlns="" val="3798224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914400" y="764704"/>
            <a:ext cx="8229600" cy="5577483"/>
          </a:xfrm>
        </p:spPr>
        <p:txBody>
          <a:bodyPr>
            <a:normAutofit fontScale="70000" lnSpcReduction="20000"/>
          </a:bodyPr>
          <a:lstStyle/>
          <a:p>
            <a:pPr marL="0" indent="0">
              <a:buNone/>
            </a:pPr>
            <a:r>
              <a:rPr lang="fi-FI" sz="2900" dirty="0" smtClean="0">
                <a:solidFill>
                  <a:schemeClr val="tx1"/>
                </a:solidFill>
              </a:rPr>
              <a:t>	Keilasimme aika pitkään ja se oli kivaa. Puolessa välissä laitoimme keilaradalta valot pois, joka oli paljon hienompaa kuin normaali valoisuus. Välillä keilapallot jäivät keilojen taakse pyörimään, mutta ne tippuivat pian alas. Torstaina joku mies tuli keilahalliin ja kehui meidän hyviä heittojamme ja hienoja kaatoja.</a:t>
            </a:r>
          </a:p>
          <a:p>
            <a:pPr marL="0" indent="0">
              <a:buNone/>
            </a:pPr>
            <a:r>
              <a:rPr lang="fi-FI" sz="2900" dirty="0" smtClean="0">
                <a:solidFill>
                  <a:schemeClr val="tx1"/>
                </a:solidFill>
              </a:rPr>
              <a:t>	 Katri oli luvannut että jos joku ryhmä voittaa heidän keskiarvonsa oman ryhmän keskiarvolla niin hän tarjoaa limsat keilahuoneen yläpuolella olevasta pienestä kioskista. Rauli, Saku ja Kimmo voittivat keskiviikkona ottelun ja Katri tarjosi meille oma valinteiset limsapullot. Torstaina kukaan joukkue ei voittanut Katrin ja Soilin joukkuetta. </a:t>
            </a:r>
          </a:p>
          <a:p>
            <a:pPr marL="0" indent="0">
              <a:buNone/>
            </a:pPr>
            <a:r>
              <a:rPr lang="fi-FI" sz="2900" dirty="0" smtClean="0">
                <a:solidFill>
                  <a:schemeClr val="tx1"/>
                </a:solidFill>
              </a:rPr>
              <a:t>	Jotkut olivat keilanneet aikaisemmin, mutta jotkut eivät koskaan. Jotkut luokkalaiset olivat innoissaan ja jotkut puolestaan olisivat halunneet jäädä huoneeseen.</a:t>
            </a:r>
          </a:p>
          <a:p>
            <a:pPr marL="0" indent="0">
              <a:buNone/>
            </a:pPr>
            <a:r>
              <a:rPr lang="fi-FI" sz="2900" dirty="0" smtClean="0">
                <a:solidFill>
                  <a:schemeClr val="tx1"/>
                </a:solidFill>
              </a:rPr>
              <a:t>	Itse olen keilannut aiemmin myös Piispalassa, kun olin 5. luokalla.</a:t>
            </a:r>
          </a:p>
          <a:p>
            <a:pPr marL="0" indent="0">
              <a:buNone/>
            </a:pPr>
            <a:r>
              <a:rPr lang="fi-FI" sz="2900" dirty="0" smtClean="0">
                <a:solidFill>
                  <a:schemeClr val="tx1"/>
                </a:solidFill>
              </a:rPr>
              <a:t>	Meillä oli myös keilauksen lisäksi muita aktiviteettejä kuten kuntosali ja </a:t>
            </a:r>
            <a:r>
              <a:rPr lang="fi-FI" sz="2900" dirty="0" smtClean="0">
                <a:solidFill>
                  <a:schemeClr val="tx1"/>
                </a:solidFill>
              </a:rPr>
              <a:t>uimahalli.</a:t>
            </a:r>
            <a:endParaRPr lang="fi-FI" sz="2900" dirty="0" smtClean="0">
              <a:solidFill>
                <a:schemeClr val="tx1"/>
              </a:solidFill>
            </a:endParaRPr>
          </a:p>
          <a:p>
            <a:r>
              <a:rPr lang="fi-FI" dirty="0" smtClean="0"/>
              <a:t>Rauli</a:t>
            </a:r>
          </a:p>
          <a:p>
            <a:pPr marL="0" indent="0">
              <a:buNone/>
            </a:pPr>
            <a:endParaRPr lang="fi-FI" dirty="0"/>
          </a:p>
        </p:txBody>
      </p:sp>
    </p:spTree>
    <p:extLst>
      <p:ext uri="{BB962C8B-B14F-4D97-AF65-F5344CB8AC3E}">
        <p14:creationId xmlns:p14="http://schemas.microsoft.com/office/powerpoint/2010/main" xmlns="" val="627585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403648" y="0"/>
            <a:ext cx="6908304" cy="1470025"/>
          </a:xfrm>
        </p:spPr>
        <p:txBody>
          <a:bodyPr/>
          <a:lstStyle/>
          <a:p>
            <a:r>
              <a:rPr lang="fi-FI" dirty="0" smtClean="0"/>
              <a:t>Nyt liikkumaan!!!</a:t>
            </a:r>
            <a:endParaRPr lang="fi-FI" dirty="0"/>
          </a:p>
        </p:txBody>
      </p:sp>
      <p:sp>
        <p:nvSpPr>
          <p:cNvPr id="3" name="Alaotsikko 2"/>
          <p:cNvSpPr>
            <a:spLocks noGrp="1"/>
          </p:cNvSpPr>
          <p:nvPr>
            <p:ph type="subTitle" idx="1"/>
          </p:nvPr>
        </p:nvSpPr>
        <p:spPr>
          <a:xfrm>
            <a:off x="1259632" y="1052736"/>
            <a:ext cx="5904656" cy="3096344"/>
          </a:xfrm>
        </p:spPr>
        <p:txBody>
          <a:bodyPr>
            <a:normAutofit lnSpcReduction="10000"/>
          </a:bodyPr>
          <a:lstStyle/>
          <a:p>
            <a:r>
              <a:rPr lang="fi-FI" sz="4400" dirty="0" smtClean="0"/>
              <a:t>  </a:t>
            </a:r>
            <a:endParaRPr lang="fi-FI" sz="4400" dirty="0"/>
          </a:p>
          <a:p>
            <a:pPr algn="l"/>
            <a:r>
              <a:rPr lang="fi-FI" sz="1600" dirty="0" smtClean="0">
                <a:solidFill>
                  <a:schemeClr val="tx1"/>
                </a:solidFill>
              </a:rPr>
              <a:t>   Piispalassa </a:t>
            </a:r>
            <a:r>
              <a:rPr lang="fi-FI" sz="1600" dirty="0">
                <a:solidFill>
                  <a:schemeClr val="tx1"/>
                </a:solidFill>
              </a:rPr>
              <a:t>meillä oli teematuokioita, joissa oli paljon toimintaa. Ensimmäisessä teematuokiossa saimme aktiivisuusrannekkeet. Rannekkeet piti aktivoida laittamalla niihin oma sukupuoli, paino, pituus ja syntymäaika. Kaikki nauroivat laitellessaan painoja tauluun, varsinkin Katrin paino nauratti muita.</a:t>
            </a:r>
          </a:p>
          <a:p>
            <a:pPr algn="l"/>
            <a:r>
              <a:rPr lang="fi-FI" sz="1600" dirty="0">
                <a:solidFill>
                  <a:schemeClr val="tx1"/>
                </a:solidFill>
              </a:rPr>
              <a:t>  </a:t>
            </a:r>
            <a:r>
              <a:rPr lang="fi-FI" sz="1600" dirty="0" smtClean="0">
                <a:solidFill>
                  <a:schemeClr val="tx1"/>
                </a:solidFill>
              </a:rPr>
              <a:t> Kellotaulussa </a:t>
            </a:r>
            <a:r>
              <a:rPr lang="fi-FI" sz="1600" dirty="0">
                <a:solidFill>
                  <a:schemeClr val="tx1"/>
                </a:solidFill>
              </a:rPr>
              <a:t>liikkuminen tai liikkumattomuus näkyi, kun tikku-ukko istui, seisoi, käveli tai juoksi. Kun tikku-ukko istui se kertoi, että pitäisi lähteä liikkeelle. Myös kävelyaskeleet näkyivät rannekkeessa.</a:t>
            </a:r>
          </a:p>
          <a:p>
            <a:pPr algn="just"/>
            <a:endParaRPr lang="fi-FI" dirty="0">
              <a:solidFill>
                <a:schemeClr val="tx1"/>
              </a:solidFill>
            </a:endParaRPr>
          </a:p>
        </p:txBody>
      </p:sp>
      <p:pic>
        <p:nvPicPr>
          <p:cNvPr id="1026" name="Picture 2" descr="C:\Users\ya\Downloads\WP_20150909_13_59_48_Raw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4074365"/>
            <a:ext cx="4392488" cy="24707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yöristetty kuvaselitesuorakulmio 3"/>
          <p:cNvSpPr/>
          <p:nvPr/>
        </p:nvSpPr>
        <p:spPr>
          <a:xfrm>
            <a:off x="6857587" y="3932953"/>
            <a:ext cx="1266014" cy="891130"/>
          </a:xfrm>
          <a:prstGeom prst="wedgeRoundRectCallout">
            <a:avLst>
              <a:gd name="adj1" fmla="val -140575"/>
              <a:gd name="adj2" fmla="val 750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Kuulinko sanan ruoka!!!</a:t>
            </a:r>
            <a:endParaRPr lang="fi-FI" sz="1400" dirty="0"/>
          </a:p>
        </p:txBody>
      </p:sp>
    </p:spTree>
    <p:extLst>
      <p:ext uri="{BB962C8B-B14F-4D97-AF65-F5344CB8AC3E}">
        <p14:creationId xmlns:p14="http://schemas.microsoft.com/office/powerpoint/2010/main" xmlns="" val="299860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36660" y="131570"/>
            <a:ext cx="6858000" cy="814889"/>
          </a:xfrm>
        </p:spPr>
        <p:txBody>
          <a:bodyPr>
            <a:normAutofit/>
          </a:bodyPr>
          <a:lstStyle/>
          <a:p>
            <a:r>
              <a:rPr lang="fi-FI" dirty="0" smtClean="0"/>
              <a:t>Piispala ja parhaat antimet</a:t>
            </a:r>
            <a:endParaRPr lang="fi-FI" dirty="0"/>
          </a:p>
        </p:txBody>
      </p:sp>
      <p:sp>
        <p:nvSpPr>
          <p:cNvPr id="3" name="Alaotsikko 2"/>
          <p:cNvSpPr>
            <a:spLocks noGrp="1"/>
          </p:cNvSpPr>
          <p:nvPr>
            <p:ph type="subTitle" idx="1"/>
          </p:nvPr>
        </p:nvSpPr>
        <p:spPr>
          <a:xfrm>
            <a:off x="172994" y="873211"/>
            <a:ext cx="6425514" cy="5840627"/>
          </a:xfrm>
        </p:spPr>
        <p:txBody>
          <a:bodyPr>
            <a:normAutofit fontScale="92500" lnSpcReduction="10000"/>
          </a:bodyPr>
          <a:lstStyle/>
          <a:p>
            <a:pPr algn="l">
              <a:lnSpc>
                <a:spcPct val="107000"/>
              </a:lnSpc>
              <a:spcAft>
                <a:spcPts val="800"/>
              </a:spcAft>
              <a:tabLst>
                <a:tab pos="3479165" algn="l"/>
              </a:tabLst>
            </a:pPr>
            <a:r>
              <a:rPr lang="fi-FI" sz="1800" dirty="0" smtClean="0">
                <a:effectLst/>
                <a:latin typeface="Calibri" panose="020F0502020204030204" pitchFamily="34" charset="0"/>
                <a:ea typeface="Calibri" panose="020F0502020204030204" pitchFamily="34" charset="0"/>
                <a:cs typeface="Times New Roman" panose="02020603050405020304" pitchFamily="18" charset="0"/>
              </a:rPr>
              <a:t>Piispalassa oli paljon rakennuksia ja majoituspaikkoja mm. uimahalli, jossa hypittiin hyppytorneissa, pojat heittivät siellä voltteja ja asteita. Kuntosalilla taas nosteltiin puntteja suurilla painoilla siinähän alkoi jo hiki tulemaan ihon läpi, kun oli niin raskasta :</a:t>
            </a:r>
            <a:r>
              <a:rPr lang="fi-FI" sz="1800" dirty="0" smtClean="0">
                <a:effectLst/>
                <a:latin typeface="Calibri" panose="020F0502020204030204" pitchFamily="34" charset="0"/>
                <a:ea typeface="Calibri" panose="020F0502020204030204" pitchFamily="34" charset="0"/>
                <a:cs typeface="Times New Roman" panose="02020603050405020304" pitchFamily="18" charset="0"/>
              </a:rPr>
              <a:t>D. </a:t>
            </a:r>
            <a:r>
              <a:rPr lang="fi-FI" sz="1800" dirty="0" smtClean="0">
                <a:effectLst/>
                <a:latin typeface="Calibri" panose="020F0502020204030204" pitchFamily="34" charset="0"/>
                <a:ea typeface="Calibri" panose="020F0502020204030204" pitchFamily="34" charset="0"/>
                <a:cs typeface="Times New Roman" panose="02020603050405020304" pitchFamily="18" charset="0"/>
              </a:rPr>
              <a:t>Keilahallissa käytiin kaksi kertaa matkan aikana ja voittaja sai palkinnon. Rakennuksilla oli paljon hyviä nimiä kuten Piispanhattu ja ihmeellisiä mökkien nimiä.</a:t>
            </a:r>
          </a:p>
          <a:p>
            <a:pPr algn="l">
              <a:lnSpc>
                <a:spcPct val="107000"/>
              </a:lnSpc>
              <a:spcAft>
                <a:spcPts val="800"/>
              </a:spcAft>
              <a:tabLst>
                <a:tab pos="3479165" algn="l"/>
              </a:tabLst>
            </a:pPr>
            <a:r>
              <a:rPr lang="fi-FI" sz="1800" dirty="0" smtClean="0">
                <a:effectLst/>
                <a:latin typeface="Calibri" panose="020F0502020204030204" pitchFamily="34" charset="0"/>
                <a:ea typeface="Calibri" panose="020F0502020204030204" pitchFamily="34" charset="0"/>
                <a:cs typeface="Times New Roman" panose="02020603050405020304" pitchFamily="18" charset="0"/>
              </a:rPr>
              <a:t> Toiseksi viimeisenä päivänä aloitettiin aamu keräämällä mustikoita, jokainen keräsi oman kuppinsa ja meidän piti myös oppilaiden kanssa kerätä Katrin ja Soilinkin astiat täyteen. Onneksi ne eivät olleet kovin suuria, ettei homma alkanut käymään tylsäksi. Kun olimme keränneet ne täyteen, veimme ne Piispanhattuun ja sen jälkeen lähdimme syömään lounaaksi perunamuusia ja kalaa eli lohta. Lounaan jälkeen lähdettiin takaisin Piispanhattuun tekemään mustikkajuomaa, joka oli täysin katastrofaalinen tilanne. Mustikat putosi lattioille. Sitten niitä kerättiin pois sieltä  ja pöytiä pyyhittiin myös likaisella lattiaharjalla. Juomaan lisättiin sokeria, hunajaa ja </a:t>
            </a:r>
            <a:r>
              <a:rPr lang="fi-FI" sz="1800" dirty="0" err="1" smtClean="0">
                <a:effectLst/>
                <a:latin typeface="Calibri" panose="020F0502020204030204" pitchFamily="34" charset="0"/>
                <a:ea typeface="Calibri" panose="020F0502020204030204" pitchFamily="34" charset="0"/>
                <a:cs typeface="Times New Roman" panose="02020603050405020304" pitchFamily="18" charset="0"/>
              </a:rPr>
              <a:t>Tuck</a:t>
            </a:r>
            <a:r>
              <a:rPr lang="fi-FI" sz="1800" dirty="0" smtClean="0">
                <a:effectLst/>
                <a:latin typeface="Calibri" panose="020F0502020204030204" pitchFamily="34" charset="0"/>
                <a:ea typeface="Calibri" panose="020F0502020204030204" pitchFamily="34" charset="0"/>
                <a:cs typeface="Times New Roman" panose="02020603050405020304" pitchFamily="18" charset="0"/>
              </a:rPr>
              <a:t>- keksiä. Sen jälkeen, kun olimme saaneet juoman tehtyä niin kaikki nauroi, kun se epäonnistui. Jotkut myös surivat, kun se meni pilalle ja hehän eivät sitten edes viitsineet maistaa sitä, koska into oli siihen jo mennyt.  Katri sanoi, että kukaan ei saa tänään ruokaa, ennenkö juoma oli juotu. Moni joikin monta lasia, mutta meidän mielestä sinne oli jäänyt liikaa mustikan varpuja</a:t>
            </a:r>
            <a:r>
              <a:rPr lang="fi-FI" sz="1800" dirty="0" smtClean="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027" name="Picture 3" descr="C:\Users\ya\Downloads\WP_20150910_12_47_38_Pro.jpg"/>
          <p:cNvPicPr>
            <a:picLocks noChangeAspect="1" noChangeArrowheads="1"/>
          </p:cNvPicPr>
          <p:nvPr/>
        </p:nvPicPr>
        <p:blipFill>
          <a:blip r:embed="rId2" cstate="print"/>
          <a:srcRect/>
          <a:stretch>
            <a:fillRect/>
          </a:stretch>
        </p:blipFill>
        <p:spPr bwMode="auto">
          <a:xfrm>
            <a:off x="6573796" y="1965749"/>
            <a:ext cx="2471351" cy="1853514"/>
          </a:xfrm>
          <a:prstGeom prst="rect">
            <a:avLst/>
          </a:prstGeom>
          <a:ln w="88900" cap="sq" cmpd="thickThin">
            <a:solidFill>
              <a:srgbClr val="000000"/>
            </a:solidFill>
            <a:prstDash val="solid"/>
            <a:miter lim="800000"/>
          </a:ln>
          <a:effectLst>
            <a:innerShdw blurRad="76200">
              <a:srgbClr val="000000"/>
            </a:innerShdw>
          </a:effectLst>
        </p:spPr>
      </p:pic>
      <p:sp>
        <p:nvSpPr>
          <p:cNvPr id="7" name="Pyöristetty kuvatekstisuorakulmio 6"/>
          <p:cNvSpPr/>
          <p:nvPr/>
        </p:nvSpPr>
        <p:spPr>
          <a:xfrm>
            <a:off x="8028384" y="1412776"/>
            <a:ext cx="1028901" cy="842551"/>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err="1" smtClean="0">
                <a:solidFill>
                  <a:schemeClr val="tx2"/>
                </a:solidFill>
              </a:rPr>
              <a:t>Mulla</a:t>
            </a:r>
            <a:r>
              <a:rPr lang="fi-FI" dirty="0" smtClean="0">
                <a:solidFill>
                  <a:schemeClr val="tx2"/>
                </a:solidFill>
              </a:rPr>
              <a:t> </a:t>
            </a:r>
            <a:r>
              <a:rPr lang="fi-FI" sz="1200" dirty="0" smtClean="0">
                <a:solidFill>
                  <a:schemeClr val="tx2"/>
                </a:solidFill>
              </a:rPr>
              <a:t>on</a:t>
            </a:r>
            <a:r>
              <a:rPr lang="fi-FI" dirty="0" smtClean="0">
                <a:solidFill>
                  <a:schemeClr val="tx2"/>
                </a:solidFill>
              </a:rPr>
              <a:t> </a:t>
            </a:r>
            <a:r>
              <a:rPr lang="fi-FI" sz="1200" dirty="0" smtClean="0">
                <a:solidFill>
                  <a:schemeClr val="tx2"/>
                </a:solidFill>
              </a:rPr>
              <a:t>jo</a:t>
            </a:r>
            <a:r>
              <a:rPr lang="fi-FI" dirty="0" smtClean="0">
                <a:solidFill>
                  <a:schemeClr val="tx2"/>
                </a:solidFill>
              </a:rPr>
              <a:t> </a:t>
            </a:r>
            <a:r>
              <a:rPr lang="fi-FI" sz="1200" dirty="0" smtClean="0">
                <a:solidFill>
                  <a:schemeClr val="tx2"/>
                </a:solidFill>
              </a:rPr>
              <a:t>nälkä!</a:t>
            </a:r>
            <a:endParaRPr lang="fi-FI" sz="1200" dirty="0">
              <a:solidFill>
                <a:schemeClr val="tx2"/>
              </a:solidFill>
            </a:endParaRPr>
          </a:p>
        </p:txBody>
      </p:sp>
      <p:pic>
        <p:nvPicPr>
          <p:cNvPr id="1028" name="Picture 4" descr="C:\Users\ya\Downloads\IMG-20150911-WA0025.jpg"/>
          <p:cNvPicPr>
            <a:picLocks noChangeAspect="1" noChangeArrowheads="1"/>
          </p:cNvPicPr>
          <p:nvPr/>
        </p:nvPicPr>
        <p:blipFill>
          <a:blip r:embed="rId3" cstate="print"/>
          <a:srcRect/>
          <a:stretch>
            <a:fillRect/>
          </a:stretch>
        </p:blipFill>
        <p:spPr bwMode="auto">
          <a:xfrm>
            <a:off x="6666470" y="4625546"/>
            <a:ext cx="1396314" cy="906162"/>
          </a:xfrm>
          <a:prstGeom prst="rect">
            <a:avLst/>
          </a:prstGeom>
          <a:solidFill>
            <a:schemeClr val="bg1"/>
          </a:solidFill>
        </p:spPr>
      </p:pic>
      <p:sp>
        <p:nvSpPr>
          <p:cNvPr id="9" name="Kuvatekstiellipsi 8"/>
          <p:cNvSpPr/>
          <p:nvPr/>
        </p:nvSpPr>
        <p:spPr>
          <a:xfrm>
            <a:off x="7380312" y="3933056"/>
            <a:ext cx="1763688" cy="848205"/>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solidFill>
                  <a:schemeClr val="tx2"/>
                </a:solidFill>
              </a:rPr>
              <a:t>Ihanaa, mustikoita!</a:t>
            </a:r>
            <a:endParaRPr lang="fi-FI" sz="1200" dirty="0">
              <a:solidFill>
                <a:schemeClr val="tx2"/>
              </a:solidFill>
            </a:endParaRPr>
          </a:p>
        </p:txBody>
      </p:sp>
    </p:spTree>
    <p:extLst>
      <p:ext uri="{BB962C8B-B14F-4D97-AF65-F5344CB8AC3E}">
        <p14:creationId xmlns="" xmlns:p14="http://schemas.microsoft.com/office/powerpoint/2010/main" val="3815615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259632" y="548680"/>
            <a:ext cx="6858000" cy="3865605"/>
          </a:xfrm>
        </p:spPr>
        <p:txBody>
          <a:bodyPr>
            <a:normAutofit fontScale="70000" lnSpcReduction="20000"/>
          </a:bodyPr>
          <a:lstStyle/>
          <a:p>
            <a:pPr algn="l">
              <a:lnSpc>
                <a:spcPct val="107000"/>
              </a:lnSpc>
              <a:spcAft>
                <a:spcPts val="800"/>
              </a:spcAft>
              <a:tabLst>
                <a:tab pos="3479165" algn="l"/>
              </a:tabLst>
            </a:pPr>
            <a:r>
              <a:rPr lang="fi-FI" dirty="0" smtClean="0">
                <a:latin typeface="Calibri" panose="020F0502020204030204" pitchFamily="34" charset="0"/>
                <a:ea typeface="Calibri" panose="020F0502020204030204" pitchFamily="34" charset="0"/>
                <a:cs typeface="Times New Roman" panose="02020603050405020304" pitchFamily="18" charset="0"/>
              </a:rPr>
              <a:t>Viikkomme aikana meillä oli kolme kertaa päivässä ruokailut: aamupala, lounas, päivällinen ja iltapala. Aamupalalla ruokana oli kananmunaa, puuroa, ja muroja. Lounaalla oli melkein aina jotakin keittoa,  kuten lihakeitto. Sämpylät olivat myös mahtavan hyviä. Päivällisenä oli taas kalaruokaa, mutta kalahan on aina terveellistä. Meillä oli myös päivällisenä kinkkukiusausta. Iltapalaksi menimme mökkiin, joka oli varattu meitä varten, missä oli sämpylää, mehua ja tärkein: televisio mitä ei mökistä löytynyt. </a:t>
            </a:r>
          </a:p>
          <a:p>
            <a:pPr algn="l">
              <a:lnSpc>
                <a:spcPct val="107000"/>
              </a:lnSpc>
              <a:spcAft>
                <a:spcPts val="800"/>
              </a:spcAft>
              <a:tabLst>
                <a:tab pos="3479165" algn="l"/>
              </a:tabLst>
            </a:pPr>
            <a:r>
              <a:rPr lang="fi-FI" dirty="0" smtClean="0">
                <a:latin typeface="Calibri" panose="020F0502020204030204" pitchFamily="34" charset="0"/>
                <a:ea typeface="Calibri" panose="020F0502020204030204" pitchFamily="34" charset="0"/>
                <a:cs typeface="Times New Roman" panose="02020603050405020304" pitchFamily="18" charset="0"/>
              </a:rPr>
              <a:t>Seuraavana päivänä iltapala sijaitsi rantasaunalla, jossa paistettiin lettuja ja siellä oli tosi hauskaa. Puhuttiin kaikenlaisia asioita luokan kanssa ja juotiin mehua </a:t>
            </a:r>
          </a:p>
          <a:p>
            <a:pPr>
              <a:lnSpc>
                <a:spcPct val="107000"/>
              </a:lnSpc>
              <a:spcAft>
                <a:spcPts val="800"/>
              </a:spcAft>
              <a:tabLst>
                <a:tab pos="3479165" algn="l"/>
              </a:tabLst>
            </a:pPr>
            <a:r>
              <a:rPr lang="fi-FI" dirty="0" smtClean="0">
                <a:latin typeface="Calibri" panose="020F0502020204030204" pitchFamily="34" charset="0"/>
                <a:ea typeface="Calibri" panose="020F0502020204030204" pitchFamily="34" charset="0"/>
                <a:cs typeface="Times New Roman" panose="02020603050405020304" pitchFamily="18" charset="0"/>
              </a:rPr>
              <a:t>Pääasia oli, että ruoka oli hyvää ja mahtava seura </a:t>
            </a:r>
            <a:r>
              <a:rPr lang="fi-FI"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p>
          <a:p>
            <a:pPr>
              <a:lnSpc>
                <a:spcPct val="107000"/>
              </a:lnSpc>
              <a:spcAft>
                <a:spcPts val="800"/>
              </a:spcAft>
              <a:tabLst>
                <a:tab pos="3479165" algn="l"/>
              </a:tabLst>
            </a:pPr>
            <a:r>
              <a:rPr lang="fi-FI" dirty="0" smtClean="0">
                <a:latin typeface="Calibri" panose="020F0502020204030204" pitchFamily="34" charset="0"/>
                <a:cs typeface="Times New Roman" panose="02020603050405020304" pitchFamily="18" charset="0"/>
                <a:sym typeface="Wingdings" panose="05000000000000000000" pitchFamily="2" charset="2"/>
              </a:rPr>
              <a:t>Kimmo Mäkinen </a:t>
            </a:r>
            <a:endParaRPr lang="fi-FI" dirty="0" smtClean="0"/>
          </a:p>
          <a:p>
            <a:endParaRPr lang="fi-FI" dirty="0"/>
          </a:p>
        </p:txBody>
      </p:sp>
      <p:pic>
        <p:nvPicPr>
          <p:cNvPr id="4" name="Picture 2" descr="C:\Users\ya\Downloads\IMG-20150911-WA0032.jpg"/>
          <p:cNvPicPr>
            <a:picLocks noChangeAspect="1" noChangeArrowheads="1"/>
          </p:cNvPicPr>
          <p:nvPr/>
        </p:nvPicPr>
        <p:blipFill>
          <a:blip r:embed="rId2" cstate="print"/>
          <a:srcRect/>
          <a:stretch>
            <a:fillRect/>
          </a:stretch>
        </p:blipFill>
        <p:spPr bwMode="auto">
          <a:xfrm>
            <a:off x="6228184" y="4077072"/>
            <a:ext cx="1940879" cy="21912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p:cNvSpPr>
            <a:spLocks noGrp="1"/>
          </p:cNvSpPr>
          <p:nvPr>
            <p:ph type="subTitle" idx="1"/>
          </p:nvPr>
        </p:nvSpPr>
        <p:spPr>
          <a:xfrm>
            <a:off x="1115616" y="332656"/>
            <a:ext cx="7429552" cy="3643338"/>
          </a:xfrm>
        </p:spPr>
        <p:txBody>
          <a:bodyPr>
            <a:normAutofit/>
          </a:bodyPr>
          <a:lstStyle/>
          <a:p>
            <a:r>
              <a:rPr lang="fi-FI" sz="2000" dirty="0"/>
              <a:t> SIILIJÄRVEN MOTOCROSSLEIRI</a:t>
            </a:r>
          </a:p>
          <a:p>
            <a:r>
              <a:rPr lang="fi-FI" sz="2000" dirty="0"/>
              <a:t>Lähdin suoraan ajamaan Piispalasta kohti Siilijärveä. Lauantaina heräsin 7.30 ja lähdin kohti </a:t>
            </a:r>
            <a:r>
              <a:rPr lang="fi-FI" sz="2000" dirty="0" err="1"/>
              <a:t>Hamulan</a:t>
            </a:r>
            <a:r>
              <a:rPr lang="fi-FI" sz="2000" dirty="0"/>
              <a:t> krossirataa. Klo 9.00 ilmoittauduimme leiriin. Leirillä oli 51 </a:t>
            </a:r>
            <a:r>
              <a:rPr lang="fi-FI" sz="2000" dirty="0" smtClean="0"/>
              <a:t>osallistujaa</a:t>
            </a:r>
            <a:r>
              <a:rPr lang="fi-FI" sz="2000" dirty="0"/>
              <a:t>.</a:t>
            </a:r>
          </a:p>
          <a:p>
            <a:r>
              <a:rPr lang="fi-FI" sz="2000" dirty="0"/>
              <a:t>Ilmoittautumisen jälkeen lähdimme Jussin, opettajamme, perään. Alussa Jussi opetti jarrun käytön, vaihteiden vaihtaminen radalla ja kaasun käytön. Sen jälkeen oli vapaata ajoa kaksi tuntia. Tauon jälkeen menimme harjoittelemaan kurvit. Kurvien harjoittelun jälkeen oli pitkä tauko. Silloin menimme syömään. Ruokana oli lohikeittoa ja leipää. Juomista oli todella paljon.</a:t>
            </a:r>
          </a:p>
        </p:txBody>
      </p:sp>
      <p:pic>
        <p:nvPicPr>
          <p:cNvPr id="4" name="Picture 2" descr="C:\Users\ya\Desktop\IMG_20150913_111333.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203849" y="3643460"/>
            <a:ext cx="4392488" cy="2953892"/>
          </a:xfrm>
          <a:prstGeom prst="rect">
            <a:avLst/>
          </a:prstGeom>
          <a:noFill/>
          <a:extLst>
            <a:ext uri="{909E8E84-426E-40DD-AFC4-6F175D3DCCD1}">
              <a14:hiddenFill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755576" y="260648"/>
            <a:ext cx="8229600" cy="3357585"/>
          </a:xfrm>
        </p:spPr>
        <p:txBody>
          <a:bodyPr>
            <a:normAutofit fontScale="62500" lnSpcReduction="20000"/>
          </a:bodyPr>
          <a:lstStyle/>
          <a:p>
            <a:pPr>
              <a:buNone/>
            </a:pPr>
            <a:r>
              <a:rPr lang="fi-FI" dirty="0" smtClean="0"/>
              <a:t>		Sunnuntaina </a:t>
            </a:r>
            <a:r>
              <a:rPr lang="fi-FI" dirty="0"/>
              <a:t>ajoimme jälleen radalla. Rata-ajon jälkeen saimme diplomit. Diplomien jaon jälkeen Jussi jakoi parhaille kuskeille </a:t>
            </a:r>
            <a:r>
              <a:rPr lang="fi-FI" dirty="0" err="1"/>
              <a:t>Scotin</a:t>
            </a:r>
            <a:r>
              <a:rPr lang="fi-FI" dirty="0"/>
              <a:t> ajolasit. Laseja oli vain kolmet kappaleet. Minä sain yhdet ja serkku sai toiset. Sen jälkeen sai mennä ajamaan vapaata ajoa. Sain kaikki kurvit oikein, jarrunkäytön oikein, kaasunkin sain oikein. Loppu hyppyriin tulin liian pienillä vauhdeilla. Tulin alas keula edellä. Lensin voltteja kuten pyöräkin heitti voltteja. Pyörä lensi vasemman käden päälle. Juoksin radalta alta pois. Toinen ajaja tuli auttamaan. Menin siitä varikolle pakkaamaan kamat ja vein krossin käryyn. Jussi sanoi, että viimeiset kierrokset kannattaa </a:t>
            </a:r>
            <a:r>
              <a:rPr lang="fi-FI" dirty="0" err="1"/>
              <a:t>skipata</a:t>
            </a:r>
            <a:r>
              <a:rPr lang="fi-FI" dirty="0"/>
              <a:t>, koska ne ovat aina vaarallisimpia. </a:t>
            </a:r>
            <a:r>
              <a:rPr lang="fi-FI" dirty="0" err="1"/>
              <a:t>Mad-crock</a:t>
            </a:r>
            <a:r>
              <a:rPr lang="fi-FI" dirty="0"/>
              <a:t>, </a:t>
            </a:r>
            <a:r>
              <a:rPr lang="fi-FI" dirty="0" err="1"/>
              <a:t>K-market</a:t>
            </a:r>
            <a:r>
              <a:rPr lang="fi-FI" dirty="0"/>
              <a:t> Porkkana ja Real </a:t>
            </a:r>
            <a:r>
              <a:rPr lang="fi-FI" dirty="0" err="1"/>
              <a:t>snacks</a:t>
            </a:r>
            <a:r>
              <a:rPr lang="fi-FI" dirty="0"/>
              <a:t> olivat sponsoreina, joten herkut eivät loppuneet. Ruuan jälkeen menimme ajamaan vapaata ajoa.</a:t>
            </a:r>
          </a:p>
          <a:p>
            <a:endParaRPr lang="fi-FI" dirty="0"/>
          </a:p>
        </p:txBody>
      </p:sp>
      <p:pic>
        <p:nvPicPr>
          <p:cNvPr id="4" name="Picture 5"/>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004048" y="3502718"/>
            <a:ext cx="3600400" cy="3355282"/>
          </a:xfrm>
          <a:prstGeom prst="rect">
            <a:avLst/>
          </a:prstGeom>
          <a:noFill/>
          <a:ln>
            <a:noFill/>
          </a:ln>
          <a:effectLst/>
          <a:extLst>
            <a:ext uri="{909E8E84-426E-40DD-AFC4-6F175D3DCCD1}">
              <a14:hiddenFill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solidFill>
                  <a:schemeClr val="accent1"/>
                </a:solidFill>
              </a14:hiddenFill>
            </a:ext>
            <a:ext uri="{91240B29-F687-4F45-9708-019B960494DF}">
              <a14:hiddenLine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w="9525">
                <a:solidFill>
                  <a:schemeClr val="tx1"/>
                </a:solidFill>
                <a:miter lim="800000"/>
                <a:headEnd/>
                <a:tailEnd/>
              </a14:hiddenLine>
            </a:ext>
            <a:ext uri="{AF507438-7753-43E0-B8FC-AC1667EBCBE1}">
              <a14:hiddenEffects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115616" y="908720"/>
            <a:ext cx="7498080" cy="3205336"/>
          </a:xfrm>
        </p:spPr>
        <p:txBody>
          <a:bodyPr>
            <a:normAutofit/>
          </a:bodyPr>
          <a:lstStyle/>
          <a:p>
            <a:pPr>
              <a:buNone/>
            </a:pPr>
            <a:r>
              <a:rPr lang="fi-FI" sz="2000" dirty="0" smtClean="0"/>
              <a:t>		Klo </a:t>
            </a:r>
            <a:r>
              <a:rPr lang="fi-FI" sz="2000" dirty="0"/>
              <a:t>18.00 menimme ajamaan koko rataa vapaasti. Vapaan ajon jälkeen menimme loppukeskusteluun. Siellä annettiin diplomit. </a:t>
            </a:r>
          </a:p>
          <a:p>
            <a:pPr>
              <a:buNone/>
            </a:pPr>
            <a:r>
              <a:rPr lang="fi-FI" sz="2000" dirty="0" smtClean="0"/>
              <a:t>		Aamulla </a:t>
            </a:r>
            <a:r>
              <a:rPr lang="fi-FI" sz="2000" dirty="0"/>
              <a:t>herätessäni kaikki paikat olivat </a:t>
            </a:r>
            <a:r>
              <a:rPr lang="fi-FI" sz="2000" dirty="0" smtClean="0"/>
              <a:t>kipeänä. </a:t>
            </a:r>
            <a:r>
              <a:rPr lang="fi-FI" sz="2000" dirty="0" err="1" smtClean="0"/>
              <a:t>Tiivis-tettynä</a:t>
            </a:r>
            <a:r>
              <a:rPr lang="fi-FI" sz="2000" dirty="0" smtClean="0"/>
              <a:t> </a:t>
            </a:r>
            <a:r>
              <a:rPr lang="fi-FI" sz="2000" dirty="0"/>
              <a:t>koko viikonloppu oli mahtava. Pääsin viikonlopun aikana tekemään kaikki mieluisat asiat. Ajaminen, kavereitten kanssa oleminen ja </a:t>
            </a:r>
            <a:r>
              <a:rPr lang="fi-FI" sz="2000" dirty="0" smtClean="0"/>
              <a:t>syöminen.</a:t>
            </a:r>
            <a:endParaRPr lang="fi-FI"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idx="1"/>
          </p:nvPr>
        </p:nvSpPr>
        <p:spPr>
          <a:xfrm>
            <a:off x="1619672" y="692696"/>
            <a:ext cx="5781328" cy="2448272"/>
          </a:xfrm>
        </p:spPr>
        <p:txBody>
          <a:bodyPr>
            <a:normAutofit fontScale="92500" lnSpcReduction="10000"/>
          </a:bodyPr>
          <a:lstStyle/>
          <a:p>
            <a:pPr marL="0" indent="0">
              <a:buNone/>
            </a:pPr>
            <a:r>
              <a:rPr lang="fi-FI" dirty="0"/>
              <a:t> </a:t>
            </a:r>
            <a:r>
              <a:rPr lang="fi-FI" dirty="0" smtClean="0"/>
              <a:t> </a:t>
            </a:r>
            <a:r>
              <a:rPr lang="fi-FI" sz="1700" dirty="0" smtClean="0"/>
              <a:t>Lähes </a:t>
            </a:r>
            <a:r>
              <a:rPr lang="fi-FI" sz="1700" dirty="0"/>
              <a:t>kaikki heiluttivat ranneketta matkalla ensimmäiselle aktiiviteetille saadakseen paljon askeleita. Keksimme laittaa rannekkeen nilkkaan, että tulisi enemmän tuloksia, mutta tulokset eivät muuttuneet.</a:t>
            </a:r>
          </a:p>
          <a:p>
            <a:pPr marL="0" indent="0">
              <a:buNone/>
            </a:pPr>
            <a:r>
              <a:rPr lang="fi-FI" sz="1700" dirty="0"/>
              <a:t> </a:t>
            </a:r>
            <a:r>
              <a:rPr lang="fi-FI" sz="1700" dirty="0" smtClean="0"/>
              <a:t>  </a:t>
            </a:r>
            <a:r>
              <a:rPr lang="fi-FI" sz="1700" dirty="0"/>
              <a:t>Meille ohjeistettiin, että ei saisi mennä ranneke kädessä uimaan ja ensimmäisellä uimiskerralla yksi sankari meni uimaan se kädessä, mutta onneksi se ei mennyt rikki. Muutamilla rannekkeeseen tuli mahdottomia lukemia ja joillain loppui patterit kesken. Yön ajaksi ranneke nollaantui.</a:t>
            </a:r>
          </a:p>
        </p:txBody>
      </p:sp>
      <p:pic>
        <p:nvPicPr>
          <p:cNvPr id="2050" name="Picture 2" descr="C:\Users\ya\Downloads\WP_20150909_13_53_43_Ra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67744" y="3573016"/>
            <a:ext cx="4684012" cy="263475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Pyöristetty kuvaselitesuorakulmio 3"/>
          <p:cNvSpPr/>
          <p:nvPr/>
        </p:nvSpPr>
        <p:spPr>
          <a:xfrm>
            <a:off x="611560" y="3429000"/>
            <a:ext cx="2304256" cy="648072"/>
          </a:xfrm>
          <a:prstGeom prst="wedgeRoundRectCallout">
            <a:avLst>
              <a:gd name="adj1" fmla="val 33373"/>
              <a:gd name="adj2" fmla="val 898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Ketä kiinnostaa liikkuu siis voi vi…</a:t>
            </a:r>
            <a:endParaRPr lang="fi-FI" dirty="0"/>
          </a:p>
        </p:txBody>
      </p:sp>
    </p:spTree>
    <p:extLst>
      <p:ext uri="{BB962C8B-B14F-4D97-AF65-F5344CB8AC3E}">
        <p14:creationId xmlns="" xmlns:p14="http://schemas.microsoft.com/office/powerpoint/2010/main" val="3232059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idx="1"/>
          </p:nvPr>
        </p:nvSpPr>
        <p:spPr>
          <a:xfrm>
            <a:off x="1259632" y="548680"/>
            <a:ext cx="7056784" cy="2808312"/>
          </a:xfrm>
        </p:spPr>
        <p:txBody>
          <a:bodyPr>
            <a:normAutofit lnSpcReduction="10000"/>
          </a:bodyPr>
          <a:lstStyle/>
          <a:p>
            <a:pPr marL="0" indent="0">
              <a:buNone/>
            </a:pPr>
            <a:r>
              <a:rPr lang="fi-FI" sz="1800" dirty="0"/>
              <a:t> </a:t>
            </a:r>
            <a:r>
              <a:rPr lang="fi-FI" sz="1800" dirty="0" smtClean="0"/>
              <a:t> Kun </a:t>
            </a:r>
            <a:r>
              <a:rPr lang="fi-FI" sz="1800" dirty="0"/>
              <a:t>purimme rannekkeita lähtöpäivänä, keräsimme joka päivän tulokset rannekkeista lapuille, jolloin huomasimme liikkuneemme hyvin paljon. Olin pettynyt, kun huomasin Katrin liikkuneen vähiten, vaikka hänellä on laihdutuskuuri päällä.</a:t>
            </a:r>
          </a:p>
          <a:p>
            <a:pPr marL="0" indent="0">
              <a:buNone/>
            </a:pPr>
            <a:r>
              <a:rPr lang="fi-FI" sz="1800" dirty="0"/>
              <a:t>  </a:t>
            </a:r>
            <a:r>
              <a:rPr lang="fi-FI" sz="1800" dirty="0" smtClean="0"/>
              <a:t> Suosittelisin </a:t>
            </a:r>
            <a:r>
              <a:rPr lang="fi-FI" sz="1800" dirty="0"/>
              <a:t>ranneketta niille, jotka ovat liikkumisestaan huolissaan, haluaisivat seurata omaa liikkumista ja etenkin suosittelisin ranneketta Katrille, että hänen painonsa putoisi. Omasta mielestäni oli kiva vertailla kavereiden liikkumista ja miten paljon itse liikun.</a:t>
            </a:r>
          </a:p>
          <a:p>
            <a:pPr marL="0" indent="0">
              <a:buNone/>
            </a:pPr>
            <a:r>
              <a:rPr lang="fi-FI" sz="1800" dirty="0"/>
              <a:t>  </a:t>
            </a:r>
            <a:endParaRPr lang="fi-FI" sz="1700" dirty="0"/>
          </a:p>
        </p:txBody>
      </p:sp>
      <p:pic>
        <p:nvPicPr>
          <p:cNvPr id="3074" name="Picture 2" descr="C:\Users\ya\Downloads\WP_20150909_14_42_40_Ra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3284984"/>
            <a:ext cx="4644008" cy="261225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Pyöristetty kuvaselitesuorakulmio 3"/>
          <p:cNvSpPr/>
          <p:nvPr/>
        </p:nvSpPr>
        <p:spPr>
          <a:xfrm>
            <a:off x="6228184" y="3284984"/>
            <a:ext cx="2232248" cy="1080120"/>
          </a:xfrm>
          <a:prstGeom prst="wedgeRoundRectCallout">
            <a:avLst>
              <a:gd name="adj1" fmla="val -86454"/>
              <a:gd name="adj2" fmla="val 616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Mikä ois rennompaa liikuntaa ku tää? </a:t>
            </a:r>
            <a:endParaRPr lang="fi-FI" dirty="0"/>
          </a:p>
        </p:txBody>
      </p:sp>
    </p:spTree>
    <p:extLst>
      <p:ext uri="{BB962C8B-B14F-4D97-AF65-F5344CB8AC3E}">
        <p14:creationId xmlns="" xmlns:p14="http://schemas.microsoft.com/office/powerpoint/2010/main" val="3950657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graphicFrame>
        <p:nvGraphicFramePr>
          <p:cNvPr id="4098" name="Object 2"/>
          <p:cNvGraphicFramePr>
            <a:graphicFrameLocks noChangeAspect="1"/>
          </p:cNvGraphicFramePr>
          <p:nvPr/>
        </p:nvGraphicFramePr>
        <p:xfrm>
          <a:off x="17950" y="0"/>
          <a:ext cx="9126050" cy="6858000"/>
        </p:xfrm>
        <a:graphic>
          <a:graphicData uri="http://schemas.openxmlformats.org/presentationml/2006/ole">
            <p:oleObj spid="_x0000_s4098" name="Esitys" r:id="rId3" imgW="6094572" imgH="3427487" progId="PowerPoint.Show.12">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87624" y="116632"/>
            <a:ext cx="4536504" cy="692695"/>
          </a:xfrm>
        </p:spPr>
        <p:txBody>
          <a:bodyPr>
            <a:normAutofit fontScale="90000"/>
          </a:bodyPr>
          <a:lstStyle/>
          <a:p>
            <a:r>
              <a:rPr lang="fi-FI" dirty="0" smtClean="0"/>
              <a:t>Vapaa-aika</a:t>
            </a:r>
            <a:endParaRPr lang="fi-FI" dirty="0"/>
          </a:p>
        </p:txBody>
      </p:sp>
      <p:sp>
        <p:nvSpPr>
          <p:cNvPr id="3" name="Alaotsikko 2"/>
          <p:cNvSpPr>
            <a:spLocks noGrp="1"/>
          </p:cNvSpPr>
          <p:nvPr>
            <p:ph type="subTitle" idx="1"/>
          </p:nvPr>
        </p:nvSpPr>
        <p:spPr>
          <a:xfrm>
            <a:off x="1115616" y="764704"/>
            <a:ext cx="7056784" cy="5400600"/>
          </a:xfrm>
        </p:spPr>
        <p:txBody>
          <a:bodyPr>
            <a:normAutofit fontScale="92500" lnSpcReduction="10000"/>
          </a:bodyPr>
          <a:lstStyle/>
          <a:p>
            <a:pPr algn="just"/>
            <a:r>
              <a:rPr lang="fi-FI" sz="2400" dirty="0">
                <a:solidFill>
                  <a:schemeClr val="tx1"/>
                </a:solidFill>
              </a:rPr>
              <a:t>Vapaa-ajalla pelasimme puhelimella bloonssia ja päristiin muuta. Vapaa-aikaa oli sopivasti. Kävimme uimassa ja keilaamassa. Uimahalli oli hyvä, siellä oli hyvä hyppytorni ja pomppulauta. Olimme uimassa kumpanakin päivänä ainakin tunnin päivässä. </a:t>
            </a:r>
            <a:endParaRPr lang="fi-FI" sz="2400" dirty="0" smtClean="0">
              <a:solidFill>
                <a:schemeClr val="tx1"/>
              </a:solidFill>
            </a:endParaRPr>
          </a:p>
          <a:p>
            <a:pPr algn="just"/>
            <a:r>
              <a:rPr lang="fi-FI" sz="2400" dirty="0">
                <a:solidFill>
                  <a:schemeClr val="tx1"/>
                </a:solidFill>
              </a:rPr>
              <a:t>	Ensimmäisenä iltana teimme itse sämpylä iltapalan söimme nopeasti ja menimme huoneisiin oleskelemaan. Toisena iltana teimme lettuja ja paistoimme makkaraa. Jäimme sinne puhumaan tulevasta Teneriffan matkasta. Sen jälkeen menimme huoneisiin ja aloitimme pelaamisen ja salkkareitten katsomisen. Sinä yönä valvoimme aika myöhää ja olimme pärinöissä.  Yritettiin herättää mökin toisen puolen väki paukuttamalla seinää, mutta ne olikin vielä hereillä.</a:t>
            </a:r>
          </a:p>
          <a:p>
            <a:pPr algn="just"/>
            <a:r>
              <a:rPr lang="fi-FI" sz="2400" dirty="0">
                <a:solidFill>
                  <a:schemeClr val="tx1"/>
                </a:solidFill>
              </a:rPr>
              <a:t>	</a:t>
            </a:r>
            <a:r>
              <a:rPr lang="fi-FI" sz="2400" dirty="0" smtClean="0">
                <a:solidFill>
                  <a:schemeClr val="tx1"/>
                </a:solidFill>
              </a:rPr>
              <a:t>                                                                                                                                         Jere</a:t>
            </a:r>
            <a:endParaRPr lang="fi-FI" sz="2400" dirty="0">
              <a:solidFill>
                <a:schemeClr val="tx1"/>
              </a:solidFill>
            </a:endParaRPr>
          </a:p>
          <a:p>
            <a:pPr algn="just"/>
            <a:endParaRPr lang="fi-FI" sz="1600" dirty="0"/>
          </a:p>
          <a:p>
            <a:pPr algn="just"/>
            <a:endParaRPr lang="fi-FI" sz="1600" dirty="0"/>
          </a:p>
        </p:txBody>
      </p:sp>
    </p:spTree>
    <p:extLst>
      <p:ext uri="{BB962C8B-B14F-4D97-AF65-F5344CB8AC3E}">
        <p14:creationId xmlns="" xmlns:p14="http://schemas.microsoft.com/office/powerpoint/2010/main" val="3993038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idx="1"/>
          </p:nvPr>
        </p:nvSpPr>
        <p:spPr>
          <a:xfrm>
            <a:off x="1043608" y="332657"/>
            <a:ext cx="7643192" cy="3096344"/>
          </a:xfrm>
        </p:spPr>
        <p:txBody>
          <a:bodyPr>
            <a:normAutofit fontScale="92500" lnSpcReduction="10000"/>
          </a:bodyPr>
          <a:lstStyle/>
          <a:p>
            <a:pPr marL="0" indent="0">
              <a:buNone/>
            </a:pPr>
            <a:r>
              <a:rPr lang="fi-FI" sz="2400" dirty="0" smtClean="0"/>
              <a:t>Yöllä kävimme polttamassa minun kengät, koska Soili hajotti pohjan lopullisesti. Soilin tapaista on hajottaa tavaroita tai tehdä Källejä oppilaille. Öisin huudeltiin toisen puolen mökkiin ikkunnasta ja pyydettiin pelaamaan bloonssia tai lähtemään ulos, mutta Henkka oli liian keskittynyt pakoon niin ei voinut tulla. Kävimme öisin oikeastaan vain tupakki paikalla ilta </a:t>
            </a:r>
            <a:r>
              <a:rPr lang="fi-FI" sz="2400" dirty="0" err="1" smtClean="0"/>
              <a:t>smoukilla</a:t>
            </a:r>
            <a:r>
              <a:rPr lang="fi-FI" sz="2400" dirty="0" smtClean="0"/>
              <a:t>.</a:t>
            </a:r>
          </a:p>
          <a:p>
            <a:pPr marL="0" indent="0">
              <a:buNone/>
            </a:pPr>
            <a:endParaRPr lang="fi-FI" sz="2400" dirty="0"/>
          </a:p>
          <a:p>
            <a:pPr marL="0" indent="0">
              <a:buNone/>
            </a:pPr>
            <a:r>
              <a:rPr lang="fi-FI" sz="2400" dirty="0" smtClean="0"/>
              <a:t>Jere</a:t>
            </a:r>
          </a:p>
          <a:p>
            <a:endParaRPr lang="fi-FI" sz="1600" dirty="0"/>
          </a:p>
        </p:txBody>
      </p:sp>
      <p:pic>
        <p:nvPicPr>
          <p:cNvPr id="2050" name="Picture 2" descr="C:\Users\ya\Downloads\IMG-20150911-WA001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3284984"/>
            <a:ext cx="5720792" cy="321794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Kuvaselite-ellipsi 3"/>
          <p:cNvSpPr/>
          <p:nvPr/>
        </p:nvSpPr>
        <p:spPr>
          <a:xfrm>
            <a:off x="2699792" y="3501008"/>
            <a:ext cx="1207012" cy="6480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smtClean="0"/>
              <a:t>Mitä toi </a:t>
            </a:r>
            <a:r>
              <a:rPr lang="fi-FI" sz="1200" dirty="0"/>
              <a:t>K</a:t>
            </a:r>
            <a:r>
              <a:rPr lang="fi-FI" sz="1200" dirty="0" smtClean="0"/>
              <a:t>atriki heseilee</a:t>
            </a:r>
            <a:endParaRPr lang="fi-FI" sz="1200" dirty="0"/>
          </a:p>
        </p:txBody>
      </p:sp>
    </p:spTree>
    <p:extLst>
      <p:ext uri="{BB962C8B-B14F-4D97-AF65-F5344CB8AC3E}">
        <p14:creationId xmlns="" xmlns:p14="http://schemas.microsoft.com/office/powerpoint/2010/main" val="2670912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3" name="Sisällön paikkamerkki 2"/>
          <p:cNvSpPr>
            <a:spLocks noGrp="1"/>
          </p:cNvSpPr>
          <p:nvPr>
            <p:ph idx="1"/>
          </p:nvPr>
        </p:nvSpPr>
        <p:spPr>
          <a:xfrm>
            <a:off x="1115616" y="476672"/>
            <a:ext cx="7920880" cy="3168352"/>
          </a:xfrm>
        </p:spPr>
        <p:txBody>
          <a:bodyPr>
            <a:normAutofit lnSpcReduction="10000"/>
          </a:bodyPr>
          <a:lstStyle/>
          <a:p>
            <a:pPr marL="0" indent="0">
              <a:buNone/>
            </a:pPr>
            <a:r>
              <a:rPr lang="fi-FI" sz="2000" dirty="0" smtClean="0"/>
              <a:t>Vikana päivänä vapaa-aikaa ei ollut juuri ollenkaan ja lähtö oli jo </a:t>
            </a:r>
            <a:r>
              <a:rPr lang="fi-FI" sz="2000" dirty="0" smtClean="0"/>
              <a:t>klo 12 </a:t>
            </a:r>
            <a:r>
              <a:rPr lang="fi-FI" sz="2000" dirty="0" smtClean="0"/>
              <a:t>maissa. </a:t>
            </a:r>
            <a:r>
              <a:rPr lang="fi-FI" sz="2000" dirty="0" smtClean="0"/>
              <a:t>Kuitenkin </a:t>
            </a:r>
            <a:r>
              <a:rPr lang="fi-FI" sz="2000" dirty="0" smtClean="0"/>
              <a:t>aikaa oli sen aikaa, että kerkesi pelaamaan pari peliä bloonssia ja pari kierrosta carx drift racingia. Syömisen jälkeen menimme vielä tekemään viimeisen siivouksen huoneeseen ja sen jälkeen palautettiin avaimet ja käytiin ostamassa kioskilta limukkaa. Sen jälkeen menimme odottamaan taksia kerkesimme odottamaan 10-20min kunnes taksi tuli ja matka kohti </a:t>
            </a:r>
            <a:r>
              <a:rPr lang="fi-FI" sz="2000" dirty="0" smtClean="0"/>
              <a:t>Petäjävettä </a:t>
            </a:r>
            <a:r>
              <a:rPr lang="fi-FI" sz="2000" dirty="0" smtClean="0"/>
              <a:t>voi alkaa. </a:t>
            </a:r>
          </a:p>
          <a:p>
            <a:pPr marL="0" indent="0">
              <a:buNone/>
            </a:pPr>
            <a:endParaRPr lang="fi-FI" sz="2000" dirty="0"/>
          </a:p>
          <a:p>
            <a:pPr marL="0" indent="0">
              <a:buNone/>
            </a:pPr>
            <a:r>
              <a:rPr lang="fi-FI" sz="2000" dirty="0" smtClean="0"/>
              <a:t>Jere    </a:t>
            </a:r>
          </a:p>
          <a:p>
            <a:endParaRPr lang="fi-FI" sz="2400" dirty="0"/>
          </a:p>
        </p:txBody>
      </p:sp>
      <p:pic>
        <p:nvPicPr>
          <p:cNvPr id="1026" name="Picture 2" descr="C:\Users\ya\Downloads\12022158_1062913560393300_95905284_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8144" y="3356992"/>
            <a:ext cx="1985505" cy="326505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Kuvaselite-ellipsi 3"/>
          <p:cNvSpPr/>
          <p:nvPr/>
        </p:nvSpPr>
        <p:spPr>
          <a:xfrm>
            <a:off x="7020272" y="2780928"/>
            <a:ext cx="1260980" cy="108012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Lisää ruokaa </a:t>
            </a:r>
            <a:endParaRPr lang="fi-FI" dirty="0"/>
          </a:p>
        </p:txBody>
      </p:sp>
      <p:pic>
        <p:nvPicPr>
          <p:cNvPr id="1027" name="Picture 3" descr="C:\Users\ya\Downloads\WP_20150910_14_53_10_Pr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640" y="3645024"/>
            <a:ext cx="4464496" cy="251127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Pyöristetty kuvaselitesuorakulmio 4"/>
          <p:cNvSpPr/>
          <p:nvPr/>
        </p:nvSpPr>
        <p:spPr>
          <a:xfrm>
            <a:off x="3563888" y="3789040"/>
            <a:ext cx="1008112" cy="5760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dirty="0" smtClean="0"/>
              <a:t>Mitä toiki tossa nyt hidastelee</a:t>
            </a:r>
            <a:endParaRPr lang="fi-FI" sz="1000" dirty="0"/>
          </a:p>
        </p:txBody>
      </p:sp>
    </p:spTree>
    <p:extLst>
      <p:ext uri="{BB962C8B-B14F-4D97-AF65-F5344CB8AC3E}">
        <p14:creationId xmlns="" xmlns:p14="http://schemas.microsoft.com/office/powerpoint/2010/main" val="425340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87624" y="476672"/>
            <a:ext cx="6912768" cy="1037977"/>
          </a:xfrm>
        </p:spPr>
        <p:txBody>
          <a:bodyPr/>
          <a:lstStyle/>
          <a:p>
            <a:r>
              <a:rPr lang="fi-FI" dirty="0" smtClean="0"/>
              <a:t>Ihan pihalla</a:t>
            </a:r>
            <a:endParaRPr lang="fi-FI" dirty="0"/>
          </a:p>
        </p:txBody>
      </p:sp>
      <p:sp>
        <p:nvSpPr>
          <p:cNvPr id="3" name="Alaotsikko 2"/>
          <p:cNvSpPr>
            <a:spLocks noGrp="1"/>
          </p:cNvSpPr>
          <p:nvPr>
            <p:ph type="subTitle" idx="1"/>
          </p:nvPr>
        </p:nvSpPr>
        <p:spPr>
          <a:xfrm>
            <a:off x="1187624" y="1844824"/>
            <a:ext cx="5832648" cy="4223320"/>
          </a:xfrm>
        </p:spPr>
        <p:txBody>
          <a:bodyPr>
            <a:normAutofit/>
          </a:bodyPr>
          <a:lstStyle/>
          <a:p>
            <a:pPr algn="l"/>
            <a:r>
              <a:rPr lang="fi-FI" dirty="0" smtClean="0">
                <a:solidFill>
                  <a:schemeClr val="tx1"/>
                </a:solidFill>
              </a:rPr>
              <a:t>	</a:t>
            </a:r>
            <a:r>
              <a:rPr lang="fi-FI" sz="2200" dirty="0" smtClean="0">
                <a:solidFill>
                  <a:schemeClr val="tx1"/>
                </a:solidFill>
              </a:rPr>
              <a:t>Menimme torstaiaamuna </a:t>
            </a:r>
            <a:r>
              <a:rPr lang="fi-FI" sz="2200" dirty="0">
                <a:solidFill>
                  <a:schemeClr val="tx1"/>
                </a:solidFill>
              </a:rPr>
              <a:t>P</a:t>
            </a:r>
            <a:r>
              <a:rPr lang="fi-FI" sz="2200" dirty="0" smtClean="0">
                <a:solidFill>
                  <a:schemeClr val="tx1"/>
                </a:solidFill>
              </a:rPr>
              <a:t>iispalan metsään. Valitsimme parit ja saimme liinat, jotka oli tarkoituksena pistää toisen silmille ettei näe. Sen jälkeen kuuntelimme ohjeet ja ensimmäinen tehtävä oli pistää sokon hartioille kädet ja johdattaa sokkoa metsässä sanomalla mihin suuntaan pitää mennä. Jotkut </a:t>
            </a:r>
            <a:r>
              <a:rPr lang="fi-FI" sz="2200" dirty="0" err="1" smtClean="0">
                <a:solidFill>
                  <a:schemeClr val="tx1"/>
                </a:solidFill>
              </a:rPr>
              <a:t>juksutti</a:t>
            </a:r>
            <a:r>
              <a:rPr lang="fi-FI" sz="2200" dirty="0" smtClean="0">
                <a:solidFill>
                  <a:schemeClr val="tx1"/>
                </a:solidFill>
              </a:rPr>
              <a:t> ja ohjasi parin kuoppaan. Sitten saatiin uudet ohjeet. </a:t>
            </a:r>
            <a:r>
              <a:rPr lang="fi-FI" sz="2200" dirty="0">
                <a:solidFill>
                  <a:schemeClr val="tx1"/>
                </a:solidFill>
              </a:rPr>
              <a:t>P</a:t>
            </a:r>
            <a:r>
              <a:rPr lang="fi-FI" sz="2200" dirty="0" smtClean="0">
                <a:solidFill>
                  <a:schemeClr val="tx1"/>
                </a:solidFill>
              </a:rPr>
              <a:t>iti kuljettaa paria metsässä sillä tavalla, että kosketti sormen päillä toista ja painoi toisella kädellä lujempaa, niin tiesi mihin kääntyä</a:t>
            </a:r>
            <a:r>
              <a:rPr lang="fi-FI" sz="2200" dirty="0" smtClean="0"/>
              <a:t>.</a:t>
            </a:r>
            <a:endParaRPr lang="fi-FI" sz="2200" dirty="0"/>
          </a:p>
        </p:txBody>
      </p:sp>
      <p:pic>
        <p:nvPicPr>
          <p:cNvPr id="4098" name="Picture 2" descr="C:\Users\ya\Downloads\WP_20150910_15_06_14_Pr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92280" y="2996952"/>
            <a:ext cx="1564272" cy="278092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Kuvatekstipilvi 4"/>
          <p:cNvSpPr/>
          <p:nvPr/>
        </p:nvSpPr>
        <p:spPr>
          <a:xfrm>
            <a:off x="7380312" y="1124744"/>
            <a:ext cx="1584176" cy="208823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Missä mä oon?</a:t>
            </a:r>
            <a:endParaRPr lang="fi-FI" dirty="0"/>
          </a:p>
        </p:txBody>
      </p:sp>
    </p:spTree>
    <p:extLst>
      <p:ext uri="{BB962C8B-B14F-4D97-AF65-F5344CB8AC3E}">
        <p14:creationId xmlns:p14="http://schemas.microsoft.com/office/powerpoint/2010/main" xmlns="" val="22510545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äivänseisaus">
  <a:themeElements>
    <a:clrScheme name="Päivänseisaus">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äivänseisaus">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äivänseisaus">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2496</TotalTime>
  <Words>1155</Words>
  <Application>Microsoft Office PowerPoint</Application>
  <PresentationFormat>Näytössä katseltava diaesitys (4:3)</PresentationFormat>
  <Paragraphs>114</Paragraphs>
  <Slides>24</Slides>
  <Notes>0</Notes>
  <HiddenSlides>0</HiddenSlides>
  <MMClips>0</MMClips>
  <ScaleCrop>false</ScaleCrop>
  <HeadingPairs>
    <vt:vector size="6" baseType="variant">
      <vt:variant>
        <vt:lpstr>Teema</vt:lpstr>
      </vt:variant>
      <vt:variant>
        <vt:i4>1</vt:i4>
      </vt:variant>
      <vt:variant>
        <vt:lpstr>Upotetut OLE-palvelimet</vt:lpstr>
      </vt:variant>
      <vt:variant>
        <vt:i4>1</vt:i4>
      </vt:variant>
      <vt:variant>
        <vt:lpstr>Dian otsikot</vt:lpstr>
      </vt:variant>
      <vt:variant>
        <vt:i4>24</vt:i4>
      </vt:variant>
    </vt:vector>
  </HeadingPairs>
  <TitlesOfParts>
    <vt:vector size="26" baseType="lpstr">
      <vt:lpstr>Päivänseisaus</vt:lpstr>
      <vt:lpstr>Esitys</vt:lpstr>
      <vt:lpstr>Piispala 2015 9.-11.9.2015</vt:lpstr>
      <vt:lpstr>Nyt liikkumaan!!!</vt:lpstr>
      <vt:lpstr> </vt:lpstr>
      <vt:lpstr> </vt:lpstr>
      <vt:lpstr>Dia 5</vt:lpstr>
      <vt:lpstr>Vapaa-aika</vt:lpstr>
      <vt:lpstr> </vt:lpstr>
      <vt:lpstr> </vt:lpstr>
      <vt:lpstr>Ihan pihalla</vt:lpstr>
      <vt:lpstr>Dia 10</vt:lpstr>
      <vt:lpstr>Dia 11</vt:lpstr>
      <vt:lpstr>Dia 12</vt:lpstr>
      <vt:lpstr>Liikettä niveliin</vt:lpstr>
      <vt:lpstr>Dia 14</vt:lpstr>
      <vt:lpstr>Majoitus</vt:lpstr>
      <vt:lpstr>Dia 16</vt:lpstr>
      <vt:lpstr>Dia 17</vt:lpstr>
      <vt:lpstr>Dia 18</vt:lpstr>
      <vt:lpstr>Dia 19</vt:lpstr>
      <vt:lpstr>Piispala ja parhaat antimet</vt:lpstr>
      <vt:lpstr>Dia 21</vt:lpstr>
      <vt:lpstr>Dia 22</vt:lpstr>
      <vt:lpstr>Dia 23</vt:lpstr>
      <vt:lpstr>Dia 24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ya</dc:creator>
  <cp:lastModifiedBy>ya</cp:lastModifiedBy>
  <cp:revision>10</cp:revision>
  <dcterms:created xsi:type="dcterms:W3CDTF">2015-09-18T07:38:27Z</dcterms:created>
  <dcterms:modified xsi:type="dcterms:W3CDTF">2015-09-23T06:21:06Z</dcterms:modified>
</cp:coreProperties>
</file>