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7"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56" r:id="rId21"/>
    <p:sldId id="257" r:id="rId22"/>
    <p:sldId id="258" r:id="rId23"/>
    <p:sldId id="259" r:id="rId24"/>
    <p:sldId id="260" r:id="rId25"/>
    <p:sldId id="261" r:id="rId26"/>
    <p:sldId id="262" r:id="rId27"/>
    <p:sldId id="263" r:id="rId28"/>
    <p:sldId id="264" r:id="rId29"/>
    <p:sldId id="265" r:id="rId30"/>
    <p:sldId id="291" r:id="rId31"/>
    <p:sldId id="294" r:id="rId32"/>
    <p:sldId id="266" r:id="rId33"/>
    <p:sldId id="268" r:id="rId34"/>
    <p:sldId id="270" r:id="rId35"/>
    <p:sldId id="271" r:id="rId36"/>
    <p:sldId id="272" r:id="rId37"/>
    <p:sldId id="273" r:id="rId3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F8F"/>
    <a:srgbClr val="ECECEC"/>
    <a:srgbClr val="FFFFFF"/>
    <a:srgbClr val="FCD0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88" autoAdjust="0"/>
    <p:restoredTop sz="94660"/>
  </p:normalViewPr>
  <p:slideViewPr>
    <p:cSldViewPr snapToGrid="0">
      <p:cViewPr varScale="1">
        <p:scale>
          <a:sx n="60" d="100"/>
          <a:sy n="60" d="100"/>
        </p:scale>
        <p:origin x="11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_rels/data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image" Target="../media/image59.jpg"/><Relationship Id="rId5" Type="http://schemas.openxmlformats.org/officeDocument/2006/relationships/image" Target="../media/image63.jpeg"/><Relationship Id="rId4" Type="http://schemas.openxmlformats.org/officeDocument/2006/relationships/image" Target="../media/image6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61.jpeg"/><Relationship Id="rId1" Type="http://schemas.openxmlformats.org/officeDocument/2006/relationships/image" Target="../media/image59.jpg"/><Relationship Id="rId5" Type="http://schemas.openxmlformats.org/officeDocument/2006/relationships/image" Target="../media/image63.jpeg"/><Relationship Id="rId4" Type="http://schemas.openxmlformats.org/officeDocument/2006/relationships/image" Target="../media/image6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FA9BBD-538B-4D21-90EF-E158563F66E2}"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2D367E39-94E1-4A8A-A267-1239DE2C29A2}">
      <dgm:prSet phldrT="[Teksti]" phldr="1"/>
      <dgm:spPr>
        <a:blipFill rotWithShape="0">
          <a:blip xmlns:r="http://schemas.openxmlformats.org/officeDocument/2006/relationships" r:embed="rId1"/>
          <a:stretch>
            <a:fillRect/>
          </a:stretch>
        </a:blipFill>
      </dgm:spPr>
      <dgm:t>
        <a:bodyPr/>
        <a:lstStyle/>
        <a:p>
          <a:endParaRPr lang="fi-FI" dirty="0"/>
        </a:p>
      </dgm:t>
    </dgm:pt>
    <dgm:pt modelId="{ABDD2601-1E58-4D17-A426-D749BCBE5B2E}" type="parTrans" cxnId="{72ED0D0E-08BB-4B26-BFE6-D87AE968DD0A}">
      <dgm:prSet/>
      <dgm:spPr/>
      <dgm:t>
        <a:bodyPr/>
        <a:lstStyle/>
        <a:p>
          <a:endParaRPr lang="fi-FI"/>
        </a:p>
      </dgm:t>
    </dgm:pt>
    <dgm:pt modelId="{66487E38-BF85-43D2-8300-19E9913861C7}" type="sibTrans" cxnId="{72ED0D0E-08BB-4B26-BFE6-D87AE968DD0A}">
      <dgm:prSet/>
      <dgm:spPr/>
      <dgm:t>
        <a:bodyPr/>
        <a:lstStyle/>
        <a:p>
          <a:endParaRPr lang="fi-FI"/>
        </a:p>
      </dgm:t>
    </dgm:pt>
    <dgm:pt modelId="{2526FEF3-4B91-40F4-A4D4-285FC5FE5ECD}">
      <dgm:prSet phldrT="[Teksti]" phldr="1"/>
      <dgm:spPr>
        <a:blipFill rotWithShape="0">
          <a:blip xmlns:r="http://schemas.openxmlformats.org/officeDocument/2006/relationships" r:embed="rId2"/>
          <a:stretch>
            <a:fillRect/>
          </a:stretch>
        </a:blipFill>
      </dgm:spPr>
      <dgm:t>
        <a:bodyPr/>
        <a:lstStyle/>
        <a:p>
          <a:endParaRPr lang="fi-FI" dirty="0"/>
        </a:p>
      </dgm:t>
    </dgm:pt>
    <dgm:pt modelId="{1C3A1DB0-82F0-4D74-94B6-001A6E14F55C}" type="parTrans" cxnId="{39A8A577-B250-4DD7-A28F-C5D6BE31F3E7}">
      <dgm:prSet/>
      <dgm:spPr/>
      <dgm:t>
        <a:bodyPr/>
        <a:lstStyle/>
        <a:p>
          <a:endParaRPr lang="fi-FI"/>
        </a:p>
      </dgm:t>
    </dgm:pt>
    <dgm:pt modelId="{B361865B-2016-4DE5-9A81-BD1BDC68832B}" type="sibTrans" cxnId="{39A8A577-B250-4DD7-A28F-C5D6BE31F3E7}">
      <dgm:prSet/>
      <dgm:spPr/>
      <dgm:t>
        <a:bodyPr/>
        <a:lstStyle/>
        <a:p>
          <a:endParaRPr lang="fi-FI"/>
        </a:p>
      </dgm:t>
    </dgm:pt>
    <dgm:pt modelId="{B72E78E8-3EE0-465C-AAA8-A0CF159D3056}">
      <dgm:prSet phldrT="[Teksti]"/>
      <dgm:spPr/>
      <dgm:t>
        <a:bodyPr/>
        <a:lstStyle/>
        <a:p>
          <a:r>
            <a:rPr lang="fi-FI" dirty="0" smtClean="0"/>
            <a:t>Kävimme vuoristokylässä, jossa oli todella alkeellista. Löytyi sitruunalimsakone, 1800- luvulta oleva saksalainen masiina. Pääsimme aasiajelulle ja jännitimme takaisin tuloa huippuautollamme….</a:t>
          </a:r>
          <a:endParaRPr lang="fi-FI" dirty="0"/>
        </a:p>
      </dgm:t>
    </dgm:pt>
    <dgm:pt modelId="{F99B0E64-25DA-463A-ABED-7E397278CF5D}" type="parTrans" cxnId="{7C88A953-91E1-4D0F-AAED-64CA43C675A1}">
      <dgm:prSet/>
      <dgm:spPr/>
      <dgm:t>
        <a:bodyPr/>
        <a:lstStyle/>
        <a:p>
          <a:endParaRPr lang="fi-FI"/>
        </a:p>
      </dgm:t>
    </dgm:pt>
    <dgm:pt modelId="{419664F4-190F-469C-83CA-A7B8C274CFCF}" type="sibTrans" cxnId="{7C88A953-91E1-4D0F-AAED-64CA43C675A1}">
      <dgm:prSet/>
      <dgm:spPr/>
      <dgm:t>
        <a:bodyPr/>
        <a:lstStyle/>
        <a:p>
          <a:endParaRPr lang="fi-FI"/>
        </a:p>
      </dgm:t>
    </dgm:pt>
    <dgm:pt modelId="{EE325D32-2C25-4E67-9F1E-5BAFFEAB84FB}" type="pres">
      <dgm:prSet presAssocID="{01FA9BBD-538B-4D21-90EF-E158563F66E2}" presName="linearFlow" presStyleCnt="0">
        <dgm:presLayoutVars>
          <dgm:dir/>
          <dgm:resizeHandles val="exact"/>
        </dgm:presLayoutVars>
      </dgm:prSet>
      <dgm:spPr/>
    </dgm:pt>
    <dgm:pt modelId="{2F40880E-C8F8-4BA3-BE16-7874BEE507BE}" type="pres">
      <dgm:prSet presAssocID="{2D367E39-94E1-4A8A-A267-1239DE2C29A2}" presName="comp" presStyleCnt="0"/>
      <dgm:spPr/>
    </dgm:pt>
    <dgm:pt modelId="{B6DBCEF7-1F7B-425E-B8D8-85BB40EFA128}" type="pres">
      <dgm:prSet presAssocID="{2D367E39-94E1-4A8A-A267-1239DE2C29A2}" presName="rect2" presStyleLbl="node1" presStyleIdx="0" presStyleCnt="3" custAng="540552" custScaleX="198832" custScaleY="405454" custLinFactX="7973" custLinFactNeighborX="100000" custLinFactNeighborY="69189">
        <dgm:presLayoutVars>
          <dgm:bulletEnabled val="1"/>
        </dgm:presLayoutVars>
      </dgm:prSet>
      <dgm:spPr/>
      <dgm:t>
        <a:bodyPr/>
        <a:lstStyle/>
        <a:p>
          <a:endParaRPr lang="fi-FI"/>
        </a:p>
      </dgm:t>
    </dgm:pt>
    <dgm:pt modelId="{C99E683E-33F5-4AC4-B974-D002DAB62F74}" type="pres">
      <dgm:prSet presAssocID="{2D367E39-94E1-4A8A-A267-1239DE2C29A2}" presName="rect1" presStyleLbl="lnNode1" presStyleIdx="0" presStyleCnt="3" custAng="447533" custScaleX="487801" custScaleY="443014" custLinFactX="-100000" custLinFactNeighborX="-195680" custLinFactNeighborY="685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6000" b="-16000"/>
          </a:stretch>
        </a:blipFill>
      </dgm:spPr>
    </dgm:pt>
    <dgm:pt modelId="{69235CC7-B31A-4082-ABC3-6FE366886A77}" type="pres">
      <dgm:prSet presAssocID="{66487E38-BF85-43D2-8300-19E9913861C7}" presName="sibTrans" presStyleCnt="0"/>
      <dgm:spPr/>
    </dgm:pt>
    <dgm:pt modelId="{510CC0B1-B81D-4D2F-95CB-1F74DD88775C}" type="pres">
      <dgm:prSet presAssocID="{2526FEF3-4B91-40F4-A4D4-285FC5FE5ECD}" presName="comp" presStyleCnt="0"/>
      <dgm:spPr/>
    </dgm:pt>
    <dgm:pt modelId="{C51E9614-7E05-47E5-A8E6-0CD64A9B7F2F}" type="pres">
      <dgm:prSet presAssocID="{2526FEF3-4B91-40F4-A4D4-285FC5FE5ECD}" presName="rect2" presStyleLbl="node1" presStyleIdx="1" presStyleCnt="3" custAng="21169755" custScaleX="160754" custScaleY="354486">
        <dgm:presLayoutVars>
          <dgm:bulletEnabled val="1"/>
        </dgm:presLayoutVars>
      </dgm:prSet>
      <dgm:spPr/>
      <dgm:t>
        <a:bodyPr/>
        <a:lstStyle/>
        <a:p>
          <a:endParaRPr lang="fi-FI"/>
        </a:p>
      </dgm:t>
    </dgm:pt>
    <dgm:pt modelId="{D79BC375-BD17-4BAF-8023-1BA2CDE1F5B6}" type="pres">
      <dgm:prSet presAssocID="{2526FEF3-4B91-40F4-A4D4-285FC5FE5ECD}" presName="rect1" presStyleLbl="lnNode1" presStyleIdx="1" presStyleCnt="3" custAng="448346" custScaleX="328115" custScaleY="277166" custLinFactX="100000" custLinFactNeighborX="126770" custLinFactNeighborY="3986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6000" b="-16000"/>
          </a:stretch>
        </a:blipFill>
      </dgm:spPr>
    </dgm:pt>
    <dgm:pt modelId="{093C7236-07A0-4B6B-BE7D-05A044CBAF53}" type="pres">
      <dgm:prSet presAssocID="{B361865B-2016-4DE5-9A81-BD1BDC68832B}" presName="sibTrans" presStyleCnt="0"/>
      <dgm:spPr/>
    </dgm:pt>
    <dgm:pt modelId="{7F947E3A-1F6E-4F60-8FD1-58316710DC46}" type="pres">
      <dgm:prSet presAssocID="{B72E78E8-3EE0-465C-AAA8-A0CF159D3056}" presName="comp" presStyleCnt="0"/>
      <dgm:spPr/>
    </dgm:pt>
    <dgm:pt modelId="{D141BACC-5B44-4C90-9771-4C07790294E0}" type="pres">
      <dgm:prSet presAssocID="{B72E78E8-3EE0-465C-AAA8-A0CF159D3056}" presName="rect2" presStyleLbl="node1" presStyleIdx="2" presStyleCnt="3" custScaleX="416462" custScaleY="273729" custLinFactNeighborX="90252" custLinFactNeighborY="-6335">
        <dgm:presLayoutVars>
          <dgm:bulletEnabled val="1"/>
        </dgm:presLayoutVars>
      </dgm:prSet>
      <dgm:spPr/>
      <dgm:t>
        <a:bodyPr/>
        <a:lstStyle/>
        <a:p>
          <a:endParaRPr lang="fi-FI"/>
        </a:p>
      </dgm:t>
    </dgm:pt>
    <dgm:pt modelId="{884646EC-391D-477E-8958-1D750F8C1585}" type="pres">
      <dgm:prSet presAssocID="{B72E78E8-3EE0-465C-AAA8-A0CF159D3056}" presName="rect1" presStyleLbl="lnNode1" presStyleIdx="2" presStyleCnt="3" custAng="20806551" custScaleX="338306" custScaleY="322920" custLinFactX="-100000" custLinFactNeighborX="-175148" custLinFactNeighborY="-8235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40000" r="-40000"/>
          </a:stretch>
        </a:blipFill>
      </dgm:spPr>
    </dgm:pt>
  </dgm:ptLst>
  <dgm:cxnLst>
    <dgm:cxn modelId="{BEC1F602-C230-4A6B-8BD9-38BAFFF4698F}" type="presOf" srcId="{01FA9BBD-538B-4D21-90EF-E158563F66E2}" destId="{EE325D32-2C25-4E67-9F1E-5BAFFEAB84FB}" srcOrd="0" destOrd="0" presId="urn:microsoft.com/office/officeart/2008/layout/AlternatingPictureBlocks"/>
    <dgm:cxn modelId="{3D948254-0EA0-4D86-8AF4-730D6B363619}" type="presOf" srcId="{2526FEF3-4B91-40F4-A4D4-285FC5FE5ECD}" destId="{C51E9614-7E05-47E5-A8E6-0CD64A9B7F2F}" srcOrd="0" destOrd="0" presId="urn:microsoft.com/office/officeart/2008/layout/AlternatingPictureBlocks"/>
    <dgm:cxn modelId="{72ED0D0E-08BB-4B26-BFE6-D87AE968DD0A}" srcId="{01FA9BBD-538B-4D21-90EF-E158563F66E2}" destId="{2D367E39-94E1-4A8A-A267-1239DE2C29A2}" srcOrd="0" destOrd="0" parTransId="{ABDD2601-1E58-4D17-A426-D749BCBE5B2E}" sibTransId="{66487E38-BF85-43D2-8300-19E9913861C7}"/>
    <dgm:cxn modelId="{31A7D4B5-0DD8-4630-A0C5-52DEB55AD8A3}" type="presOf" srcId="{B72E78E8-3EE0-465C-AAA8-A0CF159D3056}" destId="{D141BACC-5B44-4C90-9771-4C07790294E0}" srcOrd="0" destOrd="0" presId="urn:microsoft.com/office/officeart/2008/layout/AlternatingPictureBlocks"/>
    <dgm:cxn modelId="{7C88A953-91E1-4D0F-AAED-64CA43C675A1}" srcId="{01FA9BBD-538B-4D21-90EF-E158563F66E2}" destId="{B72E78E8-3EE0-465C-AAA8-A0CF159D3056}" srcOrd="2" destOrd="0" parTransId="{F99B0E64-25DA-463A-ABED-7E397278CF5D}" sibTransId="{419664F4-190F-469C-83CA-A7B8C274CFCF}"/>
    <dgm:cxn modelId="{72A984ED-17AA-4C81-BD97-C740E55B4B9D}" type="presOf" srcId="{2D367E39-94E1-4A8A-A267-1239DE2C29A2}" destId="{B6DBCEF7-1F7B-425E-B8D8-85BB40EFA128}" srcOrd="0" destOrd="0" presId="urn:microsoft.com/office/officeart/2008/layout/AlternatingPictureBlocks"/>
    <dgm:cxn modelId="{39A8A577-B250-4DD7-A28F-C5D6BE31F3E7}" srcId="{01FA9BBD-538B-4D21-90EF-E158563F66E2}" destId="{2526FEF3-4B91-40F4-A4D4-285FC5FE5ECD}" srcOrd="1" destOrd="0" parTransId="{1C3A1DB0-82F0-4D74-94B6-001A6E14F55C}" sibTransId="{B361865B-2016-4DE5-9A81-BD1BDC68832B}"/>
    <dgm:cxn modelId="{C2979579-E107-46FA-85E6-36DBD0996C6F}" type="presParOf" srcId="{EE325D32-2C25-4E67-9F1E-5BAFFEAB84FB}" destId="{2F40880E-C8F8-4BA3-BE16-7874BEE507BE}" srcOrd="0" destOrd="0" presId="urn:microsoft.com/office/officeart/2008/layout/AlternatingPictureBlocks"/>
    <dgm:cxn modelId="{1740FA99-66F5-4FDA-8F2D-899BE66F0933}" type="presParOf" srcId="{2F40880E-C8F8-4BA3-BE16-7874BEE507BE}" destId="{B6DBCEF7-1F7B-425E-B8D8-85BB40EFA128}" srcOrd="0" destOrd="0" presId="urn:microsoft.com/office/officeart/2008/layout/AlternatingPictureBlocks"/>
    <dgm:cxn modelId="{6EE009D6-6207-4C68-827A-ACD611E203AD}" type="presParOf" srcId="{2F40880E-C8F8-4BA3-BE16-7874BEE507BE}" destId="{C99E683E-33F5-4AC4-B974-D002DAB62F74}" srcOrd="1" destOrd="0" presId="urn:microsoft.com/office/officeart/2008/layout/AlternatingPictureBlocks"/>
    <dgm:cxn modelId="{227E52B4-24F1-40A3-867A-0AE110BB6FC2}" type="presParOf" srcId="{EE325D32-2C25-4E67-9F1E-5BAFFEAB84FB}" destId="{69235CC7-B31A-4082-ABC3-6FE366886A77}" srcOrd="1" destOrd="0" presId="urn:microsoft.com/office/officeart/2008/layout/AlternatingPictureBlocks"/>
    <dgm:cxn modelId="{A7A2CAEB-07A9-4903-913B-A1B2DE8AA198}" type="presParOf" srcId="{EE325D32-2C25-4E67-9F1E-5BAFFEAB84FB}" destId="{510CC0B1-B81D-4D2F-95CB-1F74DD88775C}" srcOrd="2" destOrd="0" presId="urn:microsoft.com/office/officeart/2008/layout/AlternatingPictureBlocks"/>
    <dgm:cxn modelId="{7264399C-348F-47CC-A91C-FD31DF9A5554}" type="presParOf" srcId="{510CC0B1-B81D-4D2F-95CB-1F74DD88775C}" destId="{C51E9614-7E05-47E5-A8E6-0CD64A9B7F2F}" srcOrd="0" destOrd="0" presId="urn:microsoft.com/office/officeart/2008/layout/AlternatingPictureBlocks"/>
    <dgm:cxn modelId="{EE126C0E-9A3C-4864-A818-F9CA2C5420E5}" type="presParOf" srcId="{510CC0B1-B81D-4D2F-95CB-1F74DD88775C}" destId="{D79BC375-BD17-4BAF-8023-1BA2CDE1F5B6}" srcOrd="1" destOrd="0" presId="urn:microsoft.com/office/officeart/2008/layout/AlternatingPictureBlocks"/>
    <dgm:cxn modelId="{A5B06E72-7B3B-47F0-B1AA-FC060F70E1E0}" type="presParOf" srcId="{EE325D32-2C25-4E67-9F1E-5BAFFEAB84FB}" destId="{093C7236-07A0-4B6B-BE7D-05A044CBAF53}" srcOrd="3" destOrd="0" presId="urn:microsoft.com/office/officeart/2008/layout/AlternatingPictureBlocks"/>
    <dgm:cxn modelId="{807005A9-0AA5-4060-8E6B-E62CC8ABF6A6}" type="presParOf" srcId="{EE325D32-2C25-4E67-9F1E-5BAFFEAB84FB}" destId="{7F947E3A-1F6E-4F60-8FD1-58316710DC46}" srcOrd="4" destOrd="0" presId="urn:microsoft.com/office/officeart/2008/layout/AlternatingPictureBlocks"/>
    <dgm:cxn modelId="{4D20FB42-CB0B-403C-ACB0-6FE5FE5ABE12}" type="presParOf" srcId="{7F947E3A-1F6E-4F60-8FD1-58316710DC46}" destId="{D141BACC-5B44-4C90-9771-4C07790294E0}" srcOrd="0" destOrd="0" presId="urn:microsoft.com/office/officeart/2008/layout/AlternatingPictureBlocks"/>
    <dgm:cxn modelId="{2D01A0AF-B328-4F9A-A435-0599990A38CC}" type="presParOf" srcId="{7F947E3A-1F6E-4F60-8FD1-58316710DC46}" destId="{884646EC-391D-477E-8958-1D750F8C1585}"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BCEF7-1F7B-425E-B8D8-85BB40EFA128}">
      <dsp:nvSpPr>
        <dsp:cNvPr id="0" name=""/>
        <dsp:cNvSpPr/>
      </dsp:nvSpPr>
      <dsp:spPr>
        <a:xfrm rot="540552">
          <a:off x="4169352" y="432255"/>
          <a:ext cx="2151989" cy="1984754"/>
        </a:xfrm>
        <a:prstGeom prst="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fi-FI" sz="1700" kern="1200" dirty="0"/>
        </a:p>
      </dsp:txBody>
      <dsp:txXfrm>
        <a:off x="4169352" y="432255"/>
        <a:ext cx="2151989" cy="1984754"/>
      </dsp:txXfrm>
    </dsp:sp>
    <dsp:sp modelId="{C99E683E-33F5-4AC4-B974-D002DAB62F74}">
      <dsp:nvSpPr>
        <dsp:cNvPr id="0" name=""/>
        <dsp:cNvSpPr/>
      </dsp:nvSpPr>
      <dsp:spPr>
        <a:xfrm rot="447533">
          <a:off x="629900" y="35167"/>
          <a:ext cx="2363976" cy="216861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1E9614-7E05-47E5-A8E6-0CD64A9B7F2F}">
      <dsp:nvSpPr>
        <dsp:cNvPr id="0" name=""/>
        <dsp:cNvSpPr/>
      </dsp:nvSpPr>
      <dsp:spPr>
        <a:xfrm rot="21169755">
          <a:off x="2359319" y="2251021"/>
          <a:ext cx="1739865" cy="1735258"/>
        </a:xfrm>
        <a:prstGeom prst="rect">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fi-FI" sz="1700" kern="1200" dirty="0"/>
        </a:p>
      </dsp:txBody>
      <dsp:txXfrm>
        <a:off x="2359319" y="2251021"/>
        <a:ext cx="1739865" cy="1735258"/>
      </dsp:txXfrm>
    </dsp:sp>
    <dsp:sp modelId="{D79BC375-BD17-4BAF-8023-1BA2CDE1F5B6}">
      <dsp:nvSpPr>
        <dsp:cNvPr id="0" name=""/>
        <dsp:cNvSpPr/>
      </dsp:nvSpPr>
      <dsp:spPr>
        <a:xfrm rot="448346">
          <a:off x="4365098" y="2635412"/>
          <a:ext cx="1590107" cy="1356766"/>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41BACC-5B44-4C90-9771-4C07790294E0}">
      <dsp:nvSpPr>
        <dsp:cNvPr id="0" name=""/>
        <dsp:cNvSpPr/>
      </dsp:nvSpPr>
      <dsp:spPr>
        <a:xfrm>
          <a:off x="2330872" y="4156437"/>
          <a:ext cx="4507433" cy="1339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i-FI" sz="1700" kern="1200" dirty="0" smtClean="0"/>
            <a:t>Kävimme vuoristokylässä, jossa oli todella alkeellista. Löytyi sitruunalimsakone, 1800- luvulta oleva saksalainen masiina. Pääsimme aasiajelulle ja jännitimme takaisin tuloa huippuautollamme….</a:t>
          </a:r>
          <a:endParaRPr lang="fi-FI" sz="1700" kern="1200" dirty="0"/>
        </a:p>
      </dsp:txBody>
      <dsp:txXfrm>
        <a:off x="2330872" y="4156437"/>
        <a:ext cx="4507433" cy="1339941"/>
      </dsp:txXfrm>
    </dsp:sp>
    <dsp:sp modelId="{884646EC-391D-477E-8958-1D750F8C1585}">
      <dsp:nvSpPr>
        <dsp:cNvPr id="0" name=""/>
        <dsp:cNvSpPr/>
      </dsp:nvSpPr>
      <dsp:spPr>
        <a:xfrm rot="20806551">
          <a:off x="622681" y="3663920"/>
          <a:ext cx="1639494" cy="158073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40000" r="-4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smtClean="0"/>
              <a:t>Muokkaa perustyyl. napsautt.</a:t>
            </a:r>
            <a:endParaRPr lang="fi-FI"/>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6281011F-4790-4A87-9B13-9A677D8920BA}" type="datetimeFigureOut">
              <a:rPr lang="fi-FI" smtClean="0"/>
              <a:t>12.5.2017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423DA89-FA9E-41E7-94AC-3A75BAB396A5}" type="slidenum">
              <a:rPr lang="fi-FI" smtClean="0"/>
              <a:t>‹#›</a:t>
            </a:fld>
            <a:endParaRPr lang="fi-FI"/>
          </a:p>
        </p:txBody>
      </p:sp>
    </p:spTree>
    <p:extLst>
      <p:ext uri="{BB962C8B-B14F-4D97-AF65-F5344CB8AC3E}">
        <p14:creationId xmlns:p14="http://schemas.microsoft.com/office/powerpoint/2010/main" val="3508331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6281011F-4790-4A87-9B13-9A677D8920BA}" type="datetimeFigureOut">
              <a:rPr lang="fi-FI" smtClean="0"/>
              <a:t>12.5.2017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423DA89-FA9E-41E7-94AC-3A75BAB396A5}" type="slidenum">
              <a:rPr lang="fi-FI" smtClean="0"/>
              <a:t>‹#›</a:t>
            </a:fld>
            <a:endParaRPr lang="fi-FI"/>
          </a:p>
        </p:txBody>
      </p:sp>
    </p:spTree>
    <p:extLst>
      <p:ext uri="{BB962C8B-B14F-4D97-AF65-F5344CB8AC3E}">
        <p14:creationId xmlns:p14="http://schemas.microsoft.com/office/powerpoint/2010/main" val="3764753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6281011F-4790-4A87-9B13-9A677D8920BA}" type="datetimeFigureOut">
              <a:rPr lang="fi-FI" smtClean="0"/>
              <a:t>12.5.2017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423DA89-FA9E-41E7-94AC-3A75BAB396A5}" type="slidenum">
              <a:rPr lang="fi-FI" smtClean="0"/>
              <a:t>‹#›</a:t>
            </a:fld>
            <a:endParaRPr lang="fi-FI"/>
          </a:p>
        </p:txBody>
      </p:sp>
    </p:spTree>
    <p:extLst>
      <p:ext uri="{BB962C8B-B14F-4D97-AF65-F5344CB8AC3E}">
        <p14:creationId xmlns:p14="http://schemas.microsoft.com/office/powerpoint/2010/main" val="26838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smtClean="0"/>
              <a:t>Muokkaa perustyyl. napsautt.</a:t>
            </a:r>
            <a:endParaRPr lang="fi-FI"/>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37D39B99-2A18-46D1-BDBF-E7CCCD255EEA}" type="datetimeFigureOut">
              <a:rPr lang="fi-FI" smtClean="0"/>
              <a:t>12.5.2017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34E7872-968F-4775-B8B6-D9AB64E7166B}" type="slidenum">
              <a:rPr lang="fi-FI" smtClean="0"/>
              <a:t>‹#›</a:t>
            </a:fld>
            <a:endParaRPr lang="fi-FI"/>
          </a:p>
        </p:txBody>
      </p:sp>
    </p:spTree>
    <p:extLst>
      <p:ext uri="{BB962C8B-B14F-4D97-AF65-F5344CB8AC3E}">
        <p14:creationId xmlns:p14="http://schemas.microsoft.com/office/powerpoint/2010/main" val="3288322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37D39B99-2A18-46D1-BDBF-E7CCCD255EEA}" type="datetimeFigureOut">
              <a:rPr lang="fi-FI" smtClean="0"/>
              <a:t>12.5.2017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34E7872-968F-4775-B8B6-D9AB64E7166B}" type="slidenum">
              <a:rPr lang="fi-FI" smtClean="0"/>
              <a:t>‹#›</a:t>
            </a:fld>
            <a:endParaRPr lang="fi-FI"/>
          </a:p>
        </p:txBody>
      </p:sp>
    </p:spTree>
    <p:extLst>
      <p:ext uri="{BB962C8B-B14F-4D97-AF65-F5344CB8AC3E}">
        <p14:creationId xmlns:p14="http://schemas.microsoft.com/office/powerpoint/2010/main" val="3314373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37D39B99-2A18-46D1-BDBF-E7CCCD255EEA}" type="datetimeFigureOut">
              <a:rPr lang="fi-FI" smtClean="0"/>
              <a:t>12.5.2017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34E7872-968F-4775-B8B6-D9AB64E7166B}" type="slidenum">
              <a:rPr lang="fi-FI" smtClean="0"/>
              <a:t>‹#›</a:t>
            </a:fld>
            <a:endParaRPr lang="fi-FI"/>
          </a:p>
        </p:txBody>
      </p:sp>
    </p:spTree>
    <p:extLst>
      <p:ext uri="{BB962C8B-B14F-4D97-AF65-F5344CB8AC3E}">
        <p14:creationId xmlns:p14="http://schemas.microsoft.com/office/powerpoint/2010/main" val="278925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838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72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37D39B99-2A18-46D1-BDBF-E7CCCD255EEA}" type="datetimeFigureOut">
              <a:rPr lang="fi-FI" smtClean="0"/>
              <a:t>12.5.2017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F34E7872-968F-4775-B8B6-D9AB64E7166B}" type="slidenum">
              <a:rPr lang="fi-FI" smtClean="0"/>
              <a:t>‹#›</a:t>
            </a:fld>
            <a:endParaRPr lang="fi-FI"/>
          </a:p>
        </p:txBody>
      </p:sp>
    </p:spTree>
    <p:extLst>
      <p:ext uri="{BB962C8B-B14F-4D97-AF65-F5344CB8AC3E}">
        <p14:creationId xmlns:p14="http://schemas.microsoft.com/office/powerpoint/2010/main" val="142014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37D39B99-2A18-46D1-BDBF-E7CCCD255EEA}" type="datetimeFigureOut">
              <a:rPr lang="fi-FI" smtClean="0"/>
              <a:t>12.5.2017</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F34E7872-968F-4775-B8B6-D9AB64E7166B}" type="slidenum">
              <a:rPr lang="fi-FI" smtClean="0"/>
              <a:t>‹#›</a:t>
            </a:fld>
            <a:endParaRPr lang="fi-FI"/>
          </a:p>
        </p:txBody>
      </p:sp>
    </p:spTree>
    <p:extLst>
      <p:ext uri="{BB962C8B-B14F-4D97-AF65-F5344CB8AC3E}">
        <p14:creationId xmlns:p14="http://schemas.microsoft.com/office/powerpoint/2010/main" val="3770105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37D39B99-2A18-46D1-BDBF-E7CCCD255EEA}" type="datetimeFigureOut">
              <a:rPr lang="fi-FI" smtClean="0"/>
              <a:t>12.5.2017</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F34E7872-968F-4775-B8B6-D9AB64E7166B}" type="slidenum">
              <a:rPr lang="fi-FI" smtClean="0"/>
              <a:t>‹#›</a:t>
            </a:fld>
            <a:endParaRPr lang="fi-FI"/>
          </a:p>
        </p:txBody>
      </p:sp>
    </p:spTree>
    <p:extLst>
      <p:ext uri="{BB962C8B-B14F-4D97-AF65-F5344CB8AC3E}">
        <p14:creationId xmlns:p14="http://schemas.microsoft.com/office/powerpoint/2010/main" val="105392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37D39B99-2A18-46D1-BDBF-E7CCCD255EEA}" type="datetimeFigureOut">
              <a:rPr lang="fi-FI" smtClean="0"/>
              <a:t>12.5.2017</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F34E7872-968F-4775-B8B6-D9AB64E7166B}" type="slidenum">
              <a:rPr lang="fi-FI" smtClean="0"/>
              <a:t>‹#›</a:t>
            </a:fld>
            <a:endParaRPr lang="fi-FI"/>
          </a:p>
        </p:txBody>
      </p:sp>
    </p:spTree>
    <p:extLst>
      <p:ext uri="{BB962C8B-B14F-4D97-AF65-F5344CB8AC3E}">
        <p14:creationId xmlns:p14="http://schemas.microsoft.com/office/powerpoint/2010/main" val="2785126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37D39B99-2A18-46D1-BDBF-E7CCCD255EEA}" type="datetimeFigureOut">
              <a:rPr lang="fi-FI" smtClean="0"/>
              <a:t>12.5.2017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F34E7872-968F-4775-B8B6-D9AB64E7166B}" type="slidenum">
              <a:rPr lang="fi-FI" smtClean="0"/>
              <a:t>‹#›</a:t>
            </a:fld>
            <a:endParaRPr lang="fi-FI"/>
          </a:p>
        </p:txBody>
      </p:sp>
    </p:spTree>
    <p:extLst>
      <p:ext uri="{BB962C8B-B14F-4D97-AF65-F5344CB8AC3E}">
        <p14:creationId xmlns:p14="http://schemas.microsoft.com/office/powerpoint/2010/main" val="1339821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6281011F-4790-4A87-9B13-9A677D8920BA}" type="datetimeFigureOut">
              <a:rPr lang="fi-FI" smtClean="0"/>
              <a:t>12.5.2017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423DA89-FA9E-41E7-94AC-3A75BAB396A5}" type="slidenum">
              <a:rPr lang="fi-FI" smtClean="0"/>
              <a:t>‹#›</a:t>
            </a:fld>
            <a:endParaRPr lang="fi-FI"/>
          </a:p>
        </p:txBody>
      </p:sp>
    </p:spTree>
    <p:extLst>
      <p:ext uri="{BB962C8B-B14F-4D97-AF65-F5344CB8AC3E}">
        <p14:creationId xmlns:p14="http://schemas.microsoft.com/office/powerpoint/2010/main" val="239320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37D39B99-2A18-46D1-BDBF-E7CCCD255EEA}" type="datetimeFigureOut">
              <a:rPr lang="fi-FI" smtClean="0"/>
              <a:t>12.5.2017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F34E7872-968F-4775-B8B6-D9AB64E7166B}" type="slidenum">
              <a:rPr lang="fi-FI" smtClean="0"/>
              <a:t>‹#›</a:t>
            </a:fld>
            <a:endParaRPr lang="fi-FI"/>
          </a:p>
        </p:txBody>
      </p:sp>
    </p:spTree>
    <p:extLst>
      <p:ext uri="{BB962C8B-B14F-4D97-AF65-F5344CB8AC3E}">
        <p14:creationId xmlns:p14="http://schemas.microsoft.com/office/powerpoint/2010/main" val="3217651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37D39B99-2A18-46D1-BDBF-E7CCCD255EEA}" type="datetimeFigureOut">
              <a:rPr lang="fi-FI" smtClean="0"/>
              <a:t>12.5.2017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34E7872-968F-4775-B8B6-D9AB64E7166B}" type="slidenum">
              <a:rPr lang="fi-FI" smtClean="0"/>
              <a:t>‹#›</a:t>
            </a:fld>
            <a:endParaRPr lang="fi-FI"/>
          </a:p>
        </p:txBody>
      </p:sp>
    </p:spTree>
    <p:extLst>
      <p:ext uri="{BB962C8B-B14F-4D97-AF65-F5344CB8AC3E}">
        <p14:creationId xmlns:p14="http://schemas.microsoft.com/office/powerpoint/2010/main" val="1673699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37D39B99-2A18-46D1-BDBF-E7CCCD255EEA}" type="datetimeFigureOut">
              <a:rPr lang="fi-FI" smtClean="0"/>
              <a:t>12.5.2017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34E7872-968F-4775-B8B6-D9AB64E7166B}" type="slidenum">
              <a:rPr lang="fi-FI" smtClean="0"/>
              <a:t>‹#›</a:t>
            </a:fld>
            <a:endParaRPr lang="fi-FI"/>
          </a:p>
        </p:txBody>
      </p:sp>
    </p:spTree>
    <p:extLst>
      <p:ext uri="{BB962C8B-B14F-4D97-AF65-F5344CB8AC3E}">
        <p14:creationId xmlns:p14="http://schemas.microsoft.com/office/powerpoint/2010/main" val="889464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a:t>
            </a:r>
          </a:p>
        </p:txBody>
      </p:sp>
      <p:sp>
        <p:nvSpPr>
          <p:cNvPr id="4" name="Päivämäärän paikkamerkki 3"/>
          <p:cNvSpPr>
            <a:spLocks noGrp="1"/>
          </p:cNvSpPr>
          <p:nvPr>
            <p:ph type="dt" sz="half" idx="10"/>
          </p:nvPr>
        </p:nvSpPr>
        <p:spPr/>
        <p:txBody>
          <a:bodyPr/>
          <a:lstStyle/>
          <a:p>
            <a:fld id="{6281011F-4790-4A87-9B13-9A677D8920BA}" type="datetimeFigureOut">
              <a:rPr lang="fi-FI" smtClean="0"/>
              <a:t>12.5.2017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423DA89-FA9E-41E7-94AC-3A75BAB396A5}" type="slidenum">
              <a:rPr lang="fi-FI" smtClean="0"/>
              <a:t>‹#›</a:t>
            </a:fld>
            <a:endParaRPr lang="fi-FI"/>
          </a:p>
        </p:txBody>
      </p:sp>
    </p:spTree>
    <p:extLst>
      <p:ext uri="{BB962C8B-B14F-4D97-AF65-F5344CB8AC3E}">
        <p14:creationId xmlns:p14="http://schemas.microsoft.com/office/powerpoint/2010/main" val="354148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838200" y="1825625"/>
            <a:ext cx="5181600" cy="435133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72200" y="1825625"/>
            <a:ext cx="5181600" cy="435133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6281011F-4790-4A87-9B13-9A677D8920BA}" type="datetimeFigureOut">
              <a:rPr lang="fi-FI" smtClean="0"/>
              <a:t>12.5.2017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423DA89-FA9E-41E7-94AC-3A75BAB396A5}" type="slidenum">
              <a:rPr lang="fi-FI" smtClean="0"/>
              <a:t>‹#›</a:t>
            </a:fld>
            <a:endParaRPr lang="fi-FI"/>
          </a:p>
        </p:txBody>
      </p:sp>
    </p:spTree>
    <p:extLst>
      <p:ext uri="{BB962C8B-B14F-4D97-AF65-F5344CB8AC3E}">
        <p14:creationId xmlns:p14="http://schemas.microsoft.com/office/powerpoint/2010/main" val="3146755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6281011F-4790-4A87-9B13-9A677D8920BA}" type="datetimeFigureOut">
              <a:rPr lang="fi-FI" smtClean="0"/>
              <a:t>12.5.2017</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A423DA89-FA9E-41E7-94AC-3A75BAB396A5}" type="slidenum">
              <a:rPr lang="fi-FI" smtClean="0"/>
              <a:t>‹#›</a:t>
            </a:fld>
            <a:endParaRPr lang="fi-FI"/>
          </a:p>
        </p:txBody>
      </p:sp>
    </p:spTree>
    <p:extLst>
      <p:ext uri="{BB962C8B-B14F-4D97-AF65-F5344CB8AC3E}">
        <p14:creationId xmlns:p14="http://schemas.microsoft.com/office/powerpoint/2010/main" val="1967050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6281011F-4790-4A87-9B13-9A677D8920BA}" type="datetimeFigureOut">
              <a:rPr lang="fi-FI" smtClean="0"/>
              <a:t>12.5.2017</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A423DA89-FA9E-41E7-94AC-3A75BAB396A5}" type="slidenum">
              <a:rPr lang="fi-FI" smtClean="0"/>
              <a:t>‹#›</a:t>
            </a:fld>
            <a:endParaRPr lang="fi-FI"/>
          </a:p>
        </p:txBody>
      </p:sp>
    </p:spTree>
    <p:extLst>
      <p:ext uri="{BB962C8B-B14F-4D97-AF65-F5344CB8AC3E}">
        <p14:creationId xmlns:p14="http://schemas.microsoft.com/office/powerpoint/2010/main" val="352875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6281011F-4790-4A87-9B13-9A677D8920BA}" type="datetimeFigureOut">
              <a:rPr lang="fi-FI" smtClean="0"/>
              <a:t>12.5.2017</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A423DA89-FA9E-41E7-94AC-3A75BAB396A5}" type="slidenum">
              <a:rPr lang="fi-FI" smtClean="0"/>
              <a:t>‹#›</a:t>
            </a:fld>
            <a:endParaRPr lang="fi-FI"/>
          </a:p>
        </p:txBody>
      </p:sp>
    </p:spTree>
    <p:extLst>
      <p:ext uri="{BB962C8B-B14F-4D97-AF65-F5344CB8AC3E}">
        <p14:creationId xmlns:p14="http://schemas.microsoft.com/office/powerpoint/2010/main" val="2406597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a:t>
            </a:r>
          </a:p>
        </p:txBody>
      </p:sp>
      <p:sp>
        <p:nvSpPr>
          <p:cNvPr id="5" name="Päivämäärän paikkamerkki 4"/>
          <p:cNvSpPr>
            <a:spLocks noGrp="1"/>
          </p:cNvSpPr>
          <p:nvPr>
            <p:ph type="dt" sz="half" idx="10"/>
          </p:nvPr>
        </p:nvSpPr>
        <p:spPr/>
        <p:txBody>
          <a:bodyPr/>
          <a:lstStyle/>
          <a:p>
            <a:fld id="{6281011F-4790-4A87-9B13-9A677D8920BA}" type="datetimeFigureOut">
              <a:rPr lang="fi-FI" smtClean="0"/>
              <a:t>12.5.2017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423DA89-FA9E-41E7-94AC-3A75BAB396A5}" type="slidenum">
              <a:rPr lang="fi-FI" smtClean="0"/>
              <a:t>‹#›</a:t>
            </a:fld>
            <a:endParaRPr lang="fi-FI"/>
          </a:p>
        </p:txBody>
      </p:sp>
    </p:spTree>
    <p:extLst>
      <p:ext uri="{BB962C8B-B14F-4D97-AF65-F5344CB8AC3E}">
        <p14:creationId xmlns:p14="http://schemas.microsoft.com/office/powerpoint/2010/main" val="2267894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a:t>
            </a:r>
          </a:p>
        </p:txBody>
      </p:sp>
      <p:sp>
        <p:nvSpPr>
          <p:cNvPr id="5" name="Päivämäärän paikkamerkki 4"/>
          <p:cNvSpPr>
            <a:spLocks noGrp="1"/>
          </p:cNvSpPr>
          <p:nvPr>
            <p:ph type="dt" sz="half" idx="10"/>
          </p:nvPr>
        </p:nvSpPr>
        <p:spPr/>
        <p:txBody>
          <a:bodyPr/>
          <a:lstStyle/>
          <a:p>
            <a:fld id="{6281011F-4790-4A87-9B13-9A677D8920BA}" type="datetimeFigureOut">
              <a:rPr lang="fi-FI" smtClean="0"/>
              <a:t>12.5.2017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423DA89-FA9E-41E7-94AC-3A75BAB396A5}" type="slidenum">
              <a:rPr lang="fi-FI" smtClean="0"/>
              <a:t>‹#›</a:t>
            </a:fld>
            <a:endParaRPr lang="fi-FI"/>
          </a:p>
        </p:txBody>
      </p:sp>
    </p:spTree>
    <p:extLst>
      <p:ext uri="{BB962C8B-B14F-4D97-AF65-F5344CB8AC3E}">
        <p14:creationId xmlns:p14="http://schemas.microsoft.com/office/powerpoint/2010/main" val="418153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1011F-4790-4A87-9B13-9A677D8920BA}" type="datetimeFigureOut">
              <a:rPr lang="fi-FI" smtClean="0"/>
              <a:t>12.5.2017</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3DA89-FA9E-41E7-94AC-3A75BAB396A5}" type="slidenum">
              <a:rPr lang="fi-FI" smtClean="0"/>
              <a:t>‹#›</a:t>
            </a:fld>
            <a:endParaRPr lang="fi-FI"/>
          </a:p>
        </p:txBody>
      </p:sp>
    </p:spTree>
    <p:extLst>
      <p:ext uri="{BB962C8B-B14F-4D97-AF65-F5344CB8AC3E}">
        <p14:creationId xmlns:p14="http://schemas.microsoft.com/office/powerpoint/2010/main" val="2738078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39B99-2A18-46D1-BDBF-E7CCCD255EEA}" type="datetimeFigureOut">
              <a:rPr lang="fi-FI" smtClean="0"/>
              <a:t>12.5.2017</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E7872-968F-4775-B8B6-D9AB64E7166B}" type="slidenum">
              <a:rPr lang="fi-FI" smtClean="0"/>
              <a:t>‹#›</a:t>
            </a:fld>
            <a:endParaRPr lang="fi-FI"/>
          </a:p>
        </p:txBody>
      </p:sp>
    </p:spTree>
    <p:extLst>
      <p:ext uri="{BB962C8B-B14F-4D97-AF65-F5344CB8AC3E}">
        <p14:creationId xmlns:p14="http://schemas.microsoft.com/office/powerpoint/2010/main" val="2411587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7.jpeg"/><Relationship Id="rId1" Type="http://schemas.openxmlformats.org/officeDocument/2006/relationships/slideLayout" Target="../slideLayouts/slideLayout16.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8.jp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9.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9.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9.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2"/>
          <a:stretch>
            <a:fillRect/>
          </a:stretch>
        </p:blipFill>
        <p:spPr>
          <a:xfrm>
            <a:off x="0" y="0"/>
            <a:ext cx="12192000" cy="6858000"/>
          </a:xfrm>
          <a:prstGeom prst="rect">
            <a:avLst/>
          </a:prstGeom>
        </p:spPr>
      </p:pic>
      <p:sp>
        <p:nvSpPr>
          <p:cNvPr id="5" name="Otsikko 4"/>
          <p:cNvSpPr>
            <a:spLocks noGrp="1"/>
          </p:cNvSpPr>
          <p:nvPr>
            <p:ph type="ctrTitle"/>
          </p:nvPr>
        </p:nvSpPr>
        <p:spPr>
          <a:xfrm>
            <a:off x="1003300" y="2235200"/>
            <a:ext cx="9144000" cy="2387600"/>
          </a:xfrm>
        </p:spPr>
        <p:txBody>
          <a:bodyPr/>
          <a:lstStyle/>
          <a:p>
            <a:r>
              <a:rPr lang="fi-FI" dirty="0" smtClean="0">
                <a:solidFill>
                  <a:schemeClr val="bg1"/>
                </a:solidFill>
                <a:effectLst>
                  <a:glow rad="101600">
                    <a:srgbClr val="FF8F8F">
                      <a:alpha val="60000"/>
                    </a:srgbClr>
                  </a:glow>
                </a:effectLst>
                <a:latin typeface="Aparajita" panose="020B0604020202020204" pitchFamily="34" charset="0"/>
                <a:cs typeface="Aparajita" panose="020B0604020202020204" pitchFamily="34" charset="0"/>
              </a:rPr>
              <a:t>Jopo Bulgariassa 2017</a:t>
            </a:r>
            <a:endParaRPr lang="fi-FI" dirty="0">
              <a:solidFill>
                <a:schemeClr val="bg1"/>
              </a:solidFill>
              <a:effectLst>
                <a:glow rad="101600">
                  <a:srgbClr val="FF8F8F">
                    <a:alpha val="60000"/>
                  </a:srgbClr>
                </a:glow>
              </a:effectLst>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21538796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p:nvPr>
        </p:nvSpPr>
        <p:spPr>
          <a:xfrm>
            <a:off x="1092200" y="-393700"/>
            <a:ext cx="9144000" cy="1320800"/>
          </a:xfrm>
        </p:spPr>
        <p:txBody>
          <a:bodyPr/>
          <a:lstStyle/>
          <a:p>
            <a:r>
              <a:rPr lang="fi-FI" dirty="0" err="1" smtClean="0"/>
              <a:t>Nessebar</a:t>
            </a:r>
            <a:endParaRPr lang="fi-FI" dirty="0"/>
          </a:p>
        </p:txBody>
      </p:sp>
      <p:sp>
        <p:nvSpPr>
          <p:cNvPr id="3" name="Alaotsikko 2"/>
          <p:cNvSpPr>
            <a:spLocks noGrp="1"/>
          </p:cNvSpPr>
          <p:nvPr>
            <p:ph type="subTitle" idx="1"/>
          </p:nvPr>
        </p:nvSpPr>
        <p:spPr>
          <a:xfrm>
            <a:off x="1524000" y="927100"/>
            <a:ext cx="9144000" cy="2989262"/>
          </a:xfrm>
        </p:spPr>
        <p:txBody>
          <a:bodyPr>
            <a:normAutofit fontScale="92500" lnSpcReduction="10000"/>
          </a:bodyPr>
          <a:lstStyle/>
          <a:p>
            <a:pPr algn="l"/>
            <a:r>
              <a:rPr lang="fi-FI" sz="2800" dirty="0" err="1" smtClean="0"/>
              <a:t>Nessebar</a:t>
            </a:r>
            <a:r>
              <a:rPr lang="fi-FI" sz="2800" dirty="0" smtClean="0"/>
              <a:t> on kaupunki Mustanmeren rannalla </a:t>
            </a:r>
            <a:r>
              <a:rPr lang="fi-FI" sz="2800" dirty="0" err="1" smtClean="0"/>
              <a:t>Bulgaariassa</a:t>
            </a:r>
            <a:r>
              <a:rPr lang="fi-FI" sz="2800" dirty="0" smtClean="0"/>
              <a:t>.  </a:t>
            </a:r>
            <a:r>
              <a:rPr lang="fi-FI" sz="2800" dirty="0" err="1" smtClean="0"/>
              <a:t>Nessebar</a:t>
            </a:r>
            <a:r>
              <a:rPr lang="fi-FI" sz="2800" dirty="0" smtClean="0"/>
              <a:t> on tunnettu </a:t>
            </a:r>
            <a:r>
              <a:rPr lang="fi-FI" sz="2800" dirty="0" err="1"/>
              <a:t>N</a:t>
            </a:r>
            <a:r>
              <a:rPr lang="fi-FI" sz="2800" dirty="0" err="1" smtClean="0"/>
              <a:t>essebarin</a:t>
            </a:r>
            <a:r>
              <a:rPr lang="fi-FI" sz="2800" dirty="0" smtClean="0"/>
              <a:t> vanhasta kaupungista, joka on Unescon maailmanperintökohde.</a:t>
            </a:r>
          </a:p>
          <a:p>
            <a:pPr algn="l"/>
            <a:r>
              <a:rPr lang="fi-FI" sz="2800" dirty="0" err="1" smtClean="0"/>
              <a:t>Nessebar</a:t>
            </a:r>
            <a:r>
              <a:rPr lang="fi-FI" sz="2800" dirty="0" smtClean="0"/>
              <a:t> on suosittu matkakohde sen halpojen matkojen ja lämpimän sään takia. </a:t>
            </a:r>
          </a:p>
          <a:p>
            <a:pPr algn="l"/>
            <a:r>
              <a:rPr lang="fi-FI" sz="2800" dirty="0" smtClean="0"/>
              <a:t>Vierailimme kaupungissa ja sen vanhassa osassa toukokuun alussa. Sää oli mukavan leppoista ja kaupungin nähtävyydet, pikku putiikit ja ravintolat näkemisen arvoisia.</a:t>
            </a:r>
            <a:endParaRPr lang="fi-FI" sz="2800" dirty="0"/>
          </a:p>
        </p:txBody>
      </p:sp>
    </p:spTree>
    <p:extLst>
      <p:ext uri="{BB962C8B-B14F-4D97-AF65-F5344CB8AC3E}">
        <p14:creationId xmlns:p14="http://schemas.microsoft.com/office/powerpoint/2010/main" val="2290830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486" y="-857251"/>
            <a:ext cx="7502071" cy="74004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Otsikko 1"/>
          <p:cNvSpPr>
            <a:spLocks noGrp="1"/>
          </p:cNvSpPr>
          <p:nvPr>
            <p:ph type="title"/>
          </p:nvPr>
        </p:nvSpPr>
        <p:spPr>
          <a:xfrm>
            <a:off x="4947557" y="440872"/>
            <a:ext cx="7734300" cy="876526"/>
          </a:xfrm>
        </p:spPr>
        <p:txBody>
          <a:bodyPr/>
          <a:lstStyle/>
          <a:p>
            <a:pPr algn="ctr"/>
            <a:r>
              <a:rPr lang="fi-FI" dirty="0" err="1" smtClean="0">
                <a:solidFill>
                  <a:schemeClr val="bg1"/>
                </a:solidFill>
              </a:rPr>
              <a:t>Nessebarin</a:t>
            </a:r>
            <a:r>
              <a:rPr lang="fi-FI" dirty="0" smtClean="0">
                <a:solidFill>
                  <a:schemeClr val="bg1"/>
                </a:solidFill>
              </a:rPr>
              <a:t> vanhakaupunki</a:t>
            </a:r>
            <a:endParaRPr lang="fi-FI" dirty="0">
              <a:solidFill>
                <a:schemeClr val="bg1"/>
              </a:solidFill>
            </a:endParaRPr>
          </a:p>
        </p:txBody>
      </p:sp>
      <p:sp>
        <p:nvSpPr>
          <p:cNvPr id="3" name="Sisällön paikkamerkki 2"/>
          <p:cNvSpPr>
            <a:spLocks noGrp="1"/>
          </p:cNvSpPr>
          <p:nvPr>
            <p:ph idx="1"/>
          </p:nvPr>
        </p:nvSpPr>
        <p:spPr>
          <a:xfrm>
            <a:off x="386443" y="288926"/>
            <a:ext cx="4561114" cy="5197474"/>
          </a:xfrm>
        </p:spPr>
        <p:txBody>
          <a:bodyPr>
            <a:normAutofit fontScale="85000" lnSpcReduction="20000"/>
          </a:bodyPr>
          <a:lstStyle/>
          <a:p>
            <a:pPr marL="0" indent="0">
              <a:buNone/>
            </a:pPr>
            <a:r>
              <a:rPr lang="fi-FI" dirty="0" err="1"/>
              <a:t>N</a:t>
            </a:r>
            <a:r>
              <a:rPr lang="fi-FI" dirty="0" err="1" smtClean="0"/>
              <a:t>essebarin</a:t>
            </a:r>
            <a:r>
              <a:rPr lang="fi-FI" dirty="0" smtClean="0"/>
              <a:t> vanha kaupunki on ollut Unescon maailmanperintökohde vuodesta 1983. Vanha kaupunki on perustettu jo yli 4000 vuotta sitten. </a:t>
            </a:r>
          </a:p>
          <a:p>
            <a:pPr marL="0" indent="0">
              <a:buNone/>
            </a:pPr>
            <a:r>
              <a:rPr lang="fi-FI" dirty="0" smtClean="0"/>
              <a:t>Kaupungin valloittivat 800-luvun alussa bulgarialaiset joukot, jotka nimittivät sen </a:t>
            </a:r>
            <a:r>
              <a:rPr lang="fi-FI" dirty="0" err="1" smtClean="0"/>
              <a:t>Nessebariksi</a:t>
            </a:r>
            <a:r>
              <a:rPr lang="fi-FI" dirty="0" smtClean="0"/>
              <a:t>. Useiden vuosisatojen aikana se kerta toisensa </a:t>
            </a:r>
            <a:r>
              <a:rPr lang="fi-FI" dirty="0" err="1" smtClean="0"/>
              <a:t>jalkeen</a:t>
            </a:r>
            <a:r>
              <a:rPr lang="fi-FI" dirty="0" smtClean="0"/>
              <a:t> siirtyi bulgarialaisilta bysanttilaisten käsiin ja päin vastoin. Sen suuren kukoistuksen aika oli 1300-luvun puoli välissä, jolloin se sai vastaanottaa runsaskätisiä lahjoituksia bulgarialaisilta hallitsijoilta, jotka rakennuttivat kirkkoja ja lähettivät sinne kuvanveistäjiä ja taidemaalareita.</a:t>
            </a:r>
            <a:endParaRPr lang="fi-FI" dirty="0"/>
          </a:p>
        </p:txBody>
      </p:sp>
    </p:spTree>
    <p:extLst>
      <p:ext uri="{BB962C8B-B14F-4D97-AF65-F5344CB8AC3E}">
        <p14:creationId xmlns:p14="http://schemas.microsoft.com/office/powerpoint/2010/main" val="1943832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p:cNvPicPr>
          <p:nvPr/>
        </p:nvPicPr>
        <p:blipFill>
          <a:blip r:embed="rId2">
            <a:extLst>
              <a:ext uri="{28A0092B-C50C-407E-A947-70E740481C1C}">
                <a14:useLocalDpi xmlns:a14="http://schemas.microsoft.com/office/drawing/2010/main" val="0"/>
              </a:ext>
            </a:extLst>
          </a:blip>
          <a:stretch>
            <a:fillRect/>
          </a:stretch>
        </p:blipFill>
        <p:spPr>
          <a:xfrm rot="394678">
            <a:off x="1815899" y="1763024"/>
            <a:ext cx="3997893" cy="5457035"/>
          </a:xfrm>
          <a:prstGeom prst="rect">
            <a:avLst/>
          </a:prstGeom>
          <a:ln w="190500" cap="sq">
            <a:solidFill>
              <a:srgbClr val="C8C6BD"/>
            </a:solidFill>
            <a:prstDash val="solid"/>
            <a:miter lim="800000"/>
          </a:ln>
          <a:effectLst>
            <a:glow rad="228600">
              <a:schemeClr val="accent3">
                <a:satMod val="175000"/>
                <a:alpha val="40000"/>
              </a:schemeClr>
            </a:glow>
            <a:outerShdw blurRad="76200" dir="18900000" sy="23000" kx="-1200000" algn="bl" rotWithShape="0">
              <a:prstClr val="black">
                <a:alpha val="20000"/>
              </a:prstClr>
            </a:outerShdw>
          </a:effectLst>
          <a:scene3d>
            <a:camera prst="isometricTopUp"/>
            <a:lightRig rig="threePt" dir="t">
              <a:rot lat="0" lon="0" rev="2100000"/>
            </a:lightRig>
          </a:scene3d>
          <a:sp3d extrusionH="25400">
            <a:bevelT w="304800" h="152400" prst="hardEdge"/>
            <a:extrusionClr>
              <a:srgbClr val="000000"/>
            </a:extrusionClr>
          </a:sp3d>
        </p:spPr>
      </p:pic>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80649">
            <a:off x="6885378" y="878655"/>
            <a:ext cx="4534444" cy="53727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Otsikko 1"/>
          <p:cNvSpPr>
            <a:spLocks noGrp="1"/>
          </p:cNvSpPr>
          <p:nvPr>
            <p:ph type="title"/>
          </p:nvPr>
        </p:nvSpPr>
        <p:spPr>
          <a:xfrm>
            <a:off x="-2443843" y="-226521"/>
            <a:ext cx="10515600" cy="1487488"/>
          </a:xfrm>
        </p:spPr>
        <p:txBody>
          <a:bodyPr/>
          <a:lstStyle/>
          <a:p>
            <a:pPr algn="ctr"/>
            <a:r>
              <a:rPr lang="fi-FI" dirty="0" err="1" smtClean="0"/>
              <a:t>Nessebar</a:t>
            </a:r>
            <a:r>
              <a:rPr lang="fi-FI" dirty="0" smtClean="0"/>
              <a:t> nykyään </a:t>
            </a:r>
            <a:endParaRPr lang="fi-FI" dirty="0"/>
          </a:p>
        </p:txBody>
      </p:sp>
      <p:sp>
        <p:nvSpPr>
          <p:cNvPr id="3" name="Sisällön paikkamerkki 2"/>
          <p:cNvSpPr>
            <a:spLocks noGrp="1"/>
          </p:cNvSpPr>
          <p:nvPr>
            <p:ph idx="1"/>
          </p:nvPr>
        </p:nvSpPr>
        <p:spPr>
          <a:xfrm>
            <a:off x="252334" y="762344"/>
            <a:ext cx="6966857" cy="2666656"/>
          </a:xfrm>
        </p:spPr>
        <p:txBody>
          <a:bodyPr>
            <a:normAutofit lnSpcReduction="10000"/>
          </a:bodyPr>
          <a:lstStyle/>
          <a:p>
            <a:pPr marL="0" indent="0">
              <a:buNone/>
            </a:pPr>
            <a:r>
              <a:rPr lang="fi-FI" dirty="0" err="1" smtClean="0"/>
              <a:t>Nessebarin</a:t>
            </a:r>
            <a:r>
              <a:rPr lang="fi-FI" dirty="0" smtClean="0"/>
              <a:t> vanhakaupunki on nykyään nähtävyys, jossa on myös kaikenlaista ostettavaa. Vanhakaupunki on täynnä upeita maisemia, basaareita ja ruokapaikkoja, joka on turistin taivas. Vanhassa </a:t>
            </a:r>
            <a:r>
              <a:rPr lang="fi-FI" dirty="0" err="1" smtClean="0"/>
              <a:t>kaupungisa</a:t>
            </a:r>
            <a:r>
              <a:rPr lang="fi-FI" dirty="0" smtClean="0"/>
              <a:t> on myös varkaita ja huijareita, joten kaikkeen ei kannata luottaa.</a:t>
            </a:r>
            <a:endParaRPr lang="fi-FI" dirty="0"/>
          </a:p>
        </p:txBody>
      </p:sp>
      <p:sp>
        <p:nvSpPr>
          <p:cNvPr id="6" name="Tekstiruutu 5"/>
          <p:cNvSpPr txBox="1"/>
          <p:nvPr/>
        </p:nvSpPr>
        <p:spPr>
          <a:xfrm>
            <a:off x="473529" y="6139543"/>
            <a:ext cx="26452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Eetu Lätti</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012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90" y="-98234"/>
            <a:ext cx="5143500" cy="6858000"/>
          </a:xfrm>
          <a:prstGeom prst="rect">
            <a:avLst/>
          </a:prstGeom>
        </p:spPr>
      </p:pic>
      <p:sp>
        <p:nvSpPr>
          <p:cNvPr id="2" name="Otsikko 1"/>
          <p:cNvSpPr>
            <a:spLocks noGrp="1"/>
          </p:cNvSpPr>
          <p:nvPr>
            <p:ph type="ctrTitle"/>
          </p:nvPr>
        </p:nvSpPr>
        <p:spPr>
          <a:xfrm>
            <a:off x="537028" y="-98234"/>
            <a:ext cx="3343728" cy="1045029"/>
          </a:xfrm>
        </p:spPr>
        <p:txBody>
          <a:bodyPr/>
          <a:lstStyle/>
          <a:p>
            <a:r>
              <a:rPr lang="fi-FI" dirty="0" err="1"/>
              <a:t>S</a:t>
            </a:r>
            <a:r>
              <a:rPr lang="fi-FI" dirty="0" err="1" smtClean="0"/>
              <a:t>ozopol</a:t>
            </a:r>
            <a:endParaRPr lang="fi-FI" dirty="0"/>
          </a:p>
        </p:txBody>
      </p:sp>
      <p:sp>
        <p:nvSpPr>
          <p:cNvPr id="3" name="Alaotsikko 2"/>
          <p:cNvSpPr>
            <a:spLocks noGrp="1"/>
          </p:cNvSpPr>
          <p:nvPr>
            <p:ph type="subTitle" idx="1"/>
          </p:nvPr>
        </p:nvSpPr>
        <p:spPr>
          <a:xfrm flipV="1">
            <a:off x="1523999" y="7166176"/>
            <a:ext cx="8984343" cy="1077936"/>
          </a:xfrm>
        </p:spPr>
        <p:txBody>
          <a:bodyPr>
            <a:noAutofit/>
          </a:bodyPr>
          <a:lstStyle/>
          <a:p>
            <a:pPr algn="l"/>
            <a:endParaRPr lang="fi-FI" sz="2800" dirty="0"/>
          </a:p>
        </p:txBody>
      </p:sp>
      <p:sp>
        <p:nvSpPr>
          <p:cNvPr id="6" name="Suorakulmio 5"/>
          <p:cNvSpPr/>
          <p:nvPr/>
        </p:nvSpPr>
        <p:spPr>
          <a:xfrm>
            <a:off x="5264149" y="228601"/>
            <a:ext cx="6056993" cy="61247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mn-cs"/>
              </a:rPr>
              <a:t>Meillä oli </a:t>
            </a:r>
            <a:r>
              <a:rPr kumimoji="0" lang="fi-FI" sz="2800" b="0"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mn-cs"/>
              </a:rPr>
              <a:t>Zozopolissa</a:t>
            </a:r>
            <a:r>
              <a:rPr kumimoji="0" lang="fi-FI" sz="2800" b="0"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mn-cs"/>
              </a:rPr>
              <a:t> opas, joka näytti paikkoja ja kertoi niistä paljon. Kaupunki sijaitsee noin 35 km päästä </a:t>
            </a:r>
            <a:r>
              <a:rPr kumimoji="0" lang="fi-FI" sz="2800" b="0"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mn-cs"/>
              </a:rPr>
              <a:t>Burgasista</a:t>
            </a:r>
            <a:r>
              <a:rPr kumimoji="0" lang="fi-FI" sz="2800" b="0"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mn-cs"/>
              </a:rPr>
              <a:t>Siellä oli melko paljon vanhoja kirkkoja, joista osa oli aika hyvässä kunnossa. Kirkoissa oli sisällä paljon maalauksia ja kuvia Jeesuksesta, osa kirkoista oli melko pieniä, mutta hyvin koristeltuja. Osa kirkoista oli todella isoja ja korkeita, mutta ne oli todella huonokuntoisia. Ravintola, jossa kävimme syömässä oli  seudun parhain perinneravintola meren rannalla. Siellä oli todella hienot maisemat. </a:t>
            </a:r>
            <a:endParaRPr kumimoji="0" lang="fi-FI" sz="2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2120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540208" y="516731"/>
            <a:ext cx="10515600" cy="1325563"/>
          </a:xfrm>
        </p:spPr>
        <p:style>
          <a:lnRef idx="1">
            <a:schemeClr val="accent3"/>
          </a:lnRef>
          <a:fillRef idx="2">
            <a:schemeClr val="accent3"/>
          </a:fillRef>
          <a:effectRef idx="1">
            <a:schemeClr val="accent3"/>
          </a:effectRef>
          <a:fontRef idx="minor">
            <a:schemeClr val="dk1"/>
          </a:fontRef>
        </p:style>
        <p:txBody>
          <a:bodyPr/>
          <a:lstStyle/>
          <a:p>
            <a:pPr algn="ctr"/>
            <a:r>
              <a:rPr lang="fi-FI" dirty="0" smtClean="0">
                <a:latin typeface="Impact" panose="020B0806030902050204" pitchFamily="34" charset="0"/>
              </a:rPr>
              <a:t>Kuvia </a:t>
            </a:r>
            <a:r>
              <a:rPr lang="fi-FI" dirty="0" err="1" smtClean="0">
                <a:latin typeface="Impact" panose="020B0806030902050204" pitchFamily="34" charset="0"/>
              </a:rPr>
              <a:t>sozopolista</a:t>
            </a:r>
            <a:endParaRPr lang="fi-FI" dirty="0">
              <a:latin typeface="Impact" panose="020B0806030902050204" pitchFamily="34" charset="0"/>
            </a:endParaRPr>
          </a:p>
        </p:txBody>
      </p:sp>
      <p:sp>
        <p:nvSpPr>
          <p:cNvPr id="3" name="Tekstin paikkamerkki 2"/>
          <p:cNvSpPr>
            <a:spLocks noGrp="1"/>
          </p:cNvSpPr>
          <p:nvPr>
            <p:ph type="body" idx="1"/>
          </p:nvPr>
        </p:nvSpPr>
        <p:spPr/>
        <p:txBody>
          <a:bodyPr/>
          <a:lstStyle/>
          <a:p>
            <a:endParaRPr lang="fi-FI"/>
          </a:p>
        </p:txBody>
      </p:sp>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9787" y="1681162"/>
            <a:ext cx="5363935" cy="4022951"/>
          </a:xfrm>
          <a:effectLst>
            <a:glow rad="228600">
              <a:schemeClr val="accent1">
                <a:satMod val="175000"/>
                <a:alpha val="40000"/>
              </a:schemeClr>
            </a:glow>
          </a:effectLst>
          <a:scene3d>
            <a:camera prst="perspectiveFront"/>
            <a:lightRig rig="threePt" dir="t"/>
          </a:scene3d>
          <a:sp3d>
            <a:bevelT prst="slope"/>
          </a:sp3d>
        </p:spPr>
      </p:pic>
      <p:sp>
        <p:nvSpPr>
          <p:cNvPr id="5" name="Tekstin paikkamerkki 4"/>
          <p:cNvSpPr>
            <a:spLocks noGrp="1"/>
          </p:cNvSpPr>
          <p:nvPr>
            <p:ph type="body" sz="quarter" idx="3"/>
          </p:nvPr>
        </p:nvSpPr>
        <p:spPr/>
        <p:txBody>
          <a:bodyPr/>
          <a:lstStyle/>
          <a:p>
            <a:endParaRPr lang="fi-FI"/>
          </a:p>
        </p:txBody>
      </p:sp>
      <p:pic>
        <p:nvPicPr>
          <p:cNvPr id="34" name="Sisällön paikkamerkki 33"/>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378347" y="1690688"/>
            <a:ext cx="5351233" cy="4013425"/>
          </a:xfrm>
          <a:prstGeom prst="rect">
            <a:avLst/>
          </a:prstGeom>
          <a:solidFill>
            <a:srgbClr val="FFFFFF">
              <a:shade val="85000"/>
            </a:srgbClr>
          </a:solidFill>
          <a:ln w="88900" cap="sq">
            <a:solidFill>
              <a:srgbClr val="FFFFFF"/>
            </a:solidFill>
            <a:miter lim="800000"/>
          </a:ln>
          <a:effectLst>
            <a:glow rad="228600">
              <a:schemeClr val="accent2">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2625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375" y="0"/>
            <a:ext cx="3857625" cy="6858000"/>
          </a:xfrm>
          <a:prstGeom prst="rect">
            <a:avLst/>
          </a:prstGeom>
        </p:spPr>
      </p:pic>
      <p:sp>
        <p:nvSpPr>
          <p:cNvPr id="2" name="Otsikko 1"/>
          <p:cNvSpPr>
            <a:spLocks noGrp="1"/>
          </p:cNvSpPr>
          <p:nvPr>
            <p:ph type="title"/>
          </p:nvPr>
        </p:nvSpPr>
        <p:spPr/>
        <p:txBody>
          <a:bodyPr/>
          <a:lstStyle/>
          <a:p>
            <a:r>
              <a:rPr lang="fi-FI" dirty="0" err="1" smtClean="0">
                <a:solidFill>
                  <a:schemeClr val="bg1"/>
                </a:solidFill>
              </a:rPr>
              <a:t>Pomorien</a:t>
            </a:r>
            <a:r>
              <a:rPr lang="fi-FI" dirty="0" smtClean="0">
                <a:solidFill>
                  <a:schemeClr val="bg1"/>
                </a:solidFill>
              </a:rPr>
              <a:t> hautamuseo</a:t>
            </a:r>
            <a:endParaRPr lang="fi-FI" dirty="0">
              <a:solidFill>
                <a:schemeClr val="bg1"/>
              </a:solidFill>
            </a:endParaRPr>
          </a:p>
        </p:txBody>
      </p:sp>
      <p:sp>
        <p:nvSpPr>
          <p:cNvPr id="3" name="Sisällön paikkamerkki 2"/>
          <p:cNvSpPr>
            <a:spLocks noGrp="1"/>
          </p:cNvSpPr>
          <p:nvPr>
            <p:ph idx="1"/>
          </p:nvPr>
        </p:nvSpPr>
        <p:spPr>
          <a:xfrm>
            <a:off x="838200" y="4355869"/>
            <a:ext cx="7092142" cy="1762298"/>
          </a:xfrm>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r>
              <a:rPr lang="fi-FI" dirty="0" err="1" smtClean="0">
                <a:solidFill>
                  <a:schemeClr val="tx2">
                    <a:lumMod val="75000"/>
                  </a:schemeClr>
                </a:solidFill>
              </a:rPr>
              <a:t>Pomorien</a:t>
            </a:r>
            <a:r>
              <a:rPr lang="fi-FI" dirty="0" smtClean="0">
                <a:solidFill>
                  <a:schemeClr val="tx2">
                    <a:lumMod val="75000"/>
                  </a:schemeClr>
                </a:solidFill>
              </a:rPr>
              <a:t> kaupungin liepeillä kävimme vanhassa hautaholvissa, joka oli löydetty noin 100 vuotta sitten. Holvi oli rakennettu 100-200 jKr. Se oli tehty tiilestä ja kivistä. Holvin keskellä oli uuni, jonka piippu nousi ylös maanpinnalle. </a:t>
            </a:r>
            <a:r>
              <a:rPr lang="fi-FI" dirty="0" err="1" smtClean="0">
                <a:solidFill>
                  <a:schemeClr val="tx2">
                    <a:lumMod val="75000"/>
                  </a:schemeClr>
                </a:solidFill>
              </a:rPr>
              <a:t>Aikoinaa</a:t>
            </a:r>
            <a:r>
              <a:rPr lang="fi-FI" dirty="0" smtClean="0">
                <a:solidFill>
                  <a:schemeClr val="tx2">
                    <a:lumMod val="75000"/>
                  </a:schemeClr>
                </a:solidFill>
              </a:rPr>
              <a:t> pappi teki uuniin tulet ja katsoi mihin suuntaan savu ylhäällä meni. Sen mukaan tulkittiin  jumalien tahtoa. Itse holvin sisäosassa oli joskus kauan sitten rikkaiden perheitten hautasyvänteitä. . </a:t>
            </a:r>
            <a:endParaRPr lang="fi-FI" dirty="0">
              <a:solidFill>
                <a:schemeClr val="tx2">
                  <a:lumMod val="75000"/>
                </a:schemeClr>
              </a:solidFill>
            </a:endParaRPr>
          </a:p>
        </p:txBody>
      </p:sp>
    </p:spTree>
    <p:extLst>
      <p:ext uri="{BB962C8B-B14F-4D97-AF65-F5344CB8AC3E}">
        <p14:creationId xmlns:p14="http://schemas.microsoft.com/office/powerpoint/2010/main" val="482903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uvahaun tulos haulle salt museum pomorie bulga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0086"/>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p:cNvSpPr>
            <a:spLocks noGrp="1"/>
          </p:cNvSpPr>
          <p:nvPr>
            <p:ph type="ctrTitle"/>
          </p:nvPr>
        </p:nvSpPr>
        <p:spPr>
          <a:xfrm>
            <a:off x="4317357" y="2963119"/>
            <a:ext cx="9144000" cy="1219200"/>
          </a:xfrm>
        </p:spPr>
        <p:txBody>
          <a:bodyPr>
            <a:normAutofit/>
          </a:bodyPr>
          <a:lstStyle/>
          <a:p>
            <a:r>
              <a:rPr lang="fi-FI" sz="7200" dirty="0" smtClean="0"/>
              <a:t>Suolamuseo</a:t>
            </a:r>
            <a:endParaRPr lang="fi-FI" sz="7200" dirty="0"/>
          </a:p>
        </p:txBody>
      </p:sp>
    </p:spTree>
    <p:extLst>
      <p:ext uri="{BB962C8B-B14F-4D97-AF65-F5344CB8AC3E}">
        <p14:creationId xmlns:p14="http://schemas.microsoft.com/office/powerpoint/2010/main" val="36243806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645623" y="166253"/>
            <a:ext cx="9429404" cy="508553"/>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fi-FI" dirty="0" smtClean="0">
                <a:solidFill>
                  <a:schemeClr val="tx1"/>
                </a:solidFill>
                <a:latin typeface="Bodoni MT" panose="02070603080606020203" pitchFamily="18" charset="0"/>
              </a:rPr>
              <a:t>Tietoa suolasta ja museosta</a:t>
            </a:r>
            <a:endParaRPr lang="fi-FI" dirty="0">
              <a:solidFill>
                <a:schemeClr val="tx1"/>
              </a:solidFill>
              <a:latin typeface="Bodoni MT" panose="02070603080606020203" pitchFamily="18" charset="0"/>
            </a:endParaRPr>
          </a:p>
        </p:txBody>
      </p:sp>
      <p:sp>
        <p:nvSpPr>
          <p:cNvPr id="3" name="Sisällön paikkamerkki 2"/>
          <p:cNvSpPr>
            <a:spLocks noGrp="1"/>
          </p:cNvSpPr>
          <p:nvPr>
            <p:ph idx="1"/>
          </p:nvPr>
        </p:nvSpPr>
        <p:spPr>
          <a:xfrm>
            <a:off x="838200" y="3458095"/>
            <a:ext cx="6260869" cy="2718868"/>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buNone/>
            </a:pPr>
            <a:r>
              <a:rPr lang="fi-FI" dirty="0" smtClean="0">
                <a:latin typeface="Calibri Light" panose="020F0302020204030204" pitchFamily="34" charset="0"/>
              </a:rPr>
              <a:t>Kävimme </a:t>
            </a:r>
            <a:r>
              <a:rPr lang="fi-FI" dirty="0">
                <a:latin typeface="Calibri Light" panose="020F0302020204030204" pitchFamily="34" charset="0"/>
              </a:rPr>
              <a:t>vierailemassa suolamuseossa </a:t>
            </a:r>
            <a:r>
              <a:rPr lang="fi-FI" dirty="0" err="1">
                <a:latin typeface="Calibri Light" panose="020F0302020204030204" pitchFamily="34" charset="0"/>
              </a:rPr>
              <a:t>Pomoriessa</a:t>
            </a:r>
            <a:r>
              <a:rPr lang="fi-FI" dirty="0" smtClean="0">
                <a:latin typeface="Calibri Light" panose="020F0302020204030204" pitchFamily="34" charset="0"/>
              </a:rPr>
              <a:t>.</a:t>
            </a:r>
          </a:p>
          <a:p>
            <a:pPr marL="0" indent="0">
              <a:buNone/>
            </a:pPr>
            <a:r>
              <a:rPr lang="fi-FI" dirty="0" smtClean="0">
                <a:latin typeface="Calibri Light" panose="020F0302020204030204" pitchFamily="34" charset="0"/>
              </a:rPr>
              <a:t>Suolamuseo oli aika pieni paikka ja ei vaikuttanut kovin suositulta, eikä se minuakaan kiinnostanut, mutta sainpahan tietää suolasta uutta tietoa.</a:t>
            </a:r>
          </a:p>
          <a:p>
            <a:pPr marL="0" indent="0">
              <a:buNone/>
            </a:pPr>
            <a:r>
              <a:rPr lang="fi-FI" dirty="0" smtClean="0">
                <a:latin typeface="Calibri Light" panose="020F0302020204030204" pitchFamily="34" charset="0"/>
              </a:rPr>
              <a:t>Suolamuseossa oli pihassa altaat, mistä suola nostetaan.</a:t>
            </a:r>
          </a:p>
          <a:p>
            <a:pPr marL="0" indent="0">
              <a:buNone/>
            </a:pPr>
            <a:r>
              <a:rPr lang="fi-FI" dirty="0" smtClean="0">
                <a:latin typeface="Calibri Light" panose="020F0302020204030204" pitchFamily="34" charset="0"/>
              </a:rPr>
              <a:t>Suola-altaat olivat aika isoja, kun ne olivat alussa täynnä merivettä ja kesän tullen merivesi hukkui ja altaisiin jäi vain suola ja se otettiin talteen.</a:t>
            </a:r>
          </a:p>
          <a:p>
            <a:pPr marL="0" indent="0">
              <a:buNone/>
            </a:pPr>
            <a:r>
              <a:rPr lang="fi-FI" dirty="0" smtClean="0">
                <a:latin typeface="Calibri Light" panose="020F0302020204030204" pitchFamily="34" charset="0"/>
              </a:rPr>
              <a:t>Siinä oli pieni kertomus, miten suola tulee.</a:t>
            </a:r>
          </a:p>
          <a:p>
            <a:pPr marL="0" indent="0">
              <a:buNone/>
            </a:pPr>
            <a:endParaRPr lang="fi-FI" dirty="0"/>
          </a:p>
          <a:p>
            <a:endParaRPr lang="fi-FI" dirty="0"/>
          </a:p>
        </p:txBody>
      </p:sp>
    </p:spTree>
    <p:extLst>
      <p:ext uri="{BB962C8B-B14F-4D97-AF65-F5344CB8AC3E}">
        <p14:creationId xmlns:p14="http://schemas.microsoft.com/office/powerpoint/2010/main" val="10519282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p:cNvSpPr txBox="1"/>
          <p:nvPr/>
        </p:nvSpPr>
        <p:spPr>
          <a:xfrm>
            <a:off x="403523" y="5777414"/>
            <a:ext cx="64517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Kuvassa suolan tekemisestä pienoismalli.</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Kuvahaun tulos haulle taus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017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isällön paikkamerkki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42532" y="150471"/>
            <a:ext cx="2887384" cy="5129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Kuv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218" y="150471"/>
            <a:ext cx="6695185" cy="376854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kstiruutu 6"/>
          <p:cNvSpPr txBox="1"/>
          <p:nvPr/>
        </p:nvSpPr>
        <p:spPr>
          <a:xfrm>
            <a:off x="6541982" y="3919018"/>
            <a:ext cx="61411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Siinä näkyy suola-allas, mistä suola nostettiin ylös.</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Kuva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0762" y="4103684"/>
            <a:ext cx="4903612" cy="2760117"/>
          </a:xfrm>
          <a:prstGeom prst="ellipse">
            <a:avLst/>
          </a:prstGeom>
          <a:ln>
            <a:noFill/>
          </a:ln>
          <a:effectLst>
            <a:softEdge rad="112500"/>
          </a:effectLst>
        </p:spPr>
      </p:pic>
      <p:sp>
        <p:nvSpPr>
          <p:cNvPr id="9" name="Tekstiruutu 8"/>
          <p:cNvSpPr txBox="1"/>
          <p:nvPr/>
        </p:nvSpPr>
        <p:spPr>
          <a:xfrm>
            <a:off x="601884" y="6065134"/>
            <a:ext cx="25232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Teksti</a:t>
            </a:r>
            <a:r>
              <a:rPr kumimoji="0" lang="fi-FI" sz="1800" b="0" i="0" u="none" strike="noStrike" kern="1200" cap="none" spc="0" normalizeH="0" baseline="0" noProof="0" smtClean="0">
                <a:ln>
                  <a:noFill/>
                </a:ln>
                <a:solidFill>
                  <a:prstClr val="black"/>
                </a:solidFill>
                <a:effectLst/>
                <a:uLnTx/>
                <a:uFillTx/>
                <a:latin typeface="Calibri" panose="020F0502020204030204"/>
                <a:ea typeface="+mn-ea"/>
                <a:cs typeface="+mn-cs"/>
              </a:rPr>
              <a:t>: Teemu</a:t>
            </a: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5810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2"/>
          <a:stretch>
            <a:fillRect/>
          </a:stretch>
        </p:blipFill>
        <p:spPr>
          <a:xfrm>
            <a:off x="0" y="0"/>
            <a:ext cx="12192000" cy="6857999"/>
          </a:xfrm>
          <a:prstGeom prst="rect">
            <a:avLst/>
          </a:prstGeom>
        </p:spPr>
      </p:pic>
      <p:sp>
        <p:nvSpPr>
          <p:cNvPr id="2" name="Otsikko 1"/>
          <p:cNvSpPr>
            <a:spLocks noGrp="1"/>
          </p:cNvSpPr>
          <p:nvPr>
            <p:ph type="ctrTitle"/>
          </p:nvPr>
        </p:nvSpPr>
        <p:spPr>
          <a:xfrm>
            <a:off x="1371600" y="3118645"/>
            <a:ext cx="9144000" cy="2387600"/>
          </a:xfrm>
        </p:spPr>
        <p:txBody>
          <a:bodyPr>
            <a:prstTxWarp prst="textArchUp">
              <a:avLst/>
            </a:prstTxWarp>
          </a:bodyPr>
          <a:lstStyle/>
          <a:p>
            <a:r>
              <a:rPr lang="fi-FI" u="sng" dirty="0" err="1" smtClean="0">
                <a:effectLst>
                  <a:glow rad="228600">
                    <a:srgbClr val="ECECEC"/>
                  </a:glow>
                </a:effectLst>
                <a:latin typeface="Vijaya" panose="020B0604020202020204" pitchFamily="34" charset="0"/>
                <a:cs typeface="Vijaya" panose="020B0604020202020204" pitchFamily="34" charset="0"/>
              </a:rPr>
              <a:t>Festa</a:t>
            </a:r>
            <a:r>
              <a:rPr lang="fi-FI" u="sng" dirty="0" smtClean="0">
                <a:effectLst>
                  <a:glow rad="228600">
                    <a:srgbClr val="ECECEC"/>
                  </a:glow>
                </a:effectLst>
                <a:latin typeface="Vijaya" panose="020B0604020202020204" pitchFamily="34" charset="0"/>
                <a:cs typeface="Vijaya" panose="020B0604020202020204" pitchFamily="34" charset="0"/>
              </a:rPr>
              <a:t> </a:t>
            </a:r>
            <a:r>
              <a:rPr lang="fi-FI" u="sng" dirty="0" err="1" smtClean="0">
                <a:effectLst>
                  <a:glow rad="228600">
                    <a:srgbClr val="ECECEC"/>
                  </a:glow>
                </a:effectLst>
                <a:latin typeface="Vijaya" panose="020B0604020202020204" pitchFamily="34" charset="0"/>
                <a:cs typeface="Vijaya" panose="020B0604020202020204" pitchFamily="34" charset="0"/>
              </a:rPr>
              <a:t>Panorama</a:t>
            </a:r>
            <a:r>
              <a:rPr lang="fi-FI" u="sng" dirty="0" smtClean="0">
                <a:effectLst>
                  <a:glow rad="228600">
                    <a:srgbClr val="ECECEC"/>
                  </a:glow>
                </a:effectLst>
                <a:latin typeface="Vijaya" panose="020B0604020202020204" pitchFamily="34" charset="0"/>
                <a:cs typeface="Vijaya" panose="020B0604020202020204" pitchFamily="34" charset="0"/>
              </a:rPr>
              <a:t> hotelli</a:t>
            </a:r>
            <a:endParaRPr lang="fi-FI" u="sng" dirty="0">
              <a:effectLst>
                <a:glow rad="228600">
                  <a:srgbClr val="ECECEC"/>
                </a:glow>
              </a:effectLst>
              <a:latin typeface="Vijaya" panose="020B0604020202020204" pitchFamily="34" charset="0"/>
              <a:cs typeface="Vijaya" panose="020B0604020202020204" pitchFamily="34" charset="0"/>
            </a:endParaRPr>
          </a:p>
        </p:txBody>
      </p:sp>
      <p:sp>
        <p:nvSpPr>
          <p:cNvPr id="3" name="Alaotsikko 2"/>
          <p:cNvSpPr>
            <a:spLocks noGrp="1"/>
          </p:cNvSpPr>
          <p:nvPr>
            <p:ph type="subTitle" idx="1"/>
          </p:nvPr>
        </p:nvSpPr>
        <p:spPr>
          <a:xfrm>
            <a:off x="1371600" y="3118645"/>
            <a:ext cx="9144000" cy="1655762"/>
          </a:xfrm>
        </p:spPr>
        <p:txBody>
          <a:bodyPr>
            <a:normAutofit/>
          </a:bodyPr>
          <a:lstStyle/>
          <a:p>
            <a:r>
              <a:rPr lang="fi-FI" sz="2800" dirty="0" smtClean="0"/>
              <a:t>I</a:t>
            </a:r>
            <a:endParaRPr lang="fi-FI" sz="2800" dirty="0"/>
          </a:p>
        </p:txBody>
      </p:sp>
      <p:sp>
        <p:nvSpPr>
          <p:cNvPr id="4" name="Vasen aaltosulje 3"/>
          <p:cNvSpPr/>
          <p:nvPr/>
        </p:nvSpPr>
        <p:spPr>
          <a:xfrm>
            <a:off x="9817100" y="1030490"/>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Tree>
    <p:extLst>
      <p:ext uri="{BB962C8B-B14F-4D97-AF65-F5344CB8AC3E}">
        <p14:creationId xmlns:p14="http://schemas.microsoft.com/office/powerpoint/2010/main" val="3972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470" y="892628"/>
            <a:ext cx="4055453" cy="54072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isometricOffAxis1Right"/>
            <a:lightRig rig="threePt" dir="t">
              <a:rot lat="0" lon="0" rev="2100000"/>
            </a:lightRig>
          </a:scene3d>
          <a:sp3d extrusionH="25400">
            <a:bevelT w="304800" h="152400" prst="hardEdge"/>
            <a:extrusionClr>
              <a:srgbClr val="000000"/>
            </a:extrusionClr>
          </a:sp3d>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68968">
            <a:off x="8281147" y="1007182"/>
            <a:ext cx="3005825" cy="53436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isometricOffAxis1Right"/>
            <a:lightRig rig="threePt" dir="t">
              <a:rot lat="0" lon="0" rev="2100000"/>
            </a:lightRig>
          </a:scene3d>
          <a:sp3d extrusionH="25400">
            <a:bevelT w="304800" h="152400" prst="hardEdge"/>
            <a:extrusionClr>
              <a:srgbClr val="000000"/>
            </a:extrusionClr>
          </a:sp3d>
        </p:spPr>
      </p:pic>
      <p:sp>
        <p:nvSpPr>
          <p:cNvPr id="4" name="AutoShape 2" descr="blob:https://web.whatsapp.com/44e559c3-af98-4a61-a80e-e92c170eee6d"/>
          <p:cNvSpPr>
            <a:spLocks noGrp="1" noChangeAspect="1" noChangeArrowheads="1"/>
          </p:cNvSpPr>
          <p:nvPr>
            <p:ph type="subTitle" idx="1"/>
          </p:nvPr>
        </p:nvSpPr>
        <p:spPr bwMode="auto">
          <a:xfrm>
            <a:off x="4724924" y="3206863"/>
            <a:ext cx="3262723" cy="823005"/>
          </a:xfrm>
          <a:prstGeom prst="rect">
            <a:avLst/>
          </a:prstGeom>
          <a:solidFill>
            <a:schemeClr val="bg1">
              <a:alpha val="72000"/>
            </a:schemeClr>
          </a:solidFill>
        </p:spPr>
        <p:txBody>
          <a:bodyPr vert="horz" wrap="square" lIns="91440" tIns="45720" rIns="91440" bIns="45720" numCol="1" anchor="t" anchorCtr="0" compatLnSpc="1">
            <a:prstTxWarp prst="textNoShape">
              <a:avLst/>
            </a:prstTxWarp>
          </a:bodyPr>
          <a:lstStyle/>
          <a:p>
            <a:r>
              <a:rPr lang="fi-FI" dirty="0" smtClean="0"/>
              <a:t> </a:t>
            </a:r>
            <a:r>
              <a:rPr lang="fi-FI" sz="2800" dirty="0" smtClean="0">
                <a:latin typeface="Aharoni" panose="02010803020104030203" pitchFamily="2" charset="-79"/>
                <a:cs typeface="Aharoni" panose="02010803020104030203" pitchFamily="2" charset="-79"/>
              </a:rPr>
              <a:t>Hyvästi Suomi!!!</a:t>
            </a:r>
            <a:endParaRPr lang="fi-FI" sz="2800" dirty="0">
              <a:latin typeface="Aharoni" panose="02010803020104030203" pitchFamily="2" charset="-79"/>
              <a:cs typeface="Aharoni" panose="02010803020104030203" pitchFamily="2" charset="-79"/>
            </a:endParaRPr>
          </a:p>
        </p:txBody>
      </p:sp>
      <p:sp>
        <p:nvSpPr>
          <p:cNvPr id="7" name="Suorakulmio 6"/>
          <p:cNvSpPr/>
          <p:nvPr/>
        </p:nvSpPr>
        <p:spPr>
          <a:xfrm>
            <a:off x="3982681" y="232208"/>
            <a:ext cx="5831853" cy="923330"/>
          </a:xfrm>
          <a:prstGeom prst="rect">
            <a:avLst/>
          </a:prstGeom>
          <a:noFill/>
        </p:spPr>
        <p:txBody>
          <a:bodyPr wrap="none" lIns="91440" tIns="45720" rIns="91440" bIns="45720">
            <a:prstTxWarp prst="textCan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54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Matkailu Bulgariassa</a:t>
            </a:r>
            <a:endParaRPr kumimoji="0" lang="fi-FI"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18766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p:cNvPicPr>
            <a:picLocks noGrp="1" noChangeAspect="1"/>
          </p:cNvPicPr>
          <p:nvPr>
            <p:ph type="pic" idx="1"/>
          </p:nvPr>
        </p:nvPicPr>
        <p:blipFill>
          <a:blip r:embed="rId2"/>
          <a:srcRect t="20390" b="20390"/>
          <a:stretch>
            <a:fillRect/>
          </a:stretch>
        </p:blipFill>
        <p:spPr>
          <a:xfrm>
            <a:off x="0" y="-1"/>
            <a:ext cx="8687931" cy="6858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tsikko 1"/>
          <p:cNvSpPr>
            <a:spLocks noGrp="1"/>
          </p:cNvSpPr>
          <p:nvPr>
            <p:ph type="title"/>
          </p:nvPr>
        </p:nvSpPr>
        <p:spPr>
          <a:xfrm>
            <a:off x="306389" y="-612775"/>
            <a:ext cx="2436812" cy="1600200"/>
          </a:xfrm>
        </p:spPr>
        <p:txBody>
          <a:bodyPr>
            <a:normAutofit/>
          </a:bodyPr>
          <a:lstStyle/>
          <a:p>
            <a:r>
              <a:rPr lang="fi-FI" sz="4000" dirty="0" smtClean="0">
                <a:solidFill>
                  <a:schemeClr val="bg1"/>
                </a:solidFill>
              </a:rPr>
              <a:t>Huoneet</a:t>
            </a:r>
            <a:endParaRPr lang="fi-FI" sz="4000" dirty="0">
              <a:solidFill>
                <a:schemeClr val="bg1"/>
              </a:solidFill>
            </a:endParaRPr>
          </a:p>
        </p:txBody>
      </p:sp>
      <p:sp>
        <p:nvSpPr>
          <p:cNvPr id="3" name="Sisällön paikkamerkki 2"/>
          <p:cNvSpPr>
            <a:spLocks noGrp="1"/>
          </p:cNvSpPr>
          <p:nvPr>
            <p:ph type="body" sz="half" idx="2"/>
          </p:nvPr>
        </p:nvSpPr>
        <p:spPr>
          <a:xfrm>
            <a:off x="306389" y="987425"/>
            <a:ext cx="4049711" cy="4219575"/>
          </a:xfrm>
        </p:spPr>
        <p:txBody>
          <a:bodyPr>
            <a:normAutofit/>
          </a:bodyPr>
          <a:lstStyle/>
          <a:p>
            <a:pPr marL="0" indent="0">
              <a:buNone/>
            </a:pPr>
            <a:r>
              <a:rPr lang="fi-FI" sz="1800" dirty="0" smtClean="0">
                <a:solidFill>
                  <a:schemeClr val="bg1"/>
                </a:solidFill>
              </a:rPr>
              <a:t>Hotelli huoneet olivat hyviä. Huoneissa jossa yövyimme oli mukavat sängyt, paljon luonnonvaloa, tilavat parvekkeet sekä naisväelle, erityisesti minulle ja Viiville, hyvä paikka meikata. WC oli siisti, sekä siellä oli kylpyamme, joka oli iso plussa.</a:t>
            </a:r>
          </a:p>
          <a:p>
            <a:pPr marL="0" indent="0">
              <a:buNone/>
            </a:pPr>
            <a:r>
              <a:rPr lang="fi-FI" sz="1800" dirty="0" smtClean="0">
                <a:solidFill>
                  <a:schemeClr val="bg1"/>
                </a:solidFill>
              </a:rPr>
              <a:t>Huoneessa oli myös joitain puitteita, kuten huoneemme suihkusta ei välillä tullut ollenkaan lämmintä vettä ja vesi tuli todella pienellä paineella, joka hankaloitti peseytymistä.</a:t>
            </a:r>
          </a:p>
          <a:p>
            <a:pPr marL="0" indent="0">
              <a:buNone/>
            </a:pPr>
            <a:r>
              <a:rPr lang="fi-FI" sz="1800" dirty="0" smtClean="0">
                <a:solidFill>
                  <a:schemeClr val="bg1"/>
                </a:solidFill>
              </a:rPr>
              <a:t>Siivoojat kuitenkin pitivät huoneet hyvin siisteinä, joka nostatti huoneen mukavuutta.</a:t>
            </a:r>
            <a:endParaRPr lang="fi-FI" sz="1800" dirty="0">
              <a:solidFill>
                <a:schemeClr val="bg1"/>
              </a:solidFill>
            </a:endParaRPr>
          </a:p>
        </p:txBody>
      </p:sp>
      <p:pic>
        <p:nvPicPr>
          <p:cNvPr id="7" name="Kuva 6"/>
          <p:cNvPicPr>
            <a:picLocks noChangeAspect="1"/>
          </p:cNvPicPr>
          <p:nvPr/>
        </p:nvPicPr>
        <p:blipFill>
          <a:blip r:embed="rId3"/>
          <a:stretch>
            <a:fillRect/>
          </a:stretch>
        </p:blipFill>
        <p:spPr>
          <a:xfrm>
            <a:off x="8687929" y="0"/>
            <a:ext cx="3504071" cy="6858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Kuvatekstiellipsi 4"/>
          <p:cNvSpPr/>
          <p:nvPr/>
        </p:nvSpPr>
        <p:spPr>
          <a:xfrm>
            <a:off x="8687929" y="431800"/>
            <a:ext cx="1927680" cy="1320800"/>
          </a:xfrm>
          <a:prstGeom prst="wedgeEllipseCallout">
            <a:avLst>
              <a:gd name="adj1" fmla="val 36485"/>
              <a:gd name="adj2" fmla="val 5769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i-FI" dirty="0" smtClean="0"/>
              <a:t>Nyt </a:t>
            </a:r>
            <a:r>
              <a:rPr lang="fi-FI" dirty="0" err="1" smtClean="0"/>
              <a:t>mä</a:t>
            </a:r>
            <a:r>
              <a:rPr lang="fi-FI" dirty="0" smtClean="0"/>
              <a:t> olen ajoissa</a:t>
            </a:r>
            <a:r>
              <a:rPr lang="fi-FI" dirty="0">
                <a:sym typeface="Wingdings" panose="05000000000000000000" pitchFamily="2" charset="2"/>
              </a:rPr>
              <a:t> </a:t>
            </a:r>
            <a:r>
              <a:rPr lang="fi-FI" dirty="0" smtClean="0">
                <a:sym typeface="Wingdings" panose="05000000000000000000" pitchFamily="2" charset="2"/>
              </a:rPr>
              <a:t>:)</a:t>
            </a:r>
            <a:endParaRPr lang="fi-FI" dirty="0"/>
          </a:p>
        </p:txBody>
      </p:sp>
    </p:spTree>
    <p:extLst>
      <p:ext uri="{BB962C8B-B14F-4D97-AF65-F5344CB8AC3E}">
        <p14:creationId xmlns:p14="http://schemas.microsoft.com/office/powerpoint/2010/main" val="197274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p:cNvPicPr>
            <a:picLocks noGrp="1" noChangeAspect="1"/>
          </p:cNvPicPr>
          <p:nvPr>
            <p:ph type="pic" idx="1"/>
          </p:nvPr>
        </p:nvPicPr>
        <p:blipFill>
          <a:blip r:embed="rId2"/>
          <a:srcRect t="20390" b="20390"/>
          <a:stretch>
            <a:fillRect/>
          </a:stretch>
        </p:blipFill>
        <p:spPr>
          <a:xfrm>
            <a:off x="0" y="1"/>
            <a:ext cx="8730112"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Kuva 6"/>
          <p:cNvPicPr>
            <a:picLocks noChangeAspect="1"/>
          </p:cNvPicPr>
          <p:nvPr/>
        </p:nvPicPr>
        <p:blipFill>
          <a:blip r:embed="rId3"/>
          <a:stretch>
            <a:fillRect/>
          </a:stretch>
        </p:blipFill>
        <p:spPr>
          <a:xfrm>
            <a:off x="8730112" y="2"/>
            <a:ext cx="3518625" cy="6857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tsikko 1"/>
          <p:cNvSpPr>
            <a:spLocks noGrp="1"/>
          </p:cNvSpPr>
          <p:nvPr>
            <p:ph type="title"/>
          </p:nvPr>
        </p:nvSpPr>
        <p:spPr>
          <a:xfrm>
            <a:off x="306388" y="-612775"/>
            <a:ext cx="3932237" cy="1600200"/>
          </a:xfrm>
        </p:spPr>
        <p:txBody>
          <a:bodyPr/>
          <a:lstStyle/>
          <a:p>
            <a:r>
              <a:rPr lang="fi-FI" u="sng" dirty="0" smtClean="0">
                <a:solidFill>
                  <a:schemeClr val="bg1"/>
                </a:solidFill>
              </a:rPr>
              <a:t>Yleiskuva</a:t>
            </a:r>
            <a:endParaRPr lang="fi-FI" u="sng" dirty="0">
              <a:solidFill>
                <a:schemeClr val="bg1"/>
              </a:solidFill>
            </a:endParaRPr>
          </a:p>
        </p:txBody>
      </p:sp>
      <p:sp>
        <p:nvSpPr>
          <p:cNvPr id="4" name="Tekstin paikkamerkki 3"/>
          <p:cNvSpPr>
            <a:spLocks noGrp="1"/>
          </p:cNvSpPr>
          <p:nvPr>
            <p:ph type="body" sz="half" idx="2"/>
          </p:nvPr>
        </p:nvSpPr>
        <p:spPr>
          <a:xfrm>
            <a:off x="306387" y="987425"/>
            <a:ext cx="3932237" cy="3811588"/>
          </a:xfrm>
        </p:spPr>
        <p:txBody>
          <a:bodyPr>
            <a:normAutofit/>
          </a:bodyPr>
          <a:lstStyle/>
          <a:p>
            <a:r>
              <a:rPr lang="fi-FI" sz="1800" dirty="0">
                <a:solidFill>
                  <a:schemeClr val="bg1"/>
                </a:solidFill>
              </a:rPr>
              <a:t>Hotelli</a:t>
            </a:r>
            <a:r>
              <a:rPr lang="fi-FI" sz="1800" dirty="0" smtClean="0">
                <a:solidFill>
                  <a:schemeClr val="bg1"/>
                </a:solidFill>
              </a:rPr>
              <a:t> yleisyydessään oli hyvä. Hotelli ja sen edusta pidettiin siistinä ja henkilökunta oli mukavaa.</a:t>
            </a:r>
          </a:p>
          <a:p>
            <a:r>
              <a:rPr lang="fi-FI" sz="1800" dirty="0" smtClean="0">
                <a:solidFill>
                  <a:schemeClr val="bg1"/>
                </a:solidFill>
              </a:rPr>
              <a:t>Hotellin aulassa, eli ensimmäisessä kerroksessa, sijaitsi hotellin ravintola, paljon tilaa istua, aulabaari ja käynti hotellin toiselle puolelle, jossa ulkoallas ja allasbaari sijaitsivat.</a:t>
            </a:r>
          </a:p>
          <a:p>
            <a:r>
              <a:rPr lang="fi-FI" sz="1800" dirty="0" smtClean="0">
                <a:solidFill>
                  <a:schemeClr val="bg1"/>
                </a:solidFill>
              </a:rPr>
              <a:t>Hotellissa oli myös maanalainen kerros, jossa yöbaari, pelitilat, kuntosali, kauneushoitola ja sisäuima-allas </a:t>
            </a:r>
            <a:r>
              <a:rPr lang="fi-FI" sz="2000" dirty="0" smtClean="0">
                <a:solidFill>
                  <a:schemeClr val="bg1"/>
                </a:solidFill>
              </a:rPr>
              <a:t>sijaitsivat. 2-6 kerrokset olivat huoneita varten.</a:t>
            </a:r>
            <a:endParaRPr lang="fi-FI" sz="1800" dirty="0">
              <a:solidFill>
                <a:schemeClr val="bg1"/>
              </a:solidFill>
            </a:endParaRPr>
          </a:p>
        </p:txBody>
      </p:sp>
      <p:pic>
        <p:nvPicPr>
          <p:cNvPr id="6" name="Kuva 5"/>
          <p:cNvPicPr>
            <a:picLocks noChangeAspect="1"/>
          </p:cNvPicPr>
          <p:nvPr/>
        </p:nvPicPr>
        <p:blipFill>
          <a:blip r:embed="rId4"/>
          <a:stretch>
            <a:fillRect/>
          </a:stretch>
        </p:blipFill>
        <p:spPr>
          <a:xfrm>
            <a:off x="5337622" y="3511504"/>
            <a:ext cx="3392489" cy="3346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82043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p:cNvPicPr>
            <a:picLocks noGrp="1" noChangeAspect="1"/>
          </p:cNvPicPr>
          <p:nvPr>
            <p:ph type="pic" idx="1"/>
          </p:nvPr>
        </p:nvPicPr>
        <p:blipFill>
          <a:blip r:embed="rId2"/>
          <a:srcRect t="20390" b="20390"/>
          <a:stretch>
            <a:fillRect/>
          </a:stretch>
        </p:blipFill>
        <p:spPr>
          <a:xfrm>
            <a:off x="0" y="0"/>
            <a:ext cx="8685311"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tsikko 1"/>
          <p:cNvSpPr>
            <a:spLocks noGrp="1"/>
          </p:cNvSpPr>
          <p:nvPr>
            <p:ph type="title"/>
          </p:nvPr>
        </p:nvSpPr>
        <p:spPr>
          <a:xfrm>
            <a:off x="410418" y="-76994"/>
            <a:ext cx="3932237" cy="1600200"/>
          </a:xfrm>
        </p:spPr>
        <p:txBody>
          <a:bodyPr/>
          <a:lstStyle/>
          <a:p>
            <a:r>
              <a:rPr lang="fi-FI" u="sng" dirty="0" smtClean="0">
                <a:solidFill>
                  <a:schemeClr val="bg1"/>
                </a:solidFill>
              </a:rPr>
              <a:t>Uima-altaat</a:t>
            </a:r>
            <a:endParaRPr lang="fi-FI" u="sng" dirty="0">
              <a:solidFill>
                <a:schemeClr val="bg1"/>
              </a:solidFill>
            </a:endParaRPr>
          </a:p>
        </p:txBody>
      </p:sp>
      <p:sp>
        <p:nvSpPr>
          <p:cNvPr id="4" name="Tekstin paikkamerkki 3"/>
          <p:cNvSpPr>
            <a:spLocks noGrp="1"/>
          </p:cNvSpPr>
          <p:nvPr>
            <p:ph type="body" sz="half" idx="2"/>
          </p:nvPr>
        </p:nvSpPr>
        <p:spPr>
          <a:xfrm>
            <a:off x="410418" y="1523206"/>
            <a:ext cx="3932237" cy="3811588"/>
          </a:xfrm>
        </p:spPr>
        <p:txBody>
          <a:bodyPr>
            <a:normAutofit/>
          </a:bodyPr>
          <a:lstStyle/>
          <a:p>
            <a:r>
              <a:rPr lang="fi-FI" sz="1800" dirty="0" smtClean="0">
                <a:solidFill>
                  <a:schemeClr val="bg1"/>
                </a:solidFill>
              </a:rPr>
              <a:t>Hotellilla oli 4 erilaista uima-allasta. Sisällä 3 ja ulkona 1. Ulkona oleva uima-allas oli suhteellisen iso ja se sitä ympäröi paljon aurinkotuoleja sekä altaan perällä oli allasbaari, josta sai tilattua erilaisia grilliruokia sekä juomia.</a:t>
            </a:r>
          </a:p>
          <a:p>
            <a:r>
              <a:rPr lang="fi-FI" sz="1800" dirty="0" smtClean="0">
                <a:solidFill>
                  <a:schemeClr val="bg1"/>
                </a:solidFill>
              </a:rPr>
              <a:t>Sisällä sijaitsi 3 erilaista allasta. Suurin oli 120cm-140cm syvä, ja vesi oli aika viileää. Toisiksi suurin oli aika matala, mutta vesi oli lämpimämpää, mitä isossa altaassa. Kolmas oli kaikista pienin ja lämpöisin poreallas.</a:t>
            </a:r>
            <a:endParaRPr lang="fi-FI" sz="1800" dirty="0">
              <a:solidFill>
                <a:schemeClr val="bg1"/>
              </a:solidFill>
            </a:endParaRPr>
          </a:p>
        </p:txBody>
      </p:sp>
      <p:pic>
        <p:nvPicPr>
          <p:cNvPr id="5" name="Kuva 4"/>
          <p:cNvPicPr>
            <a:picLocks noChangeAspect="1"/>
          </p:cNvPicPr>
          <p:nvPr/>
        </p:nvPicPr>
        <p:blipFill>
          <a:blip r:embed="rId3"/>
          <a:stretch>
            <a:fillRect/>
          </a:stretch>
        </p:blipFill>
        <p:spPr>
          <a:xfrm>
            <a:off x="7011988" y="0"/>
            <a:ext cx="5180012"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8673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2"/>
          <a:stretch>
            <a:fillRect/>
          </a:stretch>
        </p:blipFill>
        <p:spPr>
          <a:xfrm>
            <a:off x="0" y="0"/>
            <a:ext cx="12192000" cy="6886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tsikko 4"/>
          <p:cNvSpPr>
            <a:spLocks noGrp="1"/>
          </p:cNvSpPr>
          <p:nvPr>
            <p:ph type="ctrTitle"/>
          </p:nvPr>
        </p:nvSpPr>
        <p:spPr>
          <a:xfrm>
            <a:off x="1524000" y="1376363"/>
            <a:ext cx="9144000" cy="2387600"/>
          </a:xfrm>
        </p:spPr>
        <p:txBody>
          <a:bodyPr>
            <a:normAutofit/>
          </a:bodyPr>
          <a:lstStyle/>
          <a:p>
            <a:r>
              <a:rPr lang="fi-FI" sz="7200" b="1" u="sng" dirty="0" smtClean="0">
                <a:solidFill>
                  <a:schemeClr val="bg1"/>
                </a:solidFill>
              </a:rPr>
              <a:t>Ruuat</a:t>
            </a:r>
            <a:endParaRPr lang="fi-FI" sz="7200" b="1" u="sng" dirty="0">
              <a:solidFill>
                <a:schemeClr val="bg1"/>
              </a:solidFill>
            </a:endParaRPr>
          </a:p>
        </p:txBody>
      </p:sp>
    </p:spTree>
    <p:extLst>
      <p:ext uri="{BB962C8B-B14F-4D97-AF65-F5344CB8AC3E}">
        <p14:creationId xmlns:p14="http://schemas.microsoft.com/office/powerpoint/2010/main" val="1382661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n paikkamerkki 13"/>
          <p:cNvPicPr>
            <a:picLocks noGrp="1" noChangeAspect="1"/>
          </p:cNvPicPr>
          <p:nvPr>
            <p:ph type="pic" idx="1"/>
          </p:nvPr>
        </p:nvPicPr>
        <p:blipFill>
          <a:blip r:embed="rId2"/>
          <a:srcRect t="20390" b="20390"/>
          <a:stretch>
            <a:fillRect/>
          </a:stretch>
        </p:blipFill>
        <p:spPr>
          <a:xfrm>
            <a:off x="0" y="0"/>
            <a:ext cx="8685311"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tsikko 9"/>
          <p:cNvSpPr>
            <a:spLocks noGrp="1"/>
          </p:cNvSpPr>
          <p:nvPr>
            <p:ph type="title"/>
          </p:nvPr>
        </p:nvSpPr>
        <p:spPr>
          <a:xfrm>
            <a:off x="132557" y="-800100"/>
            <a:ext cx="3932237" cy="1600200"/>
          </a:xfrm>
        </p:spPr>
        <p:txBody>
          <a:bodyPr/>
          <a:lstStyle/>
          <a:p>
            <a:r>
              <a:rPr lang="fi-FI" dirty="0" smtClean="0">
                <a:solidFill>
                  <a:schemeClr val="bg1"/>
                </a:solidFill>
              </a:rPr>
              <a:t>Hotellin ravintola</a:t>
            </a:r>
            <a:endParaRPr lang="fi-FI" dirty="0">
              <a:solidFill>
                <a:schemeClr val="bg1"/>
              </a:solidFill>
            </a:endParaRPr>
          </a:p>
        </p:txBody>
      </p:sp>
      <p:sp>
        <p:nvSpPr>
          <p:cNvPr id="12" name="Tekstin paikkamerkki 11"/>
          <p:cNvSpPr>
            <a:spLocks noGrp="1"/>
          </p:cNvSpPr>
          <p:nvPr>
            <p:ph type="body" sz="half" idx="2"/>
          </p:nvPr>
        </p:nvSpPr>
        <p:spPr>
          <a:xfrm>
            <a:off x="132557" y="800100"/>
            <a:ext cx="3932237" cy="3811588"/>
          </a:xfrm>
        </p:spPr>
        <p:txBody>
          <a:bodyPr>
            <a:normAutofit/>
          </a:bodyPr>
          <a:lstStyle/>
          <a:p>
            <a:r>
              <a:rPr lang="fi-FI" sz="1800" dirty="0" smtClean="0">
                <a:solidFill>
                  <a:schemeClr val="bg1"/>
                </a:solidFill>
              </a:rPr>
              <a:t>Hotellin ravintola oli siisti ja henkilökunta oli ystävällistä. Ravintola tarjosi buffet-pöydän aamu- ja iltapalalle sekä 12:30-15:00 tarjoiltiin lounas. Ruuat olivat omasta mielestäni hyviä, mutta joukosta löytyi myös ruokia jotka eivät maittaneet.</a:t>
            </a:r>
            <a:endParaRPr lang="fi-FI" sz="1800" dirty="0">
              <a:solidFill>
                <a:schemeClr val="bg1"/>
              </a:solidFill>
            </a:endParaRPr>
          </a:p>
          <a:p>
            <a:r>
              <a:rPr lang="fi-FI" sz="1800" dirty="0" smtClean="0">
                <a:solidFill>
                  <a:schemeClr val="bg1"/>
                </a:solidFill>
              </a:rPr>
              <a:t>Ravintola oli suhteellisen suuri. Istuma tilaa oli riittävästi sisällä</a:t>
            </a:r>
            <a:r>
              <a:rPr lang="fi-FI" sz="1800" dirty="0">
                <a:solidFill>
                  <a:schemeClr val="bg1"/>
                </a:solidFill>
              </a:rPr>
              <a:t> </a:t>
            </a:r>
            <a:r>
              <a:rPr lang="fi-FI" sz="1800" dirty="0" smtClean="0">
                <a:solidFill>
                  <a:schemeClr val="bg1"/>
                </a:solidFill>
              </a:rPr>
              <a:t>ja ulkona olevalla terassilla.</a:t>
            </a:r>
          </a:p>
          <a:p>
            <a:r>
              <a:rPr lang="fi-FI" sz="1800" dirty="0" smtClean="0">
                <a:solidFill>
                  <a:schemeClr val="bg1"/>
                </a:solidFill>
              </a:rPr>
              <a:t>Ravintolassa oli myös erikseen jälkiruokapöytä ja juomille omapöytä.</a:t>
            </a:r>
            <a:endParaRPr lang="fi-FI" sz="1800" dirty="0">
              <a:solidFill>
                <a:schemeClr val="bg1"/>
              </a:solidFill>
            </a:endParaRPr>
          </a:p>
        </p:txBody>
      </p:sp>
      <p:pic>
        <p:nvPicPr>
          <p:cNvPr id="15" name="Kuva 14"/>
          <p:cNvPicPr>
            <a:picLocks noChangeAspect="1"/>
          </p:cNvPicPr>
          <p:nvPr/>
        </p:nvPicPr>
        <p:blipFill>
          <a:blip r:embed="rId3"/>
          <a:stretch>
            <a:fillRect/>
          </a:stretch>
        </p:blipFill>
        <p:spPr>
          <a:xfrm>
            <a:off x="7048499" y="0"/>
            <a:ext cx="5143501"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65055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p:cNvPicPr>
            <a:picLocks noGrp="1" noChangeAspect="1"/>
          </p:cNvPicPr>
          <p:nvPr>
            <p:ph type="pic" idx="1"/>
          </p:nvPr>
        </p:nvPicPr>
        <p:blipFill>
          <a:blip r:embed="rId2"/>
          <a:srcRect l="2508" r="2508"/>
          <a:stretch>
            <a:fillRect/>
          </a:stretch>
        </p:blipFill>
        <p:spPr>
          <a:xfrm>
            <a:off x="0" y="0"/>
            <a:ext cx="7419975"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tsikko 1"/>
          <p:cNvSpPr>
            <a:spLocks noGrp="1"/>
          </p:cNvSpPr>
          <p:nvPr>
            <p:ph type="title"/>
          </p:nvPr>
        </p:nvSpPr>
        <p:spPr>
          <a:xfrm>
            <a:off x="1157288" y="457200"/>
            <a:ext cx="3932237" cy="1600200"/>
          </a:xfrm>
        </p:spPr>
        <p:txBody>
          <a:bodyPr/>
          <a:lstStyle/>
          <a:p>
            <a:r>
              <a:rPr lang="fi-FI" dirty="0" smtClean="0"/>
              <a:t>Ruoka hotellin ulkopuolella</a:t>
            </a:r>
            <a:endParaRPr lang="fi-FI" dirty="0"/>
          </a:p>
        </p:txBody>
      </p:sp>
      <p:sp>
        <p:nvSpPr>
          <p:cNvPr id="4" name="Tekstin paikkamerkki 3"/>
          <p:cNvSpPr>
            <a:spLocks noGrp="1"/>
          </p:cNvSpPr>
          <p:nvPr>
            <p:ph type="body" sz="half" idx="2"/>
          </p:nvPr>
        </p:nvSpPr>
        <p:spPr>
          <a:xfrm>
            <a:off x="1157288" y="2057400"/>
            <a:ext cx="3932237" cy="3811588"/>
          </a:xfrm>
        </p:spPr>
        <p:txBody>
          <a:bodyPr>
            <a:normAutofit/>
          </a:bodyPr>
          <a:lstStyle/>
          <a:p>
            <a:r>
              <a:rPr lang="fi-FI" sz="1800" dirty="0" smtClean="0">
                <a:solidFill>
                  <a:schemeClr val="bg1"/>
                </a:solidFill>
              </a:rPr>
              <a:t>Kävimme myös syömässä eri ravintoloissa ja kahviloissa hotellin ulkopuolella. Muun muassa kävimme syömässä Bulgaarialaista perinneruokaa </a:t>
            </a:r>
            <a:r>
              <a:rPr lang="fi-FI" sz="1800" dirty="0" err="1" smtClean="0">
                <a:solidFill>
                  <a:schemeClr val="bg1"/>
                </a:solidFill>
              </a:rPr>
              <a:t>Sozopolissa</a:t>
            </a:r>
            <a:r>
              <a:rPr lang="fi-FI" sz="1800" dirty="0" smtClean="0">
                <a:solidFill>
                  <a:schemeClr val="bg1"/>
                </a:solidFill>
              </a:rPr>
              <a:t>. Itse en ruuista kovinkaan pitänyt, mutta ravintolan tilat olivat hienot ja siistit.</a:t>
            </a:r>
          </a:p>
          <a:p>
            <a:r>
              <a:rPr lang="fi-FI" sz="1800" dirty="0" smtClean="0">
                <a:solidFill>
                  <a:schemeClr val="bg1"/>
                </a:solidFill>
              </a:rPr>
              <a:t> </a:t>
            </a:r>
            <a:r>
              <a:rPr lang="fi-FI" sz="1800" dirty="0" err="1" smtClean="0">
                <a:solidFill>
                  <a:schemeClr val="bg1"/>
                </a:solidFill>
              </a:rPr>
              <a:t>Sozopolissa</a:t>
            </a:r>
            <a:r>
              <a:rPr lang="fi-FI" sz="1800" dirty="0" smtClean="0">
                <a:solidFill>
                  <a:schemeClr val="bg1"/>
                </a:solidFill>
              </a:rPr>
              <a:t> kävimme Viivin kanssa myös yhdessä kahvilassa juomassa kahvit terassilla. Kahvilan omistaja oli mukava vanha rouva. Kahvi oli hyvää ja terassi oli siisti.</a:t>
            </a:r>
            <a:endParaRPr lang="fi-FI" sz="1800" dirty="0">
              <a:solidFill>
                <a:schemeClr val="bg1"/>
              </a:solidFill>
            </a:endParaRPr>
          </a:p>
        </p:txBody>
      </p:sp>
      <p:pic>
        <p:nvPicPr>
          <p:cNvPr id="6" name="Kuva 5"/>
          <p:cNvPicPr>
            <a:picLocks noChangeAspect="1"/>
          </p:cNvPicPr>
          <p:nvPr/>
        </p:nvPicPr>
        <p:blipFill>
          <a:blip r:embed="rId3"/>
          <a:stretch>
            <a:fillRect/>
          </a:stretch>
        </p:blipFill>
        <p:spPr>
          <a:xfrm>
            <a:off x="7421241" y="0"/>
            <a:ext cx="4730632" cy="355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Kuva 6"/>
          <p:cNvPicPr>
            <a:picLocks noChangeAspect="1"/>
          </p:cNvPicPr>
          <p:nvPr/>
        </p:nvPicPr>
        <p:blipFill>
          <a:blip r:embed="rId4"/>
          <a:stretch>
            <a:fillRect/>
          </a:stretch>
        </p:blipFill>
        <p:spPr>
          <a:xfrm>
            <a:off x="7416800" y="3556000"/>
            <a:ext cx="4775200" cy="330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84468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a:blip r:embed="rId2"/>
          <a:stretch>
            <a:fillRect/>
          </a:stretch>
        </p:blipFill>
        <p:spPr>
          <a:xfrm>
            <a:off x="7011988" y="0"/>
            <a:ext cx="5180012"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Kuvan paikkamerkki 4"/>
          <p:cNvPicPr>
            <a:picLocks noGrp="1" noChangeAspect="1"/>
          </p:cNvPicPr>
          <p:nvPr>
            <p:ph type="pic" idx="1"/>
          </p:nvPr>
        </p:nvPicPr>
        <p:blipFill>
          <a:blip r:embed="rId3"/>
          <a:srcRect t="20390" b="20390"/>
          <a:stretch>
            <a:fillRect/>
          </a:stretch>
        </p:blipFill>
        <p:spPr>
          <a:xfrm>
            <a:off x="0" y="0"/>
            <a:ext cx="701198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tsikko 1"/>
          <p:cNvSpPr>
            <a:spLocks noGrp="1"/>
          </p:cNvSpPr>
          <p:nvPr>
            <p:ph type="title"/>
          </p:nvPr>
        </p:nvSpPr>
        <p:spPr>
          <a:xfrm>
            <a:off x="1220787" y="273050"/>
            <a:ext cx="3932237" cy="1600200"/>
          </a:xfrm>
        </p:spPr>
        <p:txBody>
          <a:bodyPr/>
          <a:lstStyle/>
          <a:p>
            <a:r>
              <a:rPr lang="fi-FI" dirty="0" smtClean="0"/>
              <a:t>Ruoka hotellin ulkopuolella</a:t>
            </a:r>
            <a:endParaRPr lang="fi-FI" dirty="0"/>
          </a:p>
        </p:txBody>
      </p:sp>
      <p:sp>
        <p:nvSpPr>
          <p:cNvPr id="4" name="Tekstin paikkamerkki 3"/>
          <p:cNvSpPr>
            <a:spLocks noGrp="1"/>
          </p:cNvSpPr>
          <p:nvPr>
            <p:ph type="body" sz="half" idx="2"/>
          </p:nvPr>
        </p:nvSpPr>
        <p:spPr>
          <a:xfrm>
            <a:off x="1220786" y="1873250"/>
            <a:ext cx="3932237" cy="3811588"/>
          </a:xfrm>
        </p:spPr>
        <p:txBody>
          <a:bodyPr>
            <a:normAutofit lnSpcReduction="10000"/>
          </a:bodyPr>
          <a:lstStyle/>
          <a:p>
            <a:r>
              <a:rPr lang="fi-FI" sz="1800" dirty="0" smtClean="0">
                <a:solidFill>
                  <a:schemeClr val="bg1"/>
                </a:solidFill>
              </a:rPr>
              <a:t>Ravintoloita hotellin ulkopuolella oli vielä muutama. Esimerkiksi vanhassa </a:t>
            </a:r>
            <a:r>
              <a:rPr lang="fi-FI" sz="1800" dirty="0" err="1" smtClean="0">
                <a:solidFill>
                  <a:schemeClr val="bg1"/>
                </a:solidFill>
              </a:rPr>
              <a:t>Nessebarissa</a:t>
            </a:r>
            <a:r>
              <a:rPr lang="fi-FI" sz="1800" dirty="0" smtClean="0">
                <a:solidFill>
                  <a:schemeClr val="bg1"/>
                </a:solidFill>
              </a:rPr>
              <a:t> ravintoloita oli todella paljon, ja ravintoloiden työntekijät tekivät kaikkensa, että saisivat asiakkaita.</a:t>
            </a:r>
          </a:p>
          <a:p>
            <a:r>
              <a:rPr lang="fi-FI" sz="1800" dirty="0" smtClean="0">
                <a:solidFill>
                  <a:schemeClr val="bg1"/>
                </a:solidFill>
              </a:rPr>
              <a:t>He seisoivat kaduilla, kutsuivat ihmisiä sisään ja jakoivat mainoslappuja. Pojat päätyivät yhteen näistä ravintoloista ja ruoka oli heidän mielestään hyvää. </a:t>
            </a:r>
          </a:p>
          <a:p>
            <a:r>
              <a:rPr lang="fi-FI" sz="1800" dirty="0" smtClean="0">
                <a:solidFill>
                  <a:schemeClr val="bg1"/>
                </a:solidFill>
              </a:rPr>
              <a:t>Seuraavana päivänä minä ja Viivikin pääsimme kokeilemaan saman ravintolan antimia ja ruoka oli hyvää. Tilasimme hampurilaiset, jotka olivat todella isoja ja olivat hintansa arvoisia.</a:t>
            </a:r>
            <a:endParaRPr lang="fi-FI" sz="1800" dirty="0">
              <a:solidFill>
                <a:schemeClr val="bg1"/>
              </a:solidFill>
            </a:endParaRPr>
          </a:p>
        </p:txBody>
      </p:sp>
    </p:spTree>
    <p:extLst>
      <p:ext uri="{BB962C8B-B14F-4D97-AF65-F5344CB8AC3E}">
        <p14:creationId xmlns:p14="http://schemas.microsoft.com/office/powerpoint/2010/main" val="27882800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p:cNvPicPr>
            <a:picLocks noGrp="1" noChangeAspect="1"/>
          </p:cNvPicPr>
          <p:nvPr>
            <p:ph type="pic" idx="1"/>
          </p:nvPr>
        </p:nvPicPr>
        <p:blipFill>
          <a:blip r:embed="rId2"/>
          <a:srcRect t="27777" b="27777"/>
          <a:stretch>
            <a:fillRect/>
          </a:stretch>
        </p:blipFill>
        <p:spPr>
          <a:xfrm>
            <a:off x="12700" y="0"/>
            <a:ext cx="8416484"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tsikko 1"/>
          <p:cNvSpPr>
            <a:spLocks noGrp="1"/>
          </p:cNvSpPr>
          <p:nvPr>
            <p:ph type="title"/>
          </p:nvPr>
        </p:nvSpPr>
        <p:spPr>
          <a:xfrm>
            <a:off x="230187" y="-520700"/>
            <a:ext cx="3932237" cy="1600200"/>
          </a:xfrm>
        </p:spPr>
        <p:txBody>
          <a:bodyPr/>
          <a:lstStyle/>
          <a:p>
            <a:r>
              <a:rPr lang="fi-FI" dirty="0" smtClean="0">
                <a:solidFill>
                  <a:schemeClr val="bg1"/>
                </a:solidFill>
              </a:rPr>
              <a:t>Perinneravintola</a:t>
            </a:r>
            <a:endParaRPr lang="fi-FI" dirty="0">
              <a:solidFill>
                <a:schemeClr val="bg1"/>
              </a:solidFill>
            </a:endParaRPr>
          </a:p>
        </p:txBody>
      </p:sp>
      <p:sp>
        <p:nvSpPr>
          <p:cNvPr id="4" name="Tekstin paikkamerkki 3"/>
          <p:cNvSpPr>
            <a:spLocks noGrp="1"/>
          </p:cNvSpPr>
          <p:nvPr>
            <p:ph type="body" sz="half" idx="2"/>
          </p:nvPr>
        </p:nvSpPr>
        <p:spPr>
          <a:xfrm>
            <a:off x="230187" y="1079500"/>
            <a:ext cx="3932237" cy="4495800"/>
          </a:xfrm>
        </p:spPr>
        <p:txBody>
          <a:bodyPr>
            <a:noAutofit/>
          </a:bodyPr>
          <a:lstStyle/>
          <a:p>
            <a:r>
              <a:rPr lang="fi-FI" sz="1800" dirty="0" smtClean="0">
                <a:solidFill>
                  <a:schemeClr val="bg1"/>
                </a:solidFill>
              </a:rPr>
              <a:t>Maanantaina pääsimme myös kylävierailumme jälkeen syömään </a:t>
            </a:r>
            <a:r>
              <a:rPr lang="fi-FI" sz="1800" dirty="0" err="1" smtClean="0">
                <a:solidFill>
                  <a:schemeClr val="bg1"/>
                </a:solidFill>
              </a:rPr>
              <a:t>Nessebarin</a:t>
            </a:r>
            <a:r>
              <a:rPr lang="fi-FI" sz="1800" dirty="0" smtClean="0">
                <a:solidFill>
                  <a:schemeClr val="bg1"/>
                </a:solidFill>
              </a:rPr>
              <a:t> läheiseen perinneruoka ravintolaan. Päästyämme ravintolalle meille tarjoiltiin jonkin sortin leipää, jonka jälkeen siirryimme pöytiin istumaan.</a:t>
            </a:r>
          </a:p>
          <a:p>
            <a:r>
              <a:rPr lang="fi-FI" sz="1800" dirty="0" smtClean="0">
                <a:solidFill>
                  <a:schemeClr val="bg1"/>
                </a:solidFill>
              </a:rPr>
              <a:t>Pöydässä meitä odotti alkuruoka, joka sisälsi kurkkua, tomaattia ja Bulgaarialaista juustoa. Sen jälkeen kärsivällisyys tuli tarpeen, nimittäin jouduimme odottamaan seuraavaa annosta noin 2 tuntia.</a:t>
            </a:r>
          </a:p>
          <a:p>
            <a:r>
              <a:rPr lang="fi-FI" sz="1800" dirty="0" smtClean="0">
                <a:solidFill>
                  <a:schemeClr val="bg1"/>
                </a:solidFill>
              </a:rPr>
              <a:t>Ruokana oli pasteijan tapaisia puikkoja. Sen jälkeen odotimme taas hetken kunnes saimme ison lautasellisen erilaisia lihoja ja jälkiruuaksi oli taas pasteijan tapaisia puikkoja, kaneli täytteellä.</a:t>
            </a:r>
            <a:r>
              <a:rPr lang="fi-FI" sz="1800" dirty="0" smtClean="0"/>
              <a:t>.</a:t>
            </a:r>
            <a:endParaRPr lang="fi-FI" sz="1800" dirty="0"/>
          </a:p>
        </p:txBody>
      </p:sp>
      <p:pic>
        <p:nvPicPr>
          <p:cNvPr id="9" name="Kuva 8"/>
          <p:cNvPicPr>
            <a:picLocks noChangeAspect="1"/>
          </p:cNvPicPr>
          <p:nvPr/>
        </p:nvPicPr>
        <p:blipFill>
          <a:blip r:embed="rId3"/>
          <a:stretch>
            <a:fillRect/>
          </a:stretch>
        </p:blipFill>
        <p:spPr>
          <a:xfrm>
            <a:off x="8128000" y="0"/>
            <a:ext cx="406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Kuvatekstiellipsi 9"/>
          <p:cNvSpPr/>
          <p:nvPr/>
        </p:nvSpPr>
        <p:spPr>
          <a:xfrm>
            <a:off x="5696433" y="139700"/>
            <a:ext cx="2215667" cy="1587500"/>
          </a:xfrm>
          <a:prstGeom prst="wedgeEllipseCallout">
            <a:avLst>
              <a:gd name="adj1" fmla="val -40396"/>
              <a:gd name="adj2" fmla="val 5408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i-FI" dirty="0" err="1" smtClean="0"/>
              <a:t>Mun</a:t>
            </a:r>
            <a:r>
              <a:rPr lang="fi-FI" dirty="0" smtClean="0"/>
              <a:t> purkat loppu…</a:t>
            </a:r>
            <a:endParaRPr lang="fi-FI" dirty="0"/>
          </a:p>
        </p:txBody>
      </p:sp>
    </p:spTree>
    <p:extLst>
      <p:ext uri="{BB962C8B-B14F-4D97-AF65-F5344CB8AC3E}">
        <p14:creationId xmlns:p14="http://schemas.microsoft.com/office/powerpoint/2010/main" val="3775432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2"/>
          <a:stretch>
            <a:fillRect/>
          </a:stretch>
        </p:blipFill>
        <p:spPr>
          <a:xfrm>
            <a:off x="-17467" y="-32545"/>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tsikko 1"/>
          <p:cNvSpPr>
            <a:spLocks noGrp="1"/>
          </p:cNvSpPr>
          <p:nvPr>
            <p:ph type="title"/>
          </p:nvPr>
        </p:nvSpPr>
        <p:spPr>
          <a:xfrm>
            <a:off x="852488" y="0"/>
            <a:ext cx="3932237" cy="1600200"/>
          </a:xfrm>
        </p:spPr>
        <p:txBody>
          <a:bodyPr>
            <a:normAutofit/>
          </a:bodyPr>
          <a:lstStyle/>
          <a:p>
            <a:r>
              <a:rPr lang="fi-FI" sz="4000" dirty="0" smtClean="0">
                <a:solidFill>
                  <a:schemeClr val="bg1"/>
                </a:solidFill>
              </a:rPr>
              <a:t>Perinneravintola</a:t>
            </a:r>
            <a:endParaRPr lang="fi-FI" sz="4000" dirty="0">
              <a:solidFill>
                <a:schemeClr val="bg1"/>
              </a:solidFill>
            </a:endParaRPr>
          </a:p>
        </p:txBody>
      </p:sp>
      <p:pic>
        <p:nvPicPr>
          <p:cNvPr id="5" name="Kuvan paikkamerkki 4"/>
          <p:cNvPicPr>
            <a:picLocks noGrp="1" noChangeAspect="1"/>
          </p:cNvPicPr>
          <p:nvPr>
            <p:ph type="pic" idx="1"/>
          </p:nvPr>
        </p:nvPicPr>
        <p:blipFill>
          <a:blip r:embed="rId3"/>
          <a:srcRect t="20390" b="20390"/>
          <a:stretch>
            <a:fillRect/>
          </a:stretch>
        </p:blipFill>
        <p:spPr>
          <a:xfrm>
            <a:off x="9126532" y="4394200"/>
            <a:ext cx="3065467" cy="246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Kuva 7"/>
          <p:cNvPicPr>
            <a:picLocks noChangeAspect="1"/>
          </p:cNvPicPr>
          <p:nvPr/>
        </p:nvPicPr>
        <p:blipFill>
          <a:blip r:embed="rId4"/>
          <a:stretch>
            <a:fillRect/>
          </a:stretch>
        </p:blipFill>
        <p:spPr>
          <a:xfrm>
            <a:off x="9134474" y="-1"/>
            <a:ext cx="3057526" cy="4394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kstiruutu 2"/>
          <p:cNvSpPr txBox="1"/>
          <p:nvPr/>
        </p:nvSpPr>
        <p:spPr>
          <a:xfrm>
            <a:off x="4987128" y="431800"/>
            <a:ext cx="3775075" cy="4801314"/>
          </a:xfrm>
          <a:prstGeom prst="rect">
            <a:avLst/>
          </a:prstGeom>
          <a:solidFill>
            <a:schemeClr val="bg1"/>
          </a:solidFill>
        </p:spPr>
        <p:txBody>
          <a:bodyPr wrap="square" rtlCol="0">
            <a:spAutoFit/>
          </a:bodyPr>
          <a:lstStyle/>
          <a:p>
            <a:r>
              <a:rPr lang="fi-FI" dirty="0">
                <a:solidFill>
                  <a:sysClr val="windowText" lastClr="000000"/>
                </a:solidFill>
              </a:rPr>
              <a:t>Lihalautasen jälkeen ravintolassa alkoi kansantanssi esitys. Ryhmä nuoria esittivät noin 3 esitystä Bulgaarialaisesta kansantanssista, jonka jälkeen pyysivät yleisöstä väkeä lavalle esiintymään ja kisailemaan.</a:t>
            </a:r>
          </a:p>
          <a:p>
            <a:r>
              <a:rPr lang="fi-FI" dirty="0">
                <a:solidFill>
                  <a:sysClr val="windowText" lastClr="000000"/>
                </a:solidFill>
              </a:rPr>
              <a:t>Sen jälkeen meille esitettiin säkkipilliesitys. Sitä seurasi letka, johon tanssijat pyysivät yleisöstä ihmisiä mukaan. Myös minä ja Katri pääsimme mukaan letkaan. Olihan se tietty kokemus.</a:t>
            </a:r>
          </a:p>
          <a:p>
            <a:endParaRPr lang="fi-FI" dirty="0">
              <a:solidFill>
                <a:sysClr val="windowText" lastClr="000000"/>
              </a:solidFill>
            </a:endParaRPr>
          </a:p>
          <a:p>
            <a:r>
              <a:rPr lang="fi-FI" dirty="0" smtClean="0">
                <a:solidFill>
                  <a:sysClr val="windowText" lastClr="000000"/>
                </a:solidFill>
              </a:rPr>
              <a:t>Tanssin </a:t>
            </a:r>
            <a:r>
              <a:rPr lang="fi-FI" dirty="0">
                <a:solidFill>
                  <a:sysClr val="windowText" lastClr="000000"/>
                </a:solidFill>
              </a:rPr>
              <a:t>ja jälkiruuan jälkeen siirryimme alueen laidalle seuraamaan esitystä, jossa mies käveli hiilten päällä.</a:t>
            </a:r>
          </a:p>
        </p:txBody>
      </p:sp>
    </p:spTree>
    <p:extLst>
      <p:ext uri="{BB962C8B-B14F-4D97-AF65-F5344CB8AC3E}">
        <p14:creationId xmlns:p14="http://schemas.microsoft.com/office/powerpoint/2010/main" val="23229304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10" name="Sisällön paikkamerkki 9"/>
          <p:cNvGraphicFramePr>
            <a:graphicFrameLocks noGrp="1"/>
          </p:cNvGraphicFramePr>
          <p:nvPr>
            <p:ph sz="half" idx="1"/>
            <p:extLst>
              <p:ext uri="{D42A27DB-BD31-4B8C-83A1-F6EECF244321}">
                <p14:modId xmlns:p14="http://schemas.microsoft.com/office/powerpoint/2010/main" val="3926776847"/>
              </p:ext>
            </p:extLst>
          </p:nvPr>
        </p:nvGraphicFramePr>
        <p:xfrm>
          <a:off x="416168" y="738555"/>
          <a:ext cx="7215555" cy="5649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2115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39788" y="734785"/>
            <a:ext cx="2981098" cy="783771"/>
          </a:xfrm>
        </p:spPr>
        <p:style>
          <a:lnRef idx="2">
            <a:schemeClr val="dk1"/>
          </a:lnRef>
          <a:fillRef idx="1">
            <a:schemeClr val="lt1"/>
          </a:fillRef>
          <a:effectRef idx="0">
            <a:schemeClr val="dk1"/>
          </a:effectRef>
          <a:fontRef idx="minor">
            <a:schemeClr val="dk1"/>
          </a:fontRef>
        </p:style>
        <p:txBody>
          <a:bodyPr>
            <a:normAutofit/>
          </a:bodyPr>
          <a:lstStyle/>
          <a:p>
            <a:r>
              <a:rPr lang="fi-FI" sz="4000" b="1" dirty="0" smtClean="0">
                <a:ln w="6600">
                  <a:solidFill>
                    <a:schemeClr val="accent2"/>
                  </a:solidFill>
                  <a:prstDash val="solid"/>
                </a:ln>
                <a:solidFill>
                  <a:srgbClr val="FFFFFF"/>
                </a:solidFill>
                <a:effectLst>
                  <a:outerShdw dist="38100" dir="2700000" algn="tl" rotWithShape="0">
                    <a:schemeClr val="accent2"/>
                  </a:outerShdw>
                </a:effectLst>
              </a:rPr>
              <a:t>Helsinkiin</a:t>
            </a:r>
            <a:endParaRPr lang="fi-FI" sz="4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Kuvan paikkamerkki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4381" r="14381"/>
          <a:stretch>
            <a:fillRect/>
          </a:stretch>
        </p:blipFill>
        <p:spPr>
          <a:xfrm>
            <a:off x="767218" y="2571979"/>
            <a:ext cx="3893456" cy="30743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kstin paikkamerkki 3"/>
          <p:cNvSpPr>
            <a:spLocks noGrp="1"/>
          </p:cNvSpPr>
          <p:nvPr>
            <p:ph type="body" sz="half" idx="2"/>
          </p:nvPr>
        </p:nvSpPr>
        <p:spPr>
          <a:xfrm>
            <a:off x="820397" y="1626086"/>
            <a:ext cx="3932237" cy="768106"/>
          </a:xfrm>
        </p:spPr>
        <p:txBody>
          <a:bodyPr/>
          <a:lstStyle/>
          <a:p>
            <a:r>
              <a:rPr lang="fi-FI" dirty="0" smtClean="0"/>
              <a:t>Tässä olemme menossa </a:t>
            </a:r>
            <a:r>
              <a:rPr lang="fi-FI" dirty="0"/>
              <a:t>H</a:t>
            </a:r>
            <a:r>
              <a:rPr lang="fi-FI" dirty="0" smtClean="0"/>
              <a:t>elsinkiin lentokentälle.</a:t>
            </a:r>
            <a:endParaRPr lang="fi-FI" dirty="0"/>
          </a:p>
        </p:txBody>
      </p:sp>
      <p:pic>
        <p:nvPicPr>
          <p:cNvPr id="6" name="Kuvan paikkamerkki 4"/>
          <p:cNvPicPr>
            <a:picLocks noChangeAspect="1"/>
          </p:cNvPicPr>
          <p:nvPr/>
        </p:nvPicPr>
        <p:blipFill>
          <a:blip r:embed="rId4">
            <a:extLst>
              <a:ext uri="{28A0092B-C50C-407E-A947-70E740481C1C}">
                <a14:useLocalDpi xmlns:a14="http://schemas.microsoft.com/office/drawing/2010/main" val="0"/>
              </a:ext>
            </a:extLst>
          </a:blip>
          <a:srcRect t="27792" b="27792"/>
          <a:stretch>
            <a:fillRect/>
          </a:stretch>
        </p:blipFill>
        <p:spPr>
          <a:xfrm>
            <a:off x="4154489" y="734785"/>
            <a:ext cx="4107769" cy="32435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Kuvan paikkamerkki 4"/>
          <p:cNvPicPr>
            <a:picLocks noChangeAspect="1"/>
          </p:cNvPicPr>
          <p:nvPr/>
        </p:nvPicPr>
        <p:blipFill>
          <a:blip r:embed="rId2" cstate="print">
            <a:extLst>
              <a:ext uri="{28A0092B-C50C-407E-A947-70E740481C1C}">
                <a14:useLocalDpi xmlns:a14="http://schemas.microsoft.com/office/drawing/2010/main" val="0"/>
              </a:ext>
            </a:extLst>
          </a:blip>
          <a:srcRect l="14381" r="14381"/>
          <a:stretch>
            <a:fillRect/>
          </a:stretch>
        </p:blipFill>
        <p:spPr>
          <a:xfrm>
            <a:off x="8047945" y="3259018"/>
            <a:ext cx="3846512" cy="30372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isometricOffAxis1Right"/>
            <a:lightRig rig="threePt" dir="t">
              <a:rot lat="0" lon="0" rev="2100000"/>
            </a:lightRig>
          </a:scene3d>
          <a:sp3d extrusionH="25400">
            <a:bevelT w="304800" h="152400" prst="convex"/>
            <a:extrusionClr>
              <a:srgbClr val="000000"/>
            </a:extrusionClr>
          </a:sp3d>
        </p:spPr>
      </p:pic>
      <p:sp>
        <p:nvSpPr>
          <p:cNvPr id="8" name="Suorakulmio 7"/>
          <p:cNvSpPr/>
          <p:nvPr/>
        </p:nvSpPr>
        <p:spPr>
          <a:xfrm>
            <a:off x="6453302" y="5926927"/>
            <a:ext cx="5090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Siinä lennämme pois Helsingistä 10 km korkeudessa.</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Kuvatekstiellipsi 8"/>
          <p:cNvSpPr/>
          <p:nvPr/>
        </p:nvSpPr>
        <p:spPr>
          <a:xfrm>
            <a:off x="1776893" y="3202178"/>
            <a:ext cx="2019243" cy="1106558"/>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kEE</a:t>
            </a:r>
            <a:r>
              <a:rPr kumimoji="0" lang="fi-FI"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Ei</a:t>
            </a: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jaksa….</a:t>
            </a: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Kuvaselitepilvi 9"/>
          <p:cNvSpPr/>
          <p:nvPr/>
        </p:nvSpPr>
        <p:spPr>
          <a:xfrm>
            <a:off x="6453302" y="941076"/>
            <a:ext cx="4535828" cy="127961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Huh huh…Miten tästä selviää oikeaan koneeseen…</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774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1300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p:cNvPicPr>
            <a:picLocks noGrp="1" noChangeAspect="1"/>
          </p:cNvPicPr>
          <p:nvPr>
            <p:ph type="pic" idx="1"/>
          </p:nvPr>
        </p:nvPicPr>
        <p:blipFill>
          <a:blip r:embed="rId2"/>
          <a:srcRect t="20390" b="20390"/>
          <a:stretch>
            <a:fillRect/>
          </a:stretch>
        </p:blipFill>
        <p:spPr>
          <a:xfrm>
            <a:off x="4059115" y="0"/>
            <a:ext cx="8132885"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Kuva 11"/>
          <p:cNvPicPr>
            <a:picLocks noChangeAspect="1"/>
          </p:cNvPicPr>
          <p:nvPr/>
        </p:nvPicPr>
        <p:blipFill>
          <a:blip r:embed="rId3"/>
          <a:stretch>
            <a:fillRect/>
          </a:stretch>
        </p:blipFill>
        <p:spPr>
          <a:xfrm>
            <a:off x="0" y="0"/>
            <a:ext cx="51435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tsikko 4"/>
          <p:cNvSpPr>
            <a:spLocks noGrp="1"/>
          </p:cNvSpPr>
          <p:nvPr>
            <p:ph type="title"/>
          </p:nvPr>
        </p:nvSpPr>
        <p:spPr/>
        <p:txBody>
          <a:bodyPr/>
          <a:lstStyle/>
          <a:p>
            <a:r>
              <a:rPr lang="fi-FI" dirty="0" smtClean="0">
                <a:solidFill>
                  <a:schemeClr val="bg1"/>
                </a:solidFill>
              </a:rPr>
              <a:t>Vapaa-aika</a:t>
            </a:r>
            <a:endParaRPr lang="fi-FI" dirty="0">
              <a:solidFill>
                <a:schemeClr val="bg1"/>
              </a:solidFill>
            </a:endParaRPr>
          </a:p>
        </p:txBody>
      </p:sp>
      <p:sp>
        <p:nvSpPr>
          <p:cNvPr id="7" name="Tekstin paikkamerkki 6"/>
          <p:cNvSpPr>
            <a:spLocks noGrp="1"/>
          </p:cNvSpPr>
          <p:nvPr>
            <p:ph type="body" sz="half" idx="2"/>
          </p:nvPr>
        </p:nvSpPr>
        <p:spPr>
          <a:xfrm>
            <a:off x="839788" y="2794000"/>
            <a:ext cx="3932237" cy="379730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fi-FI" sz="1800" dirty="0" smtClean="0">
                <a:solidFill>
                  <a:schemeClr val="tx1"/>
                </a:solidFill>
              </a:rPr>
              <a:t>Viikon aikana meillä oli myös paljon vapaa-aikaa. Illat hotellilla olivat välillä aika tylsiä, mutta tekemistäkin keksittiin.</a:t>
            </a:r>
          </a:p>
          <a:p>
            <a:r>
              <a:rPr lang="fi-FI" sz="1800" dirty="0" smtClean="0">
                <a:solidFill>
                  <a:schemeClr val="tx1"/>
                </a:solidFill>
              </a:rPr>
              <a:t>Muun muassa Eetu ja Otto pääsivät </a:t>
            </a:r>
            <a:r>
              <a:rPr lang="fi-FI" sz="1800" dirty="0" err="1" smtClean="0">
                <a:solidFill>
                  <a:schemeClr val="tx1"/>
                </a:solidFill>
              </a:rPr>
              <a:t>Sunny</a:t>
            </a:r>
            <a:r>
              <a:rPr lang="fi-FI" sz="1800" dirty="0" smtClean="0">
                <a:solidFill>
                  <a:schemeClr val="tx1"/>
                </a:solidFill>
              </a:rPr>
              <a:t> Beachilla kokeilemaan laitetta nimeltä </a:t>
            </a:r>
            <a:r>
              <a:rPr lang="fi-FI" sz="1800" dirty="0" err="1" smtClean="0">
                <a:solidFill>
                  <a:schemeClr val="tx1"/>
                </a:solidFill>
              </a:rPr>
              <a:t>Slingshot</a:t>
            </a:r>
            <a:r>
              <a:rPr lang="fi-FI" sz="1800" dirty="0" smtClean="0">
                <a:solidFill>
                  <a:schemeClr val="tx1"/>
                </a:solidFill>
              </a:rPr>
              <a:t>. Laitteeseen mentiin istumaan pallon muotoiseen kaksi paikkaiseen istuimeen, joka ponnahti noin 50 metrin korkeuteen, ja pomppi vapaasti ilmassa, myös pää alaspäin.</a:t>
            </a:r>
          </a:p>
          <a:p>
            <a:r>
              <a:rPr lang="fi-FI" sz="1800" dirty="0" smtClean="0">
                <a:solidFill>
                  <a:schemeClr val="tx1"/>
                </a:solidFill>
              </a:rPr>
              <a:t>Itse olisin myös halunnut kokeilla laitetta, nimittäin laitteen pitäjä tarjosi, että minä ja Viivi olisimme päässeet puoleen hintaan hänen kanssaan laitteeseen, mutta ajan puutteen takia en kerennyt.</a:t>
            </a:r>
          </a:p>
        </p:txBody>
      </p:sp>
    </p:spTree>
    <p:extLst>
      <p:ext uri="{BB962C8B-B14F-4D97-AF65-F5344CB8AC3E}">
        <p14:creationId xmlns:p14="http://schemas.microsoft.com/office/powerpoint/2010/main" val="13859595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extLst>
              <a:ext uri="{BEBA8EAE-BF5A-486C-A8C5-ECC9F3942E4B}">
                <a14:imgProps xmlns:a14="http://schemas.microsoft.com/office/drawing/2010/main">
                  <a14:imgLayer r:embed="rId3">
                    <a14:imgEffect>
                      <a14:sharpenSoften amount="94000"/>
                    </a14:imgEffect>
                    <a14:imgEffect>
                      <a14:brightnessContrast contrast="-53000"/>
                    </a14:imgEffect>
                  </a14:imgLayer>
                </a14:imgProps>
              </a:ext>
              <a:ext uri="{28A0092B-C50C-407E-A947-70E740481C1C}">
                <a14:useLocalDpi xmlns:a14="http://schemas.microsoft.com/office/drawing/2010/main" val="0"/>
              </a:ext>
            </a:extLst>
          </a:blip>
          <a:stretch>
            <a:fillRect/>
          </a:stretch>
        </p:blipFill>
        <p:spPr>
          <a:xfrm>
            <a:off x="4806462" y="0"/>
            <a:ext cx="7549661" cy="6858000"/>
          </a:xfrm>
          <a:prstGeom prst="rect">
            <a:avLst/>
          </a:prstGeom>
        </p:spPr>
      </p:pic>
      <p:pic>
        <p:nvPicPr>
          <p:cNvPr id="3" name="Kuva 2"/>
          <p:cNvPicPr>
            <a:picLocks noChangeAspect="1"/>
          </p:cNvPicPr>
          <p:nvPr/>
        </p:nvPicPr>
        <p:blipFill>
          <a:blip r:embed="rId4">
            <a:extLst>
              <a:ext uri="{BEBA8EAE-BF5A-486C-A8C5-ECC9F3942E4B}">
                <a14:imgProps xmlns:a14="http://schemas.microsoft.com/office/drawing/2010/main">
                  <a14:imgLayer r:embed="rId3">
                    <a14:imgEffect>
                      <a14:sharpenSoften amount="95000"/>
                    </a14:imgEffect>
                    <a14:imgEffect>
                      <a14:brightnessContrast contrast="-53000"/>
                    </a14:imgEffect>
                  </a14:imgLayer>
                </a14:imgProps>
              </a:ext>
              <a:ext uri="{28A0092B-C50C-407E-A947-70E740481C1C}">
                <a14:useLocalDpi xmlns:a14="http://schemas.microsoft.com/office/drawing/2010/main" val="0"/>
              </a:ext>
            </a:extLst>
          </a:blip>
          <a:stretch>
            <a:fillRect/>
          </a:stretch>
        </p:blipFill>
        <p:spPr>
          <a:xfrm>
            <a:off x="0" y="0"/>
            <a:ext cx="4806462" cy="6858000"/>
          </a:xfrm>
          <a:prstGeom prst="rect">
            <a:avLst/>
          </a:prstGeom>
          <a:noFill/>
        </p:spPr>
      </p:pic>
      <p:sp>
        <p:nvSpPr>
          <p:cNvPr id="2" name="Otsikko 1"/>
          <p:cNvSpPr>
            <a:spLocks noGrp="1"/>
          </p:cNvSpPr>
          <p:nvPr>
            <p:ph type="ctrTitle"/>
          </p:nvPr>
        </p:nvSpPr>
        <p:spPr>
          <a:xfrm>
            <a:off x="1463359" y="2806700"/>
            <a:ext cx="8518841" cy="954074"/>
          </a:xfrm>
        </p:spPr>
        <p:style>
          <a:lnRef idx="2">
            <a:schemeClr val="dk1"/>
          </a:lnRef>
          <a:fillRef idx="1">
            <a:schemeClr val="lt1"/>
          </a:fillRef>
          <a:effectRef idx="0">
            <a:schemeClr val="dk1"/>
          </a:effectRef>
          <a:fontRef idx="minor">
            <a:schemeClr val="dk1"/>
          </a:fontRef>
        </p:style>
        <p:txBody>
          <a:bodyPr/>
          <a:lstStyle/>
          <a:p>
            <a:r>
              <a:rPr lang="fi-FI" dirty="0" smtClean="0">
                <a:solidFill>
                  <a:srgbClr val="FF0000"/>
                </a:solidFill>
                <a:latin typeface="Algerian" panose="04020705040A02060702" pitchFamily="82" charset="0"/>
              </a:rPr>
              <a:t>Kouluvierailu</a:t>
            </a:r>
            <a:endParaRPr lang="fi-FI"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2186553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1388533" y="1011235"/>
            <a:ext cx="10515600" cy="1325563"/>
          </a:xfrm>
        </p:spPr>
        <p:txBody>
          <a:bodyPr/>
          <a:lstStyle/>
          <a:p>
            <a:r>
              <a:rPr lang="fi-FI" dirty="0" smtClean="0">
                <a:latin typeface="Algerian" panose="04020705040A02060702" pitchFamily="82" charset="0"/>
              </a:rPr>
              <a:t>Kouluvierailu ja ongelmat</a:t>
            </a:r>
            <a:endParaRPr lang="fi-FI" dirty="0">
              <a:latin typeface="Algerian" panose="04020705040A02060702" pitchFamily="82" charset="0"/>
            </a:endParaRPr>
          </a:p>
        </p:txBody>
      </p:sp>
      <p:sp>
        <p:nvSpPr>
          <p:cNvPr id="3" name="Sisällön paikkamerkki 2"/>
          <p:cNvSpPr>
            <a:spLocks noGrp="1"/>
          </p:cNvSpPr>
          <p:nvPr>
            <p:ph idx="1"/>
          </p:nvPr>
        </p:nvSpPr>
        <p:spPr>
          <a:xfrm>
            <a:off x="4229793" y="3343980"/>
            <a:ext cx="4533900" cy="3514020"/>
          </a:xfrm>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pPr marL="0" indent="0">
              <a:buNone/>
            </a:pPr>
            <a:r>
              <a:rPr lang="fi-FI" dirty="0" smtClean="0">
                <a:latin typeface="Comic Sans MS" panose="030F0702030302020204" pitchFamily="66" charset="0"/>
                <a:ea typeface="Arimo" panose="020B0604020202020204" pitchFamily="34" charset="0"/>
                <a:cs typeface="Arimo" panose="020B0604020202020204" pitchFamily="34" charset="0"/>
              </a:rPr>
              <a:t>Kävimme vierailemassa paikallisessa koulussa </a:t>
            </a:r>
            <a:r>
              <a:rPr lang="fi-FI" dirty="0" err="1" smtClean="0">
                <a:latin typeface="Comic Sans MS" panose="030F0702030302020204" pitchFamily="66" charset="0"/>
                <a:ea typeface="Arimo" panose="020B0604020202020204" pitchFamily="34" charset="0"/>
                <a:cs typeface="Arimo" panose="020B0604020202020204" pitchFamily="34" charset="0"/>
              </a:rPr>
              <a:t>Nessebarissa</a:t>
            </a:r>
            <a:r>
              <a:rPr lang="fi-FI" dirty="0" smtClean="0">
                <a:latin typeface="Comic Sans MS" panose="030F0702030302020204" pitchFamily="66" charset="0"/>
                <a:ea typeface="Arimo" panose="020B0604020202020204" pitchFamily="34" charset="0"/>
                <a:cs typeface="Arimo" panose="020B0604020202020204" pitchFamily="34" charset="0"/>
              </a:rPr>
              <a:t>.</a:t>
            </a:r>
          </a:p>
          <a:p>
            <a:pPr marL="0" indent="0">
              <a:buNone/>
            </a:pPr>
            <a:r>
              <a:rPr lang="fi-FI" dirty="0" smtClean="0">
                <a:latin typeface="Comic Sans MS" panose="030F0702030302020204" pitchFamily="66" charset="0"/>
                <a:ea typeface="Arimo" panose="020B0604020202020204" pitchFamily="34" charset="0"/>
                <a:cs typeface="Arimo" panose="020B0604020202020204" pitchFamily="34" charset="0"/>
              </a:rPr>
              <a:t>Alussa oli vähän ongelmia, kun rehtori ei osannut englantia, niin piti etsiä oppilas, joka puhuu englantia.</a:t>
            </a:r>
          </a:p>
          <a:p>
            <a:pPr marL="0" indent="0">
              <a:buNone/>
            </a:pPr>
            <a:r>
              <a:rPr lang="fi-FI" dirty="0" smtClean="0">
                <a:latin typeface="Comic Sans MS" panose="030F0702030302020204" pitchFamily="66" charset="0"/>
                <a:ea typeface="Arimo" panose="020B0604020202020204" pitchFamily="34" charset="0"/>
                <a:cs typeface="Arimo" panose="020B0604020202020204" pitchFamily="34" charset="0"/>
              </a:rPr>
              <a:t>Koulu vaikutti todella rähjäiseltä ja vanhanaikaiselta, mutta oli voittanut monia kisoja eri oppiaineissa, missä oli ollut porukkaa joka puolelta maailmaa.</a:t>
            </a:r>
          </a:p>
          <a:p>
            <a:pPr marL="0" indent="0">
              <a:buNone/>
            </a:pPr>
            <a:r>
              <a:rPr lang="fi-FI" dirty="0" smtClean="0">
                <a:latin typeface="Comic Sans MS" panose="030F0702030302020204" pitchFamily="66" charset="0"/>
                <a:ea typeface="Arimo" panose="020B0604020202020204" pitchFamily="34" charset="0"/>
                <a:cs typeface="Arimo" panose="020B0604020202020204" pitchFamily="34" charset="0"/>
              </a:rPr>
              <a:t>Kävimme myös yhdessä luokassa katsomassa, minkälaisia siellä on tunnit ja jaoimme heille pelikortteja ja salmiakkia.</a:t>
            </a:r>
          </a:p>
          <a:p>
            <a:endParaRPr lang="fi-FI" dirty="0">
              <a:latin typeface="Arimo" panose="020B0604020202020204" pitchFamily="34" charset="0"/>
              <a:ea typeface="Arimo" panose="020B0604020202020204" pitchFamily="34" charset="0"/>
              <a:cs typeface="Arimo" panose="020B0604020202020204" pitchFamily="34" charset="0"/>
            </a:endParaRPr>
          </a:p>
        </p:txBody>
      </p:sp>
    </p:spTree>
    <p:extLst>
      <p:ext uri="{BB962C8B-B14F-4D97-AF65-F5344CB8AC3E}">
        <p14:creationId xmlns:p14="http://schemas.microsoft.com/office/powerpoint/2010/main" val="28859777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2020711" y="481806"/>
            <a:ext cx="10515600" cy="1325563"/>
          </a:xfrm>
        </p:spPr>
        <p:txBody>
          <a:bodyPr/>
          <a:lstStyle/>
          <a:p>
            <a:r>
              <a:rPr lang="fi-FI" dirty="0" smtClean="0">
                <a:latin typeface="Bauhaus 93" panose="04030905020B02020C02" pitchFamily="82" charset="0"/>
              </a:rPr>
              <a:t>Koulusta informaatiota</a:t>
            </a:r>
            <a:endParaRPr lang="fi-FI" dirty="0"/>
          </a:p>
        </p:txBody>
      </p:sp>
      <p:sp>
        <p:nvSpPr>
          <p:cNvPr id="3" name="Sisällön paikkamerkki 2"/>
          <p:cNvSpPr>
            <a:spLocks noGrp="1"/>
          </p:cNvSpPr>
          <p:nvPr>
            <p:ph idx="1"/>
          </p:nvPr>
        </p:nvSpPr>
        <p:spPr>
          <a:xfrm>
            <a:off x="2384368" y="3458094"/>
            <a:ext cx="9253451" cy="3234258"/>
          </a:xfrm>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buNone/>
            </a:pPr>
            <a:r>
              <a:rPr lang="fi-FI" dirty="0" smtClean="0">
                <a:latin typeface="Comic Sans MS" panose="030F0702030302020204" pitchFamily="66" charset="0"/>
              </a:rPr>
              <a:t>Koulussa oli 1200-oppilasta. </a:t>
            </a:r>
          </a:p>
          <a:p>
            <a:pPr marL="0" indent="0">
              <a:buNone/>
            </a:pPr>
            <a:r>
              <a:rPr lang="fi-FI" dirty="0" smtClean="0">
                <a:latin typeface="Comic Sans MS" panose="030F0702030302020204" pitchFamily="66" charset="0"/>
              </a:rPr>
              <a:t>Koulu oli todella iso ja siellä oli 4-kerrosta. </a:t>
            </a:r>
          </a:p>
          <a:p>
            <a:pPr marL="0" indent="0">
              <a:buNone/>
            </a:pPr>
            <a:r>
              <a:rPr lang="fi-FI" dirty="0" smtClean="0">
                <a:latin typeface="Comic Sans MS" panose="030F0702030302020204" pitchFamily="66" charset="0"/>
              </a:rPr>
              <a:t>Koulu olisi todella tarvinnut remonttia, kun oli niin surkeassa kunnossa.</a:t>
            </a:r>
          </a:p>
          <a:p>
            <a:pPr marL="0" indent="0">
              <a:buNone/>
            </a:pPr>
            <a:r>
              <a:rPr lang="fi-FI" dirty="0" smtClean="0">
                <a:latin typeface="Comic Sans MS" panose="030F0702030302020204" pitchFamily="66" charset="0"/>
              </a:rPr>
              <a:t>Koulussa oli myös minun mielestä todella kuuma ja huono ilmanvaihto.</a:t>
            </a:r>
          </a:p>
          <a:p>
            <a:pPr marL="0" indent="0">
              <a:buNone/>
            </a:pPr>
            <a:r>
              <a:rPr lang="fi-FI" dirty="0" smtClean="0">
                <a:latin typeface="Comic Sans MS" panose="030F0702030302020204" pitchFamily="66" charset="0"/>
              </a:rPr>
              <a:t>Koulun oppilailla ei ollut puhelimia käytössä koulupäivän aikana.</a:t>
            </a:r>
          </a:p>
          <a:p>
            <a:pPr marL="0" indent="0">
              <a:buNone/>
            </a:pPr>
            <a:r>
              <a:rPr lang="fi-FI" dirty="0" smtClean="0">
                <a:latin typeface="Comic Sans MS" panose="030F0702030302020204" pitchFamily="66" charset="0"/>
              </a:rPr>
              <a:t>Koulun joillakin oppilailla oli koulupuvut käytössä.</a:t>
            </a:r>
          </a:p>
          <a:p>
            <a:pPr marL="0" indent="0">
              <a:buNone/>
            </a:pPr>
            <a:r>
              <a:rPr lang="fi-FI" dirty="0" smtClean="0">
                <a:latin typeface="Comic Sans MS" panose="030F0702030302020204" pitchFamily="66" charset="0"/>
              </a:rPr>
              <a:t>Koulussa ei ollut tykkejä, älytauluja eikä valkokankaita,</a:t>
            </a:r>
          </a:p>
          <a:p>
            <a:pPr marL="0" indent="0">
              <a:buNone/>
            </a:pPr>
            <a:r>
              <a:rPr lang="fi-FI" dirty="0" smtClean="0">
                <a:latin typeface="Comic Sans MS" panose="030F0702030302020204" pitchFamily="66" charset="0"/>
              </a:rPr>
              <a:t>vaan ainoastaan liitutaulu ja </a:t>
            </a:r>
            <a:r>
              <a:rPr lang="fi-FI" dirty="0" err="1" smtClean="0">
                <a:latin typeface="Comic Sans MS" panose="030F0702030302020204" pitchFamily="66" charset="0"/>
              </a:rPr>
              <a:t>vihkot</a:t>
            </a:r>
            <a:r>
              <a:rPr lang="fi-FI" dirty="0" smtClean="0">
                <a:latin typeface="Comic Sans MS" panose="030F0702030302020204" pitchFamily="66" charset="0"/>
              </a:rPr>
              <a:t>.</a:t>
            </a:r>
          </a:p>
          <a:p>
            <a:endParaRPr lang="fi-FI" dirty="0" smtClean="0"/>
          </a:p>
          <a:p>
            <a:pPr marL="0" indent="0">
              <a:buNone/>
            </a:pPr>
            <a:endParaRPr lang="fi-FI" dirty="0" smtClean="0"/>
          </a:p>
        </p:txBody>
      </p:sp>
    </p:spTree>
    <p:extLst>
      <p:ext uri="{BB962C8B-B14F-4D97-AF65-F5344CB8AC3E}">
        <p14:creationId xmlns:p14="http://schemas.microsoft.com/office/powerpoint/2010/main" val="9602868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uvahaun tulos haulle taus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722"/>
            <a:ext cx="12192000" cy="6842277"/>
          </a:xfrm>
          <a:prstGeom prst="rect">
            <a:avLst/>
          </a:prstGeom>
          <a:noFill/>
          <a:extLst>
            <a:ext uri="{909E8E84-426E-40DD-AFC4-6F175D3DCCD1}">
              <a14:hiddenFill xmlns:a14="http://schemas.microsoft.com/office/drawing/2010/main">
                <a:solidFill>
                  <a:srgbClr val="FFFFFF"/>
                </a:solidFill>
              </a14:hiddenFill>
            </a:ext>
          </a:extLst>
        </p:spPr>
      </p:pic>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7793" y="87110"/>
            <a:ext cx="6048357" cy="63443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Kuv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776" y="311438"/>
            <a:ext cx="5190302" cy="6250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kstiruutu 4"/>
          <p:cNvSpPr txBox="1"/>
          <p:nvPr/>
        </p:nvSpPr>
        <p:spPr>
          <a:xfrm rot="19098272">
            <a:off x="9000163" y="5483455"/>
            <a:ext cx="3704375" cy="369332"/>
          </a:xfrm>
          <a:prstGeom prst="rect">
            <a:avLst/>
          </a:prstGeom>
          <a:noFill/>
        </p:spPr>
        <p:txBody>
          <a:bodyPr wrap="square" rtlCol="0">
            <a:spAutoFit/>
          </a:bodyPr>
          <a:lstStyle/>
          <a:p>
            <a:r>
              <a:rPr lang="fi-FI" dirty="0" smtClean="0"/>
              <a:t>Koulussa oli liikuntatunti meneillään</a:t>
            </a:r>
            <a:endParaRPr lang="fi-FI" dirty="0"/>
          </a:p>
        </p:txBody>
      </p:sp>
      <p:sp>
        <p:nvSpPr>
          <p:cNvPr id="2" name="Otsikko 1"/>
          <p:cNvSpPr>
            <a:spLocks noGrp="1"/>
          </p:cNvSpPr>
          <p:nvPr>
            <p:ph type="title"/>
          </p:nvPr>
        </p:nvSpPr>
        <p:spPr>
          <a:xfrm rot="488553">
            <a:off x="1399821" y="4087016"/>
            <a:ext cx="3702756" cy="1325563"/>
          </a:xfrm>
        </p:spPr>
        <p:txBody>
          <a:bodyPr>
            <a:noAutofit/>
          </a:bodyPr>
          <a:lstStyle/>
          <a:p>
            <a:r>
              <a:rPr lang="fi-FI" dirty="0" smtClean="0">
                <a:solidFill>
                  <a:srgbClr val="FF0000"/>
                </a:solidFill>
              </a:rPr>
              <a:t>Astu sisään!</a:t>
            </a:r>
            <a:endParaRPr lang="fi-FI" dirty="0">
              <a:solidFill>
                <a:srgbClr val="FF0000"/>
              </a:solidFill>
            </a:endParaRPr>
          </a:p>
        </p:txBody>
      </p:sp>
      <p:sp>
        <p:nvSpPr>
          <p:cNvPr id="3" name="Kuvaselitepilvi 2"/>
          <p:cNvSpPr/>
          <p:nvPr/>
        </p:nvSpPr>
        <p:spPr>
          <a:xfrm>
            <a:off x="9426222" y="1278260"/>
            <a:ext cx="1817512" cy="1828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p:cNvSpPr txBox="1"/>
          <p:nvPr/>
        </p:nvSpPr>
        <p:spPr>
          <a:xfrm>
            <a:off x="9709652" y="1638661"/>
            <a:ext cx="1364748" cy="1200329"/>
          </a:xfrm>
          <a:prstGeom prst="rect">
            <a:avLst/>
          </a:prstGeom>
          <a:noFill/>
        </p:spPr>
        <p:txBody>
          <a:bodyPr wrap="square" rtlCol="0">
            <a:spAutoFit/>
          </a:bodyPr>
          <a:lstStyle/>
          <a:p>
            <a:r>
              <a:rPr lang="fi-FI" dirty="0" smtClean="0"/>
              <a:t>Voi, suomalaiset ovat</a:t>
            </a:r>
          </a:p>
          <a:p>
            <a:r>
              <a:rPr lang="fi-FI" dirty="0" err="1"/>
              <a:t>s</a:t>
            </a:r>
            <a:r>
              <a:rPr lang="fi-FI" dirty="0" err="1" smtClean="0"/>
              <a:t>tupidoja</a:t>
            </a:r>
            <a:r>
              <a:rPr lang="fi-FI" dirty="0" smtClean="0"/>
              <a:t>.</a:t>
            </a:r>
            <a:endParaRPr lang="fi-FI" dirty="0"/>
          </a:p>
        </p:txBody>
      </p:sp>
    </p:spTree>
    <p:extLst>
      <p:ext uri="{BB962C8B-B14F-4D97-AF65-F5344CB8AC3E}">
        <p14:creationId xmlns:p14="http://schemas.microsoft.com/office/powerpoint/2010/main" val="39496540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uvahaun tulos haulle taus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9" y="0"/>
            <a:ext cx="121576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Sisällön paikkamerkki 5"/>
          <p:cNvPicPr>
            <a:picLocks noGrp="1" noChangeAspect="1"/>
          </p:cNvPicPr>
          <p:nvPr>
            <p:ph idx="1"/>
          </p:nvPr>
        </p:nvPicPr>
        <p:blipFill>
          <a:blip r:embed="rId3" cstate="print">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0" y="0"/>
            <a:ext cx="4076907"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Kuv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3205" y="95491"/>
            <a:ext cx="5000264" cy="66670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Kuv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69768" y="632177"/>
            <a:ext cx="2909767" cy="57989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Kuvaselitepilvi 1"/>
          <p:cNvSpPr/>
          <p:nvPr/>
        </p:nvSpPr>
        <p:spPr>
          <a:xfrm>
            <a:off x="4628445" y="407831"/>
            <a:ext cx="3194755" cy="18175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p:cNvSpPr txBox="1"/>
          <p:nvPr/>
        </p:nvSpPr>
        <p:spPr>
          <a:xfrm>
            <a:off x="5384800" y="993422"/>
            <a:ext cx="2032000" cy="646331"/>
          </a:xfrm>
          <a:prstGeom prst="rect">
            <a:avLst/>
          </a:prstGeom>
          <a:noFill/>
        </p:spPr>
        <p:txBody>
          <a:bodyPr wrap="square" rtlCol="0">
            <a:spAutoFit/>
          </a:bodyPr>
          <a:lstStyle/>
          <a:p>
            <a:r>
              <a:rPr lang="fi-FI" dirty="0" smtClean="0"/>
              <a:t>Mitä </a:t>
            </a:r>
            <a:r>
              <a:rPr lang="fi-FI" dirty="0" err="1"/>
              <a:t>m</a:t>
            </a:r>
            <a:r>
              <a:rPr lang="fi-FI" dirty="0" err="1" smtClean="0"/>
              <a:t>itä</a:t>
            </a:r>
            <a:r>
              <a:rPr lang="fi-FI" dirty="0" smtClean="0"/>
              <a:t> keitäs nämä oikein ovat?</a:t>
            </a:r>
            <a:endParaRPr lang="fi-FI" dirty="0"/>
          </a:p>
        </p:txBody>
      </p:sp>
      <p:sp>
        <p:nvSpPr>
          <p:cNvPr id="4" name="Kuvaselitepilvi 3"/>
          <p:cNvSpPr/>
          <p:nvPr/>
        </p:nvSpPr>
        <p:spPr>
          <a:xfrm>
            <a:off x="9881540" y="1316586"/>
            <a:ext cx="2197995" cy="1396958"/>
          </a:xfrm>
          <a:prstGeom prst="cloudCallout">
            <a:avLst>
              <a:gd name="adj1" fmla="val -36313"/>
              <a:gd name="adj2" fmla="val 98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Toiko muka matikan ope</a:t>
            </a:r>
            <a:r>
              <a:rPr lang="fi-FI" baseline="-25000" dirty="0" smtClean="0"/>
              <a:t>??</a:t>
            </a:r>
            <a:endParaRPr lang="fi-FI" dirty="0"/>
          </a:p>
        </p:txBody>
      </p:sp>
      <p:sp>
        <p:nvSpPr>
          <p:cNvPr id="5" name="Tekstiruutu 4"/>
          <p:cNvSpPr txBox="1"/>
          <p:nvPr/>
        </p:nvSpPr>
        <p:spPr>
          <a:xfrm rot="19813092">
            <a:off x="926952" y="5424506"/>
            <a:ext cx="2611517" cy="369332"/>
          </a:xfrm>
          <a:prstGeom prst="rect">
            <a:avLst/>
          </a:prstGeom>
          <a:noFill/>
        </p:spPr>
        <p:txBody>
          <a:bodyPr wrap="square" rtlCol="0">
            <a:spAutoFit/>
          </a:bodyPr>
          <a:lstStyle/>
          <a:p>
            <a:r>
              <a:rPr lang="fi-FI" dirty="0" smtClean="0">
                <a:solidFill>
                  <a:srgbClr val="CCFF33"/>
                </a:solidFill>
              </a:rPr>
              <a:t>Kummallisia taideteoksia</a:t>
            </a:r>
            <a:endParaRPr lang="fi-FI" dirty="0">
              <a:solidFill>
                <a:srgbClr val="CCFF33"/>
              </a:solidFill>
            </a:endParaRPr>
          </a:p>
        </p:txBody>
      </p:sp>
      <p:sp>
        <p:nvSpPr>
          <p:cNvPr id="9" name="Tekstiruutu 8"/>
          <p:cNvSpPr txBox="1"/>
          <p:nvPr/>
        </p:nvSpPr>
        <p:spPr>
          <a:xfrm>
            <a:off x="9196107" y="6488668"/>
            <a:ext cx="2594398" cy="369332"/>
          </a:xfrm>
          <a:prstGeom prst="rect">
            <a:avLst/>
          </a:prstGeom>
          <a:noFill/>
        </p:spPr>
        <p:txBody>
          <a:bodyPr wrap="square" rtlCol="0">
            <a:spAutoFit/>
          </a:bodyPr>
          <a:lstStyle/>
          <a:p>
            <a:r>
              <a:rPr lang="fi-FI" dirty="0" smtClean="0"/>
              <a:t>Teksti: Teemu</a:t>
            </a:r>
            <a:endParaRPr lang="fi-FI" dirty="0"/>
          </a:p>
        </p:txBody>
      </p:sp>
    </p:spTree>
    <p:extLst>
      <p:ext uri="{BB962C8B-B14F-4D97-AF65-F5344CB8AC3E}">
        <p14:creationId xmlns:p14="http://schemas.microsoft.com/office/powerpoint/2010/main" val="4233702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0" y="201920"/>
            <a:ext cx="3932237" cy="1600200"/>
          </a:xfrm>
        </p:spPr>
        <p:txBody>
          <a:bodyPr>
            <a:normAutofit/>
          </a:bodyPr>
          <a:lstStyle/>
          <a:p>
            <a:r>
              <a:rPr lang="fi-FI" sz="6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glow rad="228600">
                    <a:schemeClr val="accent2">
                      <a:satMod val="175000"/>
                      <a:alpha val="40000"/>
                    </a:schemeClr>
                  </a:glow>
                  <a:outerShdw dist="38100" dir="2640000" algn="bl" rotWithShape="0">
                    <a:schemeClr val="tx2">
                      <a:lumMod val="75000"/>
                    </a:schemeClr>
                  </a:outerShdw>
                </a:effectLst>
              </a:rPr>
              <a:t>Bulgariassa</a:t>
            </a:r>
            <a:endParaRPr lang="fi-FI" sz="6000" b="1" dirty="0">
              <a:ln w="12700">
                <a:solidFill>
                  <a:schemeClr val="tx2">
                    <a:lumMod val="75000"/>
                  </a:schemeClr>
                </a:solidFill>
                <a:prstDash val="solid"/>
              </a:ln>
              <a:pattFill prst="dkUpDiag">
                <a:fgClr>
                  <a:schemeClr val="tx2"/>
                </a:fgClr>
                <a:bgClr>
                  <a:schemeClr val="tx2">
                    <a:lumMod val="20000"/>
                    <a:lumOff val="80000"/>
                  </a:schemeClr>
                </a:bgClr>
              </a:pattFill>
              <a:effectLst>
                <a:glow rad="228600">
                  <a:schemeClr val="accent2">
                    <a:satMod val="175000"/>
                    <a:alpha val="40000"/>
                  </a:schemeClr>
                </a:glow>
                <a:outerShdw dist="38100" dir="2640000" algn="bl" rotWithShape="0">
                  <a:schemeClr val="tx2">
                    <a:lumMod val="75000"/>
                  </a:schemeClr>
                </a:outerShdw>
              </a:effectLst>
            </a:endParaRPr>
          </a:p>
        </p:txBody>
      </p:sp>
      <p:pic>
        <p:nvPicPr>
          <p:cNvPr id="5" name="Kuvan paikkamerkki 4"/>
          <p:cNvPicPr>
            <a:picLocks noGrp="1" noChangeAspect="1"/>
          </p:cNvPicPr>
          <p:nvPr>
            <p:ph type="pic" idx="1"/>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t="27792" b="27792"/>
          <a:stretch>
            <a:fillRect/>
          </a:stretch>
        </p:blipFill>
        <p:spPr>
          <a:xfrm rot="21286031">
            <a:off x="4624848" y="1298686"/>
            <a:ext cx="6720080" cy="46930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kstin paikkamerkki 3"/>
          <p:cNvSpPr>
            <a:spLocks noGrp="1"/>
          </p:cNvSpPr>
          <p:nvPr>
            <p:ph type="body" sz="half" idx="2"/>
          </p:nvPr>
        </p:nvSpPr>
        <p:spPr>
          <a:xfrm>
            <a:off x="111351" y="2432958"/>
            <a:ext cx="3932237" cy="734786"/>
          </a:xfrm>
        </p:spPr>
        <p:txBody>
          <a:bodyPr/>
          <a:lstStyle/>
          <a:p>
            <a:r>
              <a:rPr lang="fi-FI" dirty="0" smtClean="0"/>
              <a:t>Lento laskeutui Bulgariaan iltahämärässä. </a:t>
            </a:r>
            <a:endParaRPr lang="fi-FI" dirty="0"/>
          </a:p>
        </p:txBody>
      </p:sp>
    </p:spTree>
    <p:extLst>
      <p:ext uri="{BB962C8B-B14F-4D97-AF65-F5344CB8AC3E}">
        <p14:creationId xmlns:p14="http://schemas.microsoft.com/office/powerpoint/2010/main" val="47564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1066346" y="618519"/>
            <a:ext cx="3932237" cy="540810"/>
          </a:xfrm>
        </p:spPr>
        <p:txBody>
          <a:bodyPr>
            <a:noAutofit/>
          </a:bodyPr>
          <a:lstStyle/>
          <a:p>
            <a:r>
              <a:rPr lang="fi-FI"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a:t>
            </a:r>
            <a:r>
              <a:rPr lang="fi-FI"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otellilla</a:t>
            </a:r>
            <a:endParaRPr lang="fi-FI"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5" name="Kuvan paikkamerkki 4"/>
          <p:cNvPicPr>
            <a:picLocks noGrp="1" noChangeAspect="1"/>
          </p:cNvPicPr>
          <p:nvPr>
            <p:ph type="pic" idx="1"/>
          </p:nvPr>
        </p:nvPicPr>
        <p:blipFill>
          <a:blip r:embed="rId3">
            <a:extLst>
              <a:ext uri="{28A0092B-C50C-407E-A947-70E740481C1C}">
                <a14:useLocalDpi xmlns:a14="http://schemas.microsoft.com/office/drawing/2010/main" val="0"/>
              </a:ext>
            </a:extLst>
          </a:blip>
          <a:srcRect t="27792" b="27792"/>
          <a:stretch>
            <a:fillRect/>
          </a:stretch>
        </p:blipFill>
        <p:spPr>
          <a:xfrm>
            <a:off x="1203313" y="2692247"/>
            <a:ext cx="3795268" cy="29967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isometricOffAxis1Right"/>
            <a:lightRig rig="threePt" dir="t">
              <a:rot lat="0" lon="0" rev="2100000"/>
            </a:lightRig>
          </a:scene3d>
          <a:sp3d extrusionH="25400">
            <a:bevelT w="304800" h="152400"/>
            <a:extrusionClr>
              <a:srgbClr val="000000"/>
            </a:extrusionClr>
          </a:sp3d>
        </p:spPr>
      </p:pic>
      <p:sp>
        <p:nvSpPr>
          <p:cNvPr id="4" name="Tekstin paikkamerkki 3"/>
          <p:cNvSpPr>
            <a:spLocks noGrp="1"/>
          </p:cNvSpPr>
          <p:nvPr>
            <p:ph type="body" sz="half" idx="2"/>
          </p:nvPr>
        </p:nvSpPr>
        <p:spPr>
          <a:xfrm>
            <a:off x="1066344" y="1159329"/>
            <a:ext cx="3932237" cy="849086"/>
          </a:xfrm>
        </p:spPr>
        <p:txBody>
          <a:bodyPr>
            <a:noAutofit/>
          </a:bodyPr>
          <a:lstStyle/>
          <a:p>
            <a:r>
              <a:rPr lang="fi-FI"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Kun saavuimme hotellille, menimme katsomaan ulkotiloja ja omia huoneitamme.</a:t>
            </a:r>
            <a:endParaRPr lang="fi-FI"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6" name="Kuvan paikkamerkki 4"/>
          <p:cNvPicPr>
            <a:picLocks noChangeAspect="1"/>
          </p:cNvPicPr>
          <p:nvPr/>
        </p:nvPicPr>
        <p:blipFill>
          <a:blip r:embed="rId4" cstate="print">
            <a:extLst>
              <a:ext uri="{28A0092B-C50C-407E-A947-70E740481C1C}">
                <a14:useLocalDpi xmlns:a14="http://schemas.microsoft.com/office/drawing/2010/main" val="0"/>
              </a:ext>
            </a:extLst>
          </a:blip>
          <a:srcRect t="27792" b="27792"/>
          <a:stretch>
            <a:fillRect/>
          </a:stretch>
        </p:blipFill>
        <p:spPr>
          <a:xfrm>
            <a:off x="5586595" y="618519"/>
            <a:ext cx="3216359" cy="25396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HeroicExtremeLeftFacing"/>
            <a:lightRig rig="threePt" dir="t">
              <a:rot lat="0" lon="0" rev="2100000"/>
            </a:lightRig>
          </a:scene3d>
          <a:sp3d extrusionH="25400">
            <a:bevelT w="304800" h="152400" prst="hardEdge"/>
            <a:extrusionClr>
              <a:srgbClr val="000000"/>
            </a:extrusionClr>
          </a:sp3d>
        </p:spPr>
      </p:pic>
      <p:sp>
        <p:nvSpPr>
          <p:cNvPr id="7" name="Suorakulmio 6"/>
          <p:cNvSpPr/>
          <p:nvPr/>
        </p:nvSpPr>
        <p:spPr>
          <a:xfrm>
            <a:off x="9013371" y="1403859"/>
            <a:ext cx="2808515"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Täällä otimme aurinkoa aina vapaa-ajalla. Kävimme hakemassa ruokaa ja limsaa allasbaarista, juttelimme mukavia ja kävimme sisäuima-altaalla uimassa.</a:t>
            </a:r>
          </a:p>
        </p:txBody>
      </p:sp>
      <p:pic>
        <p:nvPicPr>
          <p:cNvPr id="8" name="Kuvan paikkamerkki 4"/>
          <p:cNvPicPr>
            <a:picLocks noChangeAspect="1"/>
          </p:cNvPicPr>
          <p:nvPr/>
        </p:nvPicPr>
        <p:blipFill>
          <a:blip r:embed="rId5" cstate="print">
            <a:extLst>
              <a:ext uri="{28A0092B-C50C-407E-A947-70E740481C1C}">
                <a14:useLocalDpi xmlns:a14="http://schemas.microsoft.com/office/drawing/2010/main" val="0"/>
              </a:ext>
            </a:extLst>
          </a:blip>
          <a:srcRect t="20390" b="20390"/>
          <a:stretch>
            <a:fillRect/>
          </a:stretch>
        </p:blipFill>
        <p:spPr>
          <a:xfrm>
            <a:off x="6671355" y="3763284"/>
            <a:ext cx="3011488" cy="23778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isometricOffAxis2Left"/>
            <a:lightRig rig="threePt" dir="t">
              <a:rot lat="0" lon="0" rev="2100000"/>
            </a:lightRig>
          </a:scene3d>
          <a:sp3d extrusionH="25400">
            <a:bevelT w="304800" h="152400" prst="hardEdge"/>
            <a:extrusionClr>
              <a:srgbClr val="000000"/>
            </a:extrusionClr>
          </a:sp3d>
        </p:spPr>
      </p:pic>
      <p:sp>
        <p:nvSpPr>
          <p:cNvPr id="10" name="Kuvatekstiellipsi 9"/>
          <p:cNvSpPr/>
          <p:nvPr/>
        </p:nvSpPr>
        <p:spPr>
          <a:xfrm>
            <a:off x="9274628" y="3298371"/>
            <a:ext cx="2204358" cy="1600200"/>
          </a:xfrm>
          <a:prstGeom prst="wedgeEllipseCallout">
            <a:avLst>
              <a:gd name="adj1" fmla="val -63796"/>
              <a:gd name="adj2" fmla="val 247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Coca-cola</a:t>
            </a: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on parempaa kuin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S</a:t>
            </a:r>
            <a:r>
              <a:rPr kumimoji="0" lang="fi-FI"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mir</a:t>
            </a: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fi-FI"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iku</a:t>
            </a: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sprite</a:t>
            </a: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006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39789" y="1404256"/>
            <a:ext cx="2132012" cy="653143"/>
          </a:xfrm>
        </p:spPr>
        <p:style>
          <a:lnRef idx="2">
            <a:schemeClr val="dk1"/>
          </a:lnRef>
          <a:fillRef idx="1">
            <a:schemeClr val="lt1"/>
          </a:fillRef>
          <a:effectRef idx="0">
            <a:schemeClr val="dk1"/>
          </a:effectRef>
          <a:fontRef idx="minor">
            <a:schemeClr val="dk1"/>
          </a:fontRef>
        </p:style>
        <p:txBody>
          <a:bodyPr>
            <a:normAutofit/>
          </a:bodyPr>
          <a:lstStyle/>
          <a:p>
            <a:r>
              <a:rPr lang="fi-FI" sz="3600" b="1" dirty="0">
                <a:ln w="13462">
                  <a:solidFill>
                    <a:schemeClr val="bg1"/>
                  </a:solidFill>
                  <a:prstDash val="solid"/>
                </a:ln>
                <a:solidFill>
                  <a:schemeClr val="accent1">
                    <a:lumMod val="50000"/>
                  </a:schemeClr>
                </a:solidFill>
                <a:effectLst>
                  <a:outerShdw dist="38100" dir="2700000" algn="bl" rotWithShape="0">
                    <a:schemeClr val="accent5"/>
                  </a:outerShdw>
                </a:effectLst>
              </a:rPr>
              <a:t>T</a:t>
            </a:r>
            <a:r>
              <a:rPr lang="fi-FI" sz="3600" b="1" dirty="0" smtClean="0">
                <a:ln w="13462">
                  <a:solidFill>
                    <a:schemeClr val="bg1"/>
                  </a:solidFill>
                  <a:prstDash val="solid"/>
                </a:ln>
                <a:solidFill>
                  <a:schemeClr val="accent1">
                    <a:lumMod val="50000"/>
                  </a:schemeClr>
                </a:solidFill>
                <a:effectLst>
                  <a:outerShdw dist="38100" dir="2700000" algn="bl" rotWithShape="0">
                    <a:schemeClr val="accent5"/>
                  </a:outerShdw>
                </a:effectLst>
              </a:rPr>
              <a:t>uulimylly</a:t>
            </a:r>
            <a:endParaRPr lang="fi-FI" sz="3600" b="1" dirty="0">
              <a:ln w="13462">
                <a:solidFill>
                  <a:schemeClr val="bg1"/>
                </a:solidFill>
                <a:prstDash val="solid"/>
              </a:ln>
              <a:solidFill>
                <a:schemeClr val="accent1">
                  <a:lumMod val="50000"/>
                </a:schemeClr>
              </a:solidFill>
              <a:effectLst>
                <a:outerShdw dist="38100" dir="2700000" algn="bl" rotWithShape="0">
                  <a:schemeClr val="accent5"/>
                </a:outerShdw>
              </a:effectLst>
            </a:endParaRPr>
          </a:p>
        </p:txBody>
      </p:sp>
      <p:pic>
        <p:nvPicPr>
          <p:cNvPr id="5" name="Kuvan paikkamerkki 4"/>
          <p:cNvPicPr>
            <a:picLocks noGrp="1" noChangeAspect="1"/>
          </p:cNvPicPr>
          <p:nvPr>
            <p:ph type="pic" idx="1"/>
          </p:nvPr>
        </p:nvPicPr>
        <p:blipFill>
          <a:blip r:embed="rId3">
            <a:extLst>
              <a:ext uri="{28A0092B-C50C-407E-A947-70E740481C1C}">
                <a14:useLocalDpi xmlns:a14="http://schemas.microsoft.com/office/drawing/2010/main" val="0"/>
              </a:ext>
            </a:extLst>
          </a:blip>
          <a:srcRect l="14381" r="14381"/>
          <a:stretch>
            <a:fillRect/>
          </a:stretch>
        </p:blipFill>
        <p:spPr>
          <a:xfrm>
            <a:off x="4772025" y="236311"/>
            <a:ext cx="6172200" cy="4873625"/>
          </a:xfrm>
          <a:effectLst>
            <a:softEdge rad="127000"/>
          </a:effectLst>
        </p:spPr>
      </p:pic>
      <p:sp>
        <p:nvSpPr>
          <p:cNvPr id="4" name="Tekstin paikkamerkki 3"/>
          <p:cNvSpPr>
            <a:spLocks noGrp="1"/>
          </p:cNvSpPr>
          <p:nvPr>
            <p:ph type="body" sz="half" idx="2"/>
          </p:nvPr>
        </p:nvSpPr>
        <p:spPr>
          <a:xfrm>
            <a:off x="839788" y="2057400"/>
            <a:ext cx="3932237" cy="1861457"/>
          </a:xfrm>
        </p:spPr>
        <p:txBody>
          <a:bodyPr>
            <a:noAutofit/>
          </a:bodyPr>
          <a:lstStyle/>
          <a:p>
            <a:r>
              <a:rPr lang="fi-FI" sz="2400" dirty="0" smtClean="0"/>
              <a:t>Menimme vierailemaan viereiseen kylään, </a:t>
            </a:r>
            <a:r>
              <a:rPr lang="fi-FI" sz="2400" dirty="0" err="1" smtClean="0"/>
              <a:t>Nessebaariin</a:t>
            </a:r>
            <a:r>
              <a:rPr lang="fi-FI" sz="2400" dirty="0" smtClean="0"/>
              <a:t>. Tässä oppaamme otti ryhmäkuvan tuulimyllyn edestä. Tuulimylly ei ole ollut koskaan käytössä, mutta se toimi sillan rakennuttajien asuintiloina.</a:t>
            </a:r>
            <a:endParaRPr lang="fi-FI" sz="2400" dirty="0"/>
          </a:p>
        </p:txBody>
      </p:sp>
    </p:spTree>
    <p:extLst>
      <p:ext uri="{BB962C8B-B14F-4D97-AF65-F5344CB8AC3E}">
        <p14:creationId xmlns:p14="http://schemas.microsoft.com/office/powerpoint/2010/main" val="3562666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3517674" y="-2209636"/>
            <a:ext cx="3932237" cy="1600200"/>
          </a:xfrm>
        </p:spPr>
        <p:txBody>
          <a:bodyPr/>
          <a:lstStyle/>
          <a:p>
            <a:endParaRPr lang="fi-FI" dirty="0"/>
          </a:p>
        </p:txBody>
      </p:sp>
      <p:pic>
        <p:nvPicPr>
          <p:cNvPr id="5" name="Kuvan paikkamerkki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4381" r="14381"/>
          <a:stretch>
            <a:fillRect/>
          </a:stretch>
        </p:blipFill>
        <p:spPr>
          <a:xfrm>
            <a:off x="860199" y="2780175"/>
            <a:ext cx="3911826" cy="30888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isometricOffAxis1Right"/>
            <a:lightRig rig="threePt" dir="t">
              <a:rot lat="0" lon="0" rev="2100000"/>
            </a:lightRig>
          </a:scene3d>
          <a:sp3d extrusionH="25400">
            <a:bevelT w="304800" h="152400" prst="hardEdge"/>
            <a:extrusionClr>
              <a:srgbClr val="000000"/>
            </a:extrusionClr>
          </a:sp3d>
        </p:spPr>
      </p:pic>
      <p:sp>
        <p:nvSpPr>
          <p:cNvPr id="4" name="Tekstin paikkamerkki 3"/>
          <p:cNvSpPr>
            <a:spLocks noGrp="1"/>
          </p:cNvSpPr>
          <p:nvPr>
            <p:ph type="body" sz="half" idx="2"/>
          </p:nvPr>
        </p:nvSpPr>
        <p:spPr>
          <a:xfrm>
            <a:off x="860199" y="667523"/>
            <a:ext cx="3932237" cy="767443"/>
          </a:xfrm>
        </p:spPr>
        <p:txBody>
          <a:bodyPr>
            <a:noAutofit/>
          </a:bodyPr>
          <a:lstStyle/>
          <a:p>
            <a:r>
              <a:rPr lang="fi-FI" sz="2400" dirty="0" smtClean="0"/>
              <a:t>Tuo patsas on ortodoksien suojelusenkeli, näimme sen, kun menimme kylävierailulle.</a:t>
            </a:r>
            <a:endParaRPr lang="fi-FI" sz="2400" dirty="0"/>
          </a:p>
        </p:txBody>
      </p:sp>
      <p:pic>
        <p:nvPicPr>
          <p:cNvPr id="6" name="Kuvan paikkamerkki 4"/>
          <p:cNvPicPr>
            <a:picLocks noChangeAspect="1"/>
          </p:cNvPicPr>
          <p:nvPr/>
        </p:nvPicPr>
        <p:blipFill>
          <a:blip r:embed="rId4" cstate="print">
            <a:extLst>
              <a:ext uri="{28A0092B-C50C-407E-A947-70E740481C1C}">
                <a14:useLocalDpi xmlns:a14="http://schemas.microsoft.com/office/drawing/2010/main" val="0"/>
              </a:ext>
            </a:extLst>
          </a:blip>
          <a:srcRect t="20390" b="20390"/>
          <a:stretch>
            <a:fillRect/>
          </a:stretch>
        </p:blipFill>
        <p:spPr>
          <a:xfrm>
            <a:off x="6162901" y="1126302"/>
            <a:ext cx="4320041" cy="34111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isometricOffAxis2Left"/>
            <a:lightRig rig="threePt" dir="t">
              <a:rot lat="0" lon="0" rev="2100000"/>
            </a:lightRig>
          </a:scene3d>
          <a:sp3d extrusionH="25400">
            <a:bevelT w="304800" h="152400" prst="hardEdge"/>
            <a:extrusionClr>
              <a:srgbClr val="000000"/>
            </a:extrusionClr>
          </a:sp3d>
        </p:spPr>
      </p:pic>
      <p:sp>
        <p:nvSpPr>
          <p:cNvPr id="7" name="Suorakulmio 6"/>
          <p:cNvSpPr/>
          <p:nvPr/>
        </p:nvSpPr>
        <p:spPr>
          <a:xfrm>
            <a:off x="5577001" y="4694909"/>
            <a:ext cx="549184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Tässä kuvassa katsomme merta ja nautimme auringosta. Kävimme myös opintomatkalla läheisessä kylässä  ja näimme mustalaisia myymässä halpoja koruja.</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Kuvatekstiellipsi 7"/>
          <p:cNvSpPr/>
          <p:nvPr/>
        </p:nvSpPr>
        <p:spPr>
          <a:xfrm>
            <a:off x="9111343" y="342900"/>
            <a:ext cx="2762475" cy="1344395"/>
          </a:xfrm>
          <a:prstGeom prst="wedgeEllipseCallout">
            <a:avLst>
              <a:gd name="adj1" fmla="val -57675"/>
              <a:gd name="adj2" fmla="val 6607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Mä</a:t>
            </a: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en ainakaan valita, niin kuin muijat ja Eetu!</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314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4400"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Sunny</a:t>
            </a:r>
            <a:r>
              <a:rPr lang="fi-FI"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fi-FI"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t>
            </a:r>
            <a:r>
              <a:rPr lang="fi-FI"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each</a:t>
            </a:r>
            <a:endParaRPr lang="fi-FI"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5" name="Kuvan paikkamerkki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508" r="2508"/>
          <a:stretch>
            <a:fillRect/>
          </a:stretch>
        </p:blipFill>
        <p:spPr/>
      </p:pic>
      <p:sp>
        <p:nvSpPr>
          <p:cNvPr id="4" name="Tekstin paikkamerkki 3"/>
          <p:cNvSpPr>
            <a:spLocks noGrp="1"/>
          </p:cNvSpPr>
          <p:nvPr>
            <p:ph type="body" sz="half" idx="2"/>
          </p:nvPr>
        </p:nvSpPr>
        <p:spPr>
          <a:xfrm>
            <a:off x="839788" y="2057400"/>
            <a:ext cx="3932237" cy="930729"/>
          </a:xfrm>
        </p:spPr>
        <p:txBody>
          <a:bodyPr>
            <a:noAutofit/>
          </a:bodyPr>
          <a:lstStyle/>
          <a:p>
            <a:r>
              <a:rPr lang="fi-FI" sz="2400" dirty="0" smtClean="0"/>
              <a:t>Tulimme </a:t>
            </a:r>
            <a:r>
              <a:rPr lang="fi-FI" sz="2400" dirty="0" err="1" smtClean="0"/>
              <a:t>Sunny</a:t>
            </a:r>
            <a:r>
              <a:rPr lang="fi-FI" sz="2400" dirty="0" smtClean="0"/>
              <a:t> </a:t>
            </a:r>
            <a:r>
              <a:rPr lang="fi-FI" sz="2400" dirty="0"/>
              <a:t>B</a:t>
            </a:r>
            <a:r>
              <a:rPr lang="fi-FI" sz="2400" dirty="0" smtClean="0"/>
              <a:t>eachiin nauttimaan auringosta ja </a:t>
            </a:r>
            <a:r>
              <a:rPr lang="fi-FI" sz="2400" dirty="0" err="1" smtClean="0"/>
              <a:t>shoppailusta</a:t>
            </a:r>
            <a:r>
              <a:rPr lang="fi-FI" sz="2400" dirty="0" smtClean="0"/>
              <a:t>.</a:t>
            </a:r>
            <a:endParaRPr lang="fi-FI" sz="2400" dirty="0"/>
          </a:p>
        </p:txBody>
      </p:sp>
    </p:spTree>
    <p:extLst>
      <p:ext uri="{BB962C8B-B14F-4D97-AF65-F5344CB8AC3E}">
        <p14:creationId xmlns:p14="http://schemas.microsoft.com/office/powerpoint/2010/main" val="1063383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39788" y="211066"/>
            <a:ext cx="3932237" cy="1600200"/>
          </a:xfrm>
        </p:spPr>
        <p:txBody>
          <a:bodyPr>
            <a:scene3d>
              <a:camera prst="isometricOffAxis1Right"/>
              <a:lightRig rig="threePt" dir="t"/>
            </a:scene3d>
          </a:bodyPr>
          <a:lstStyle/>
          <a:p>
            <a:r>
              <a:rPr lang="fi-FI"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Historiallinen museo</a:t>
            </a:r>
            <a:endParaRPr lang="fi-FI"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5" name="Kuvan paikkamerkki 4"/>
          <p:cNvPicPr>
            <a:picLocks noGrp="1" noChangeAspect="1"/>
          </p:cNvPicPr>
          <p:nvPr>
            <p:ph type="pic" idx="1"/>
          </p:nvPr>
        </p:nvPicPr>
        <p:blipFill>
          <a:blip r:embed="rId3">
            <a:extLst>
              <a:ext uri="{28A0092B-C50C-407E-A947-70E740481C1C}">
                <a14:useLocalDpi xmlns:a14="http://schemas.microsoft.com/office/drawing/2010/main" val="0"/>
              </a:ext>
            </a:extLst>
          </a:blip>
          <a:srcRect t="27792" b="27792"/>
          <a:stretch>
            <a:fillRect/>
          </a:stretch>
        </p:blipFill>
        <p:spPr>
          <a:xfrm>
            <a:off x="872964" y="2816452"/>
            <a:ext cx="3865883" cy="3052536"/>
          </a:xfrm>
        </p:spPr>
      </p:pic>
      <p:sp>
        <p:nvSpPr>
          <p:cNvPr id="4" name="Tekstin paikkamerkki 3"/>
          <p:cNvSpPr>
            <a:spLocks noGrp="1"/>
          </p:cNvSpPr>
          <p:nvPr>
            <p:ph type="body" sz="half" idx="2"/>
          </p:nvPr>
        </p:nvSpPr>
        <p:spPr/>
        <p:txBody>
          <a:bodyPr>
            <a:normAutofit/>
          </a:bodyPr>
          <a:lstStyle/>
          <a:p>
            <a:r>
              <a:rPr lang="fi-FI" sz="2000" dirty="0" smtClean="0"/>
              <a:t>Tulimme museoon katsomaan historiallisia esineitä.</a:t>
            </a:r>
            <a:endParaRPr lang="fi-FI" sz="2000" dirty="0"/>
          </a:p>
        </p:txBody>
      </p:sp>
      <p:pic>
        <p:nvPicPr>
          <p:cNvPr id="6" name="Kuvan paikkamerkki 4"/>
          <p:cNvPicPr>
            <a:picLocks noChangeAspect="1"/>
          </p:cNvPicPr>
          <p:nvPr/>
        </p:nvPicPr>
        <p:blipFill>
          <a:blip r:embed="rId4">
            <a:extLst>
              <a:ext uri="{28A0092B-C50C-407E-A947-70E740481C1C}">
                <a14:useLocalDpi xmlns:a14="http://schemas.microsoft.com/office/drawing/2010/main" val="0"/>
              </a:ext>
            </a:extLst>
          </a:blip>
          <a:srcRect t="20390" b="20390"/>
          <a:stretch>
            <a:fillRect/>
          </a:stretch>
        </p:blipFill>
        <p:spPr>
          <a:xfrm>
            <a:off x="6081260" y="625306"/>
            <a:ext cx="5038498" cy="3978444"/>
          </a:xfrm>
          <a:prstGeom prst="rect">
            <a:avLst/>
          </a:prstGeom>
        </p:spPr>
      </p:pic>
      <p:sp>
        <p:nvSpPr>
          <p:cNvPr id="7" name="Suorakulmio 6"/>
          <p:cNvSpPr/>
          <p:nvPr/>
        </p:nvSpPr>
        <p:spPr>
          <a:xfrm>
            <a:off x="5878355" y="5024148"/>
            <a:ext cx="453927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Tässä menimme ortodoksiseen kirkkoon katsomaan historiallisia seinämaalauksia</a:t>
            </a: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Kuvatekstiellipsi 7"/>
          <p:cNvSpPr/>
          <p:nvPr/>
        </p:nvSpPr>
        <p:spPr>
          <a:xfrm>
            <a:off x="4531248" y="457200"/>
            <a:ext cx="2694214" cy="1595380"/>
          </a:xfrm>
          <a:prstGeom prst="wedgeEllipseCallout">
            <a:avLst>
              <a:gd name="adj1" fmla="val 25228"/>
              <a:gd name="adj2" fmla="val 606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Tosi mielenkiintoista… (</a:t>
            </a:r>
            <a:r>
              <a:rPr kumimoji="0" lang="fi-FI"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pääsispä</a:t>
            </a: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nopeasti aurinkoon!)</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Kuvatekstiellipsi 8"/>
          <p:cNvSpPr/>
          <p:nvPr/>
        </p:nvSpPr>
        <p:spPr>
          <a:xfrm>
            <a:off x="8931729" y="1254890"/>
            <a:ext cx="2498271" cy="1112753"/>
          </a:xfrm>
          <a:prstGeom prst="wedgeEllipseCallout">
            <a:avLst>
              <a:gd name="adj1" fmla="val -41456"/>
              <a:gd name="adj2" fmla="val 62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Lisää purkkaa…</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9017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1508</Words>
  <Application>Microsoft Office PowerPoint</Application>
  <PresentationFormat>Laajakuva</PresentationFormat>
  <Paragraphs>116</Paragraphs>
  <Slides>36</Slides>
  <Notes>0</Notes>
  <HiddenSlides>0</HiddenSlides>
  <MMClips>0</MMClips>
  <ScaleCrop>false</ScaleCrop>
  <HeadingPairs>
    <vt:vector size="6" baseType="variant">
      <vt:variant>
        <vt:lpstr>Käytetyt fontit</vt:lpstr>
      </vt:variant>
      <vt:variant>
        <vt:i4>13</vt:i4>
      </vt:variant>
      <vt:variant>
        <vt:lpstr>Teema</vt:lpstr>
      </vt:variant>
      <vt:variant>
        <vt:i4>2</vt:i4>
      </vt:variant>
      <vt:variant>
        <vt:lpstr>Dian otsikot</vt:lpstr>
      </vt:variant>
      <vt:variant>
        <vt:i4>36</vt:i4>
      </vt:variant>
    </vt:vector>
  </HeadingPairs>
  <TitlesOfParts>
    <vt:vector size="51" baseType="lpstr">
      <vt:lpstr>Aharoni</vt:lpstr>
      <vt:lpstr>Algerian</vt:lpstr>
      <vt:lpstr>Aparajita</vt:lpstr>
      <vt:lpstr>Arial</vt:lpstr>
      <vt:lpstr>Arimo</vt:lpstr>
      <vt:lpstr>Bauhaus 93</vt:lpstr>
      <vt:lpstr>Bodoni MT</vt:lpstr>
      <vt:lpstr>Calibri</vt:lpstr>
      <vt:lpstr>Calibri Light</vt:lpstr>
      <vt:lpstr>Comic Sans MS</vt:lpstr>
      <vt:lpstr>Impact</vt:lpstr>
      <vt:lpstr>Vijaya</vt:lpstr>
      <vt:lpstr>Wingdings</vt:lpstr>
      <vt:lpstr>Office-teema</vt:lpstr>
      <vt:lpstr>1_Office-teema</vt:lpstr>
      <vt:lpstr>Jopo Bulgariassa 2017</vt:lpstr>
      <vt:lpstr>PowerPoint-esitys</vt:lpstr>
      <vt:lpstr>Helsinkiin</vt:lpstr>
      <vt:lpstr>Bulgariassa</vt:lpstr>
      <vt:lpstr>Hotellilla</vt:lpstr>
      <vt:lpstr>Tuulimylly</vt:lpstr>
      <vt:lpstr>PowerPoint-esitys</vt:lpstr>
      <vt:lpstr>Sunny Beach</vt:lpstr>
      <vt:lpstr>Historiallinen museo</vt:lpstr>
      <vt:lpstr>Nessebar</vt:lpstr>
      <vt:lpstr>Nessebarin vanhakaupunki</vt:lpstr>
      <vt:lpstr>Nessebar nykyään </vt:lpstr>
      <vt:lpstr>Sozopol</vt:lpstr>
      <vt:lpstr>Kuvia sozopolista</vt:lpstr>
      <vt:lpstr>Pomorien hautamuseo</vt:lpstr>
      <vt:lpstr>Suolamuseo</vt:lpstr>
      <vt:lpstr>Tietoa suolasta ja museosta</vt:lpstr>
      <vt:lpstr>PowerPoint-esitys</vt:lpstr>
      <vt:lpstr>Festa Panorama hotelli</vt:lpstr>
      <vt:lpstr>Huoneet</vt:lpstr>
      <vt:lpstr>Yleiskuva</vt:lpstr>
      <vt:lpstr>Uima-altaat</vt:lpstr>
      <vt:lpstr>Ruuat</vt:lpstr>
      <vt:lpstr>Hotellin ravintola</vt:lpstr>
      <vt:lpstr>Ruoka hotellin ulkopuolella</vt:lpstr>
      <vt:lpstr>Ruoka hotellin ulkopuolella</vt:lpstr>
      <vt:lpstr>Perinneravintola</vt:lpstr>
      <vt:lpstr>Perinneravintola</vt:lpstr>
      <vt:lpstr>PowerPoint-esitys</vt:lpstr>
      <vt:lpstr>PowerPoint-esitys</vt:lpstr>
      <vt:lpstr>Vapaa-aika</vt:lpstr>
      <vt:lpstr>Kouluvierailu</vt:lpstr>
      <vt:lpstr>Kouluvierailu ja ongelmat</vt:lpstr>
      <vt:lpstr>Koulusta informaatiota</vt:lpstr>
      <vt:lpstr>Astu sisään!</vt:lpstr>
      <vt:lpstr>PowerPoint-esitys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Festa Panorama</dc:title>
  <dc:creator>ya</dc:creator>
  <cp:lastModifiedBy>katho</cp:lastModifiedBy>
  <cp:revision>37</cp:revision>
  <dcterms:created xsi:type="dcterms:W3CDTF">2017-05-11T05:51:21Z</dcterms:created>
  <dcterms:modified xsi:type="dcterms:W3CDTF">2017-05-12T10:23:31Z</dcterms:modified>
</cp:coreProperties>
</file>