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61" r:id="rId6"/>
    <p:sldId id="260" r:id="rId7"/>
    <p:sldId id="264" r:id="rId8"/>
    <p:sldId id="258" r:id="rId9"/>
    <p:sldId id="263" r:id="rId10"/>
    <p:sldId id="265" r:id="rId11"/>
    <p:sldId id="266" r:id="rId12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4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6D6B94B-2ED6-E0A3-DA44-A4C4B43C50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1AD200F9-7EC8-466A-7422-8685B92BF7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EE67264-39DE-C2AE-E409-8DD9A630E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2C0CB-B651-4589-B212-E577CFB65FE3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9E158AA-BA10-56BC-4B00-B056112D1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89483B4-2507-C539-3496-43E909899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1B05E-4A28-41CB-9AE0-442DF06CA49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39100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12C5EFB-093B-3EFB-9CF5-B849A0764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A9F2479-A72F-7F08-F4A3-B5CEE51C54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38BE475-F262-FDFF-0B0D-711300142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2C0CB-B651-4589-B212-E577CFB65FE3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26B8063-7D5D-5D00-414C-536A38B38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7217F63-3EF7-6BC6-E012-E566C9CE5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1B05E-4A28-41CB-9AE0-442DF06CA49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40983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ECB98FF-61D9-CEA0-B75B-6DDFB0128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B7AB84A-56EA-AEC3-9D8C-5AC474C2CB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AA9AE5A-3646-0144-E669-E660555D8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2C0CB-B651-4589-B212-E577CFB65FE3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A07740D-6B84-8E1C-1820-9BF61E10F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50382BA-9877-F447-2348-D699F9FBA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1B05E-4A28-41CB-9AE0-442DF06CA49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64705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89E42F8-2139-7E50-0464-A247F184B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CD274AF-3B05-CC71-B5B6-D462F22274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95795FFB-AEE8-85F1-9423-ED0FF1E064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A92D0A61-CDCE-52F4-0787-EE0116DDA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2C0CB-B651-4589-B212-E577CFB65FE3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6F3AC24-FD9C-3520-6433-E4766B1A6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A353EC89-A03C-91FC-880E-CA5DCFCBF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1B05E-4A28-41CB-9AE0-442DF06CA49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69901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A6F10F8-D074-CBE6-D5BC-6F647DF11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6C11E34-194D-8864-E6C0-14A0844D03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CFC4F42A-BAFF-CDF4-5584-7587086837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35AD10CF-82C5-C9A4-0160-D0B10E6442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2A58F814-AAD6-48C6-CF9B-C318D779FF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089E6CDE-AD2B-9BF2-A8C0-F7845AE86D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2C0CB-B651-4589-B212-E577CFB65FE3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DCD285B3-CC23-E826-2CBE-BE89083C8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6199CD25-46ED-9C04-C147-0B3C8E813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1B05E-4A28-41CB-9AE0-442DF06CA49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7026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DF0BAF7-A53F-7949-A631-95DDC9733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13B30DB2-ED1A-36A8-E0CC-ACDEE8A87C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2C0CB-B651-4589-B212-E577CFB65FE3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5DB09853-45AA-18BA-078C-87FDCA35A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44204E29-AD7A-1D8B-D504-7CD429CAD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1B05E-4A28-41CB-9AE0-442DF06CA49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46425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C6379E54-1FEB-4F6C-0C2E-02879BF1A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2C0CB-B651-4589-B212-E577CFB65FE3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ED1A07A8-E7AF-9DCE-036F-CA1161B7D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054A6927-F663-8ED2-49ED-B90E216C9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1B05E-4A28-41CB-9AE0-442DF06CA49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35753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BC5E80A-E44F-9283-EA35-1217901E9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AA5C03D-567E-F81C-85B3-76EF0AE662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31CF4D42-B59B-CCB5-174C-BFAA599885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B8779FA-6CEF-3A24-129F-85CCFCACA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2C0CB-B651-4589-B212-E577CFB65FE3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86C6949-B375-7C2F-20BD-F53CF3133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361B05FC-1CE0-D86C-9E29-B14EC8F54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1B05E-4A28-41CB-9AE0-442DF06CA49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04618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4A2C40B-089F-EF5A-220D-26B3079EB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F013B707-9187-EE13-6534-980ADF1EEC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39288BD4-775A-37C2-6446-BBC77F0CB8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DCFBEC5-D397-E400-5ACA-DE00806C86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2C0CB-B651-4589-B212-E577CFB65FE3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744C0728-CD32-6253-17B3-E591A37F3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1F7962E-AC65-D55D-8823-7C768D1B2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1B05E-4A28-41CB-9AE0-442DF06CA49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27099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89A5B39-D427-BC0A-5AB4-9A28230F4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2542EFB4-4BED-0DA4-12BF-7777139AD3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589F68F-1140-C52F-83D4-D0F918D1A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2C0CB-B651-4589-B212-E577CFB65FE3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45EDA5B-3781-7279-A033-4E802D285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9607A2C-7D46-B2E9-EF00-704C51430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1B05E-4A28-41CB-9AE0-442DF06CA49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62535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FBAC4418-DFAE-396C-C6B3-2F44CDEE6B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B9C5985D-8810-542D-C289-A5944C799D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8130536-11B7-0476-D327-8B012DDDE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2C0CB-B651-4589-B212-E577CFB65FE3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63FEAAD-2633-0AFD-6A84-02B847358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F1F6BC7-D25B-F917-A8B5-726CEFBBB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1B05E-4A28-41CB-9AE0-442DF06CA49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25701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B005BDF9-DE7C-BC60-F28B-B0F1D7601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70E9776F-1322-2593-74BA-FD90582FB1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5DBA68F-BF2C-D93E-F742-1C036A71AF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32C0CB-B651-4589-B212-E577CFB65FE3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2664F88-5B4C-C88B-B2C7-0953AF1502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C0B4860-02F1-714A-2575-ED087B968B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E1B05E-4A28-41CB-9AE0-442DF06CA49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89354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B4D3D850-2041-4B7C-AED9-54DA385B1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Kuva 8" descr="Kuva, joka sisältää kohteen henkilö, sisä&#10;&#10;Kuvaus luotu automaattisesti">
            <a:extLst>
              <a:ext uri="{FF2B5EF4-FFF2-40B4-BE49-F238E27FC236}">
                <a16:creationId xmlns:a16="http://schemas.microsoft.com/office/drawing/2014/main" id="{80368CFA-ACC7-97A9-FBBC-FD8D17E859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73" r="-2" b="20332"/>
          <a:stretch/>
        </p:blipFill>
        <p:spPr>
          <a:xfrm>
            <a:off x="20" y="10"/>
            <a:ext cx="6095980" cy="6857990"/>
          </a:xfrm>
          <a:prstGeom prst="rect">
            <a:avLst/>
          </a:prstGeom>
        </p:spPr>
      </p:pic>
      <p:pic>
        <p:nvPicPr>
          <p:cNvPr id="7" name="Kuva 6" descr="Kuva, joka sisältää kohteen sumea, auto, suojatie&#10;&#10;Kuvaus luotu automaattisesti">
            <a:extLst>
              <a:ext uri="{FF2B5EF4-FFF2-40B4-BE49-F238E27FC236}">
                <a16:creationId xmlns:a16="http://schemas.microsoft.com/office/drawing/2014/main" id="{C74E2EA6-2D09-A085-DA5A-BD3B5E8D34F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67" r="-1" b="-1"/>
          <a:stretch/>
        </p:blipFill>
        <p:spPr>
          <a:xfrm>
            <a:off x="6096000" y="10"/>
            <a:ext cx="6096000" cy="685799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497CCB5-5FC2-473C-AFCC-2430CEF1DF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409915" y="1742916"/>
            <a:ext cx="3372170" cy="33721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ame 17">
            <a:extLst>
              <a:ext uri="{FF2B5EF4-FFF2-40B4-BE49-F238E27FC236}">
                <a16:creationId xmlns:a16="http://schemas.microsoft.com/office/drawing/2014/main" id="{599C8C75-BFDF-44E7-A028-EEB5EDD588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3971277" y="1304278"/>
            <a:ext cx="4249446" cy="4249444"/>
          </a:xfrm>
          <a:prstGeom prst="frame">
            <a:avLst>
              <a:gd name="adj1" fmla="val 1195"/>
            </a:avLst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2DBEB2CE-EB77-8B34-1F6A-82E5ED6B5A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54399" y="5839593"/>
            <a:ext cx="2641601" cy="998769"/>
          </a:xfrm>
          <a:noFill/>
        </p:spPr>
        <p:txBody>
          <a:bodyPr>
            <a:normAutofit/>
          </a:bodyPr>
          <a:lstStyle/>
          <a:p>
            <a:r>
              <a:rPr lang="fi-FI" sz="1400" dirty="0">
                <a:solidFill>
                  <a:srgbClr val="080808"/>
                </a:solidFill>
              </a:rPr>
              <a:t>Kuvat: Unsplash.com</a:t>
            </a:r>
          </a:p>
          <a:p>
            <a:r>
              <a:rPr lang="fi-FI" sz="1400" dirty="0" err="1">
                <a:solidFill>
                  <a:srgbClr val="080808"/>
                </a:solidFill>
              </a:rPr>
              <a:t>Priscilla</a:t>
            </a:r>
            <a:r>
              <a:rPr lang="fi-FI" sz="1400" dirty="0">
                <a:solidFill>
                  <a:srgbClr val="080808"/>
                </a:solidFill>
              </a:rPr>
              <a:t> Du </a:t>
            </a:r>
            <a:r>
              <a:rPr lang="fi-FI" sz="1400" dirty="0" err="1">
                <a:solidFill>
                  <a:srgbClr val="080808"/>
                </a:solidFill>
              </a:rPr>
              <a:t>Preez</a:t>
            </a:r>
            <a:endParaRPr lang="fi-FI" sz="1400" dirty="0">
              <a:solidFill>
                <a:srgbClr val="080808"/>
              </a:solidFill>
            </a:endParaRPr>
          </a:p>
          <a:p>
            <a:r>
              <a:rPr lang="fi-FI" sz="1400" dirty="0" err="1">
                <a:solidFill>
                  <a:srgbClr val="080808"/>
                </a:solidFill>
              </a:rPr>
              <a:t>camilo</a:t>
            </a:r>
            <a:r>
              <a:rPr lang="fi-FI" sz="1400" dirty="0">
                <a:solidFill>
                  <a:srgbClr val="080808"/>
                </a:solidFill>
              </a:rPr>
              <a:t> </a:t>
            </a:r>
            <a:r>
              <a:rPr lang="fi-FI" sz="1400" dirty="0" err="1">
                <a:solidFill>
                  <a:srgbClr val="080808"/>
                </a:solidFill>
              </a:rPr>
              <a:t>jimenez</a:t>
            </a:r>
            <a:r>
              <a:rPr lang="fi-FI" sz="1400" dirty="0">
                <a:solidFill>
                  <a:srgbClr val="080808"/>
                </a:solidFill>
              </a:rPr>
              <a:t> 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FB2E81A3-C86E-863E-F5F3-CF4E595366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11516" y="1449066"/>
            <a:ext cx="4768968" cy="3464560"/>
          </a:xfrm>
          <a:noFill/>
        </p:spPr>
        <p:txBody>
          <a:bodyPr anchor="ctr">
            <a:normAutofit/>
          </a:bodyPr>
          <a:lstStyle/>
          <a:p>
            <a:br>
              <a:rPr lang="fi-FI" sz="3600" b="1" dirty="0">
                <a:solidFill>
                  <a:srgbClr val="002060"/>
                </a:solidFill>
              </a:rPr>
            </a:br>
            <a:r>
              <a:rPr lang="fi-FI" sz="3200" b="1" dirty="0">
                <a:solidFill>
                  <a:srgbClr val="002060"/>
                </a:solidFill>
              </a:rPr>
              <a:t>Suomen sosiaali- ja terveyspalvelujärjestelmä</a:t>
            </a:r>
            <a:br>
              <a:rPr lang="fi-FI" sz="3200" b="1" dirty="0">
                <a:solidFill>
                  <a:srgbClr val="002060"/>
                </a:solidFill>
              </a:rPr>
            </a:br>
            <a:r>
              <a:rPr lang="fi-FI" sz="3200" b="1" dirty="0">
                <a:solidFill>
                  <a:srgbClr val="002060"/>
                </a:solidFill>
              </a:rPr>
              <a:t>2023 alkaen</a:t>
            </a:r>
          </a:p>
        </p:txBody>
      </p:sp>
      <p:pic>
        <p:nvPicPr>
          <p:cNvPr id="4" name="Kuva 3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7DD2783C-E45F-C4BD-32AC-EC7EA90918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4010" y="351831"/>
            <a:ext cx="1892024" cy="428937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F6AA94F9-EF99-8218-7B79-8F58A68397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86950" y="6172200"/>
            <a:ext cx="20002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789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E74A40A-E4F0-CDC5-B996-7A9777F30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875" y="220224"/>
            <a:ext cx="10515600" cy="692150"/>
          </a:xfrm>
        </p:spPr>
        <p:txBody>
          <a:bodyPr>
            <a:normAutofit/>
          </a:bodyPr>
          <a:lstStyle/>
          <a:p>
            <a:r>
              <a:rPr lang="fi-FI" sz="2800" b="1" dirty="0">
                <a:solidFill>
                  <a:srgbClr val="0070C0"/>
                </a:solidFill>
              </a:rPr>
              <a:t>Suuret yhteiskunnalliset muutokset syynä sote-uudistukseen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BD69DB0-00A7-1AE6-1689-E3C103DE2F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5966" y="1288097"/>
            <a:ext cx="6380480" cy="56578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400" b="1" dirty="0"/>
              <a:t>Yhteiskunnallisia muutoksia</a:t>
            </a:r>
          </a:p>
          <a:p>
            <a:r>
              <a:rPr lang="fi-FI" sz="2000" b="1" dirty="0"/>
              <a:t>Väestörakenteen muutos</a:t>
            </a:r>
          </a:p>
          <a:p>
            <a:pPr lvl="1"/>
            <a:r>
              <a:rPr lang="fi-FI" sz="2000" dirty="0"/>
              <a:t>syntyvyyden lasku ja eliniän piteneminen</a:t>
            </a:r>
          </a:p>
          <a:p>
            <a:r>
              <a:rPr lang="fi-FI" sz="2000" b="1" dirty="0"/>
              <a:t>Huoltosuhteen muutos</a:t>
            </a:r>
          </a:p>
          <a:p>
            <a:pPr lvl="1"/>
            <a:r>
              <a:rPr lang="fi-FI" sz="2000" dirty="0"/>
              <a:t>yhä suurempi osa väestöstä eläkkeellä ja siten työvoiman ulkopuolella</a:t>
            </a:r>
          </a:p>
          <a:p>
            <a:pPr lvl="1"/>
            <a:r>
              <a:rPr lang="fi-FI" sz="2000" dirty="0"/>
              <a:t>verotulojen väheneminen</a:t>
            </a:r>
          </a:p>
          <a:p>
            <a:r>
              <a:rPr lang="fi-FI" sz="2000" b="1" dirty="0"/>
              <a:t>Kustannusten kasvu</a:t>
            </a:r>
          </a:p>
          <a:p>
            <a:pPr lvl="1"/>
            <a:r>
              <a:rPr lang="fi-FI" sz="2000" dirty="0"/>
              <a:t>vanhusten sosiaali- ja terveyspalvelut kuormittavat terveydenhuoltoa yhä enemmän</a:t>
            </a:r>
          </a:p>
          <a:p>
            <a:pPr lvl="1"/>
            <a:r>
              <a:rPr lang="fi-FI" sz="2000" dirty="0"/>
              <a:t>pitkäaikaissairauksien hoito on erityisen kallista</a:t>
            </a:r>
            <a:endParaRPr lang="fi-FI" sz="2000" b="1" dirty="0"/>
          </a:p>
          <a:p>
            <a:r>
              <a:rPr lang="fi-FI" sz="2000" b="1" dirty="0"/>
              <a:t>Palvelujen laatu</a:t>
            </a:r>
          </a:p>
          <a:p>
            <a:pPr lvl="1"/>
            <a:r>
              <a:rPr lang="fi-FI" sz="2000" dirty="0"/>
              <a:t>palvelujen saatavuudessa ja saavutettavuudessa sekä ammattitaitoisen työvoiman saannissa alueellisia eroja</a:t>
            </a:r>
          </a:p>
          <a:p>
            <a:pPr marL="457200" lvl="1" indent="0">
              <a:buNone/>
            </a:pPr>
            <a:endParaRPr lang="fi-FI" sz="2000" dirty="0"/>
          </a:p>
          <a:p>
            <a:pPr lvl="1"/>
            <a:endParaRPr lang="fi-FI" sz="2000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365D4742-A19A-DCE2-4893-97D1E0D5F7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294880" y="1288097"/>
            <a:ext cx="4571154" cy="52054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400" b="1" dirty="0"/>
              <a:t>Sote 2023 tavoitteita</a:t>
            </a:r>
            <a:endParaRPr lang="fi-FI" sz="2000" dirty="0"/>
          </a:p>
          <a:p>
            <a:pPr marL="0" indent="0" algn="l">
              <a:buNone/>
            </a:pPr>
            <a:r>
              <a:rPr lang="fi-FI" sz="2000" b="0" i="0" u="none" strike="noStrike" baseline="0" dirty="0"/>
              <a:t>• turvata yhdenvertaiset ja laadukkaat sosiaali- ja terveydenhuollon sekä pelastustoimen palvelut hyvinvointialueella asuville</a:t>
            </a:r>
          </a:p>
          <a:p>
            <a:pPr marL="0" indent="0" algn="l">
              <a:buNone/>
            </a:pPr>
            <a:r>
              <a:rPr lang="fi-FI" sz="2000" b="0" i="0" u="none" strike="noStrike" baseline="0" dirty="0"/>
              <a:t>•  parantaa palvelujen saatavuutta ja saavutettavuutta</a:t>
            </a:r>
          </a:p>
          <a:p>
            <a:pPr marL="0" indent="0" algn="l">
              <a:buNone/>
            </a:pPr>
            <a:r>
              <a:rPr lang="fi-FI" sz="2000" b="0" i="0" u="none" strike="noStrike" baseline="0" dirty="0"/>
              <a:t>•  kaventaa hyvinvointi- ja terveyseroja</a:t>
            </a:r>
          </a:p>
          <a:p>
            <a:pPr marL="0" indent="0" algn="l">
              <a:buNone/>
            </a:pPr>
            <a:r>
              <a:rPr lang="fi-FI" sz="2000" b="0" i="0" u="none" strike="noStrike" baseline="0" dirty="0"/>
              <a:t>•  turvata ammattitaitoisen työvoiman saanti</a:t>
            </a:r>
          </a:p>
          <a:p>
            <a:pPr marL="0" indent="0" algn="l">
              <a:buNone/>
            </a:pPr>
            <a:r>
              <a:rPr lang="fi-FI" sz="2000" b="0" i="0" u="none" strike="noStrike" baseline="0" dirty="0"/>
              <a:t>•  vastata väestön ikääntymisen ja syntyvyyden laskun aiheuttamiin haasteisiin</a:t>
            </a:r>
          </a:p>
          <a:p>
            <a:pPr marL="0" indent="0" algn="l">
              <a:buNone/>
            </a:pPr>
            <a:r>
              <a:rPr lang="fi-FI" sz="2000" b="0" i="0" u="none" strike="noStrike" baseline="0" dirty="0"/>
              <a:t>•  hillitä kustannusten kasvua</a:t>
            </a:r>
            <a:endParaRPr lang="fi-FI" sz="2000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82FFB5EA-9A98-96E9-89C4-033E3F3547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6950" y="6172200"/>
            <a:ext cx="2000250" cy="514350"/>
          </a:xfrm>
          <a:prstGeom prst="rect">
            <a:avLst/>
          </a:prstGeom>
        </p:spPr>
      </p:pic>
      <p:pic>
        <p:nvPicPr>
          <p:cNvPr id="6" name="Kuva 5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2B902B26-BD20-6650-2ABF-7400546591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4010" y="351831"/>
            <a:ext cx="1892024" cy="428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9340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5303C7A2-A008-F422-04DE-350B67A941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312" y="0"/>
            <a:ext cx="10257376" cy="6858000"/>
          </a:xfrm>
          <a:prstGeom prst="rect">
            <a:avLst/>
          </a:prstGeom>
        </p:spPr>
      </p:pic>
      <p:pic>
        <p:nvPicPr>
          <p:cNvPr id="4" name="Kuva 3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14AD7359-87A2-D130-0B29-A492BB79C6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5176" y="171450"/>
            <a:ext cx="1892024" cy="428937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85A219B4-8C41-4DD9-6B89-2270A5E19C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6950" y="6172200"/>
            <a:ext cx="20002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5626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7E047904-ADA3-EA6F-E78D-C486DCD3F9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9272"/>
            <a:ext cx="10601325" cy="6602054"/>
          </a:xfrm>
          <a:prstGeom prst="rect">
            <a:avLst/>
          </a:prstGeom>
        </p:spPr>
      </p:pic>
      <p:pic>
        <p:nvPicPr>
          <p:cNvPr id="4" name="Kuva 3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BC7654C0-85F2-9CA7-3E78-91B68773B4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450" y="189271"/>
            <a:ext cx="1892024" cy="428937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D680EFFF-420F-7F27-F787-A6A922BBD6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57224" y="6276975"/>
            <a:ext cx="20002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6998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353D8AF1-04BF-C9AA-78CA-8425A3D089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1750" y="6167987"/>
            <a:ext cx="1928283" cy="495844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7D1AD743-46DC-41E6-9F81-A9C4EBE8F2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228011" cy="6858000"/>
          </a:xfrm>
          <a:prstGeom prst="rect">
            <a:avLst/>
          </a:prstGeom>
        </p:spPr>
      </p:pic>
      <p:pic>
        <p:nvPicPr>
          <p:cNvPr id="4" name="Kuva 3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B9D1E60B-6032-7B10-FD22-B418C234DB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8010" y="168951"/>
            <a:ext cx="1892024" cy="428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6590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iruutu 3">
            <a:extLst>
              <a:ext uri="{FF2B5EF4-FFF2-40B4-BE49-F238E27FC236}">
                <a16:creationId xmlns:a16="http://schemas.microsoft.com/office/drawing/2014/main" id="{FEE7DAB3-6219-B38A-27D9-5729C1892600}"/>
              </a:ext>
            </a:extLst>
          </p:cNvPr>
          <p:cNvSpPr txBox="1"/>
          <p:nvPr/>
        </p:nvSpPr>
        <p:spPr>
          <a:xfrm>
            <a:off x="153459" y="3617655"/>
            <a:ext cx="1196742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b="1" dirty="0"/>
              <a:t>Palveluohjaus</a:t>
            </a:r>
          </a:p>
          <a:p>
            <a:pPr marL="285750" indent="-285750">
              <a:buFontTx/>
              <a:buChar char="-"/>
            </a:pPr>
            <a:r>
              <a:rPr lang="fi-FI" sz="2000" dirty="0"/>
              <a:t>Moniammatillinen tiimi selvittää palveluiden tarpeen ja pohtii vaihtoehtoja yhdessä asiakkaan kanssa.</a:t>
            </a:r>
          </a:p>
          <a:p>
            <a:pPr marL="285750" indent="-285750">
              <a:buFontTx/>
              <a:buChar char="-"/>
            </a:pPr>
            <a:r>
              <a:rPr lang="fi-FI" sz="2000" dirty="0"/>
              <a:t>Valitut palvelut yhdistetään hoito- tai palveluketjuksi.</a:t>
            </a:r>
          </a:p>
          <a:p>
            <a:r>
              <a:rPr lang="fi-FI" sz="2000" b="1" dirty="0"/>
              <a:t>Hoitotakuu</a:t>
            </a:r>
          </a:p>
          <a:p>
            <a:pPr marL="285750" indent="-285750">
              <a:buFontTx/>
              <a:buChar char="-"/>
            </a:pPr>
            <a:r>
              <a:rPr lang="fi-FI" sz="2000" dirty="0"/>
              <a:t>Potilaan oikeus päästä kiireettömään hoitoon tietyssä ajassa.</a:t>
            </a:r>
          </a:p>
          <a:p>
            <a:pPr marL="285750" indent="-285750">
              <a:buFontTx/>
              <a:buChar char="-"/>
            </a:pPr>
            <a:r>
              <a:rPr lang="fi-FI" sz="2000" dirty="0"/>
              <a:t>Kiireellistä hoitoa on oikeus saada välittömästi.</a:t>
            </a:r>
          </a:p>
          <a:p>
            <a:r>
              <a:rPr lang="fi-FI" sz="2000" b="1" dirty="0"/>
              <a:t>Käypä hoito -suositukset</a:t>
            </a:r>
          </a:p>
          <a:p>
            <a:pPr marL="342900" indent="-342900">
              <a:buFontTx/>
              <a:buChar char="-"/>
            </a:pPr>
            <a:r>
              <a:rPr lang="fi-FI" sz="2000" dirty="0"/>
              <a:t>asiantuntijoiden laatimia, tutkimuksiin pohjautuvia ohjeita yleisimpien sairauksien hoitoon ja ehkäisyyn</a:t>
            </a:r>
          </a:p>
          <a:p>
            <a:pPr marL="342900" indent="-342900">
              <a:buFontTx/>
              <a:buChar char="-"/>
            </a:pPr>
            <a:r>
              <a:rPr lang="fi-FI" sz="2000" dirty="0"/>
              <a:t>yhtenäistävät hoitokäytänteitä koko maassa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5543DDC9-5981-24CB-7856-3EA6E1ABB9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6950" y="6172200"/>
            <a:ext cx="2000250" cy="514350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470E9F8A-D048-2DF8-07A8-667C58C66D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54000"/>
            <a:ext cx="12192000" cy="3830320"/>
          </a:xfrm>
          <a:prstGeom prst="rect">
            <a:avLst/>
          </a:prstGeom>
        </p:spPr>
      </p:pic>
      <p:pic>
        <p:nvPicPr>
          <p:cNvPr id="9" name="Kuva 8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99D73201-2F7A-DD75-751D-1E535AFFD7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4010" y="351831"/>
            <a:ext cx="1892024" cy="428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669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2566949-64BC-69B5-9883-4FF0939C45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535" y="597888"/>
            <a:ext cx="11220450" cy="939800"/>
          </a:xfrm>
        </p:spPr>
        <p:txBody>
          <a:bodyPr>
            <a:normAutofit fontScale="90000"/>
          </a:bodyPr>
          <a:lstStyle/>
          <a:p>
            <a:r>
              <a:rPr lang="fi-FI" sz="3600" b="1" dirty="0">
                <a:solidFill>
                  <a:schemeClr val="accent5">
                    <a:lumMod val="75000"/>
                  </a:schemeClr>
                </a:solidFill>
              </a:rPr>
              <a:t>Sote-keskuksista saa terveys- ja sosiaalipalvelut yhdestä paikasta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297F1F9-2BE3-A611-57E9-353FD442A0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12090" y="1819592"/>
            <a:ext cx="5614670" cy="49291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000" b="1" dirty="0"/>
              <a:t>Tavoitteita</a:t>
            </a:r>
          </a:p>
          <a:p>
            <a:r>
              <a:rPr lang="fi-FI" sz="2000" dirty="0"/>
              <a:t>Asiakas saa apua kaikissa elämäntilanteissa mahdollisimman sujuvasti.</a:t>
            </a:r>
          </a:p>
          <a:p>
            <a:r>
              <a:rPr lang="fi-FI" sz="2000" dirty="0"/>
              <a:t>Ammattilaisten yhteistyö tehostuu. (moniammatilliset tiimit)</a:t>
            </a:r>
          </a:p>
          <a:p>
            <a:r>
              <a:rPr lang="fi-FI" sz="2000" dirty="0"/>
              <a:t>Digi- ja mobiilipalveluiden käyttöä lisätään.</a:t>
            </a:r>
          </a:p>
          <a:p>
            <a:r>
              <a:rPr lang="fi-FI" sz="2000" dirty="0"/>
              <a:t>Lääkäreiden ilta- ja viikonloppuvastaanottoja lisätään tarvittaessa.</a:t>
            </a:r>
          </a:p>
          <a:p>
            <a:r>
              <a:rPr lang="fi-FI" sz="2000" dirty="0"/>
              <a:t>Asiakaslähtöisyyttä sekä työntekijöiden hyvinvointia tuetaan näyttöön perustuvilla menetelmillä.</a:t>
            </a:r>
          </a:p>
          <a:p>
            <a:r>
              <a:rPr lang="fi-FI" sz="2000" dirty="0"/>
              <a:t>Tutkimus- ja kehittämistoiminta otetaan osaksi työtä.</a:t>
            </a:r>
          </a:p>
          <a:p>
            <a:endParaRPr lang="fi-FI" sz="2400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58CA0E9-C6B2-3419-0563-7D090C62E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2116137"/>
            <a:ext cx="5852160" cy="46323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000" b="1" dirty="0"/>
              <a:t>Hyötyjä sekä yksilölle että yhteiskunnalle</a:t>
            </a:r>
          </a:p>
          <a:p>
            <a:pPr marL="0" indent="0">
              <a:buNone/>
            </a:pPr>
            <a:endParaRPr lang="fi-FI" sz="2000" b="1" dirty="0"/>
          </a:p>
          <a:p>
            <a:r>
              <a:rPr lang="fi-FI" sz="2000" dirty="0"/>
              <a:t>Palveluiden hyvä </a:t>
            </a:r>
            <a:r>
              <a:rPr lang="fi-FI" sz="2000" b="1" dirty="0"/>
              <a:t>saatavuus, oikea-aikaisuus ja jatkuvuus</a:t>
            </a:r>
            <a:r>
              <a:rPr lang="fi-FI" sz="2000" dirty="0"/>
              <a:t> ehkäisevät ongelmien pahenemista sekä  hillitsevät sote-palveluiden kustannuksia.</a:t>
            </a:r>
          </a:p>
          <a:p>
            <a:r>
              <a:rPr lang="fi-FI" sz="2000" b="1" dirty="0"/>
              <a:t>Terveydenhuollon painopiste </a:t>
            </a:r>
            <a:r>
              <a:rPr lang="fi-FI" sz="2000" dirty="0"/>
              <a:t>siirtyy kalliista erikoissairaanhoidosta perustasolle ja ehkäisevään työhön.</a:t>
            </a:r>
          </a:p>
          <a:p>
            <a:r>
              <a:rPr lang="fi-FI" sz="2000" b="1" dirty="0"/>
              <a:t>Sosiaalihuollossa painopiste </a:t>
            </a:r>
            <a:r>
              <a:rPr lang="fi-FI" sz="2000" dirty="0"/>
              <a:t>siirtyy</a:t>
            </a:r>
            <a:r>
              <a:rPr lang="fi-FI" sz="2000" b="1" dirty="0"/>
              <a:t> </a:t>
            </a:r>
            <a:r>
              <a:rPr lang="fi-FI" sz="2000" dirty="0"/>
              <a:t>entistä tehokkaammin</a:t>
            </a:r>
            <a:r>
              <a:rPr lang="fi-FI" sz="2000" b="1" dirty="0"/>
              <a:t> </a:t>
            </a:r>
            <a:r>
              <a:rPr lang="fi-FI" sz="2000" dirty="0"/>
              <a:t>varhaiseen tukeen.</a:t>
            </a:r>
          </a:p>
          <a:p>
            <a:pPr marL="0" indent="0">
              <a:buNone/>
            </a:pPr>
            <a:endParaRPr lang="fi-FI" dirty="0"/>
          </a:p>
        </p:txBody>
      </p:sp>
      <p:pic>
        <p:nvPicPr>
          <p:cNvPr id="5" name="Kuva 4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E994C0DC-1B62-BD1E-9821-D6C1757EB7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8010" y="168951"/>
            <a:ext cx="1892024" cy="428937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7B05AD7E-5106-BD3D-9DBA-D9C793AC6D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1750" y="6167987"/>
            <a:ext cx="1928283" cy="495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4065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>
            <a:extLst>
              <a:ext uri="{FF2B5EF4-FFF2-40B4-BE49-F238E27FC236}">
                <a16:creationId xmlns:a16="http://schemas.microsoft.com/office/drawing/2014/main" id="{887B95F9-80A9-056B-AC5C-6DC4220716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49" y="200572"/>
            <a:ext cx="10382251" cy="6256022"/>
          </a:xfrm>
          <a:prstGeom prst="rect">
            <a:avLst/>
          </a:prstGeom>
        </p:spPr>
      </p:pic>
      <p:sp>
        <p:nvSpPr>
          <p:cNvPr id="4" name="Suorakulmio 3">
            <a:extLst>
              <a:ext uri="{FF2B5EF4-FFF2-40B4-BE49-F238E27FC236}">
                <a16:creationId xmlns:a16="http://schemas.microsoft.com/office/drawing/2014/main" id="{68E00F38-8C88-AE1D-6D73-3A13448EB444}"/>
              </a:ext>
            </a:extLst>
          </p:cNvPr>
          <p:cNvSpPr/>
          <p:nvPr/>
        </p:nvSpPr>
        <p:spPr>
          <a:xfrm>
            <a:off x="95248" y="218351"/>
            <a:ext cx="2387600" cy="12598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000" dirty="0">
                <a:solidFill>
                  <a:schemeClr val="bg1"/>
                </a:solidFill>
              </a:rPr>
              <a:t>TÄYDENTÄVÄT PALVELUT</a:t>
            </a:r>
          </a:p>
        </p:txBody>
      </p:sp>
      <p:sp>
        <p:nvSpPr>
          <p:cNvPr id="5" name="Suorakulmio 4">
            <a:extLst>
              <a:ext uri="{FF2B5EF4-FFF2-40B4-BE49-F238E27FC236}">
                <a16:creationId xmlns:a16="http://schemas.microsoft.com/office/drawing/2014/main" id="{1A30B592-081C-B012-837B-9AF2E2E0E76E}"/>
              </a:ext>
            </a:extLst>
          </p:cNvPr>
          <p:cNvSpPr/>
          <p:nvPr/>
        </p:nvSpPr>
        <p:spPr>
          <a:xfrm>
            <a:off x="8108527" y="218351"/>
            <a:ext cx="2387600" cy="12598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000" dirty="0"/>
              <a:t>HYVINVOINNIN JA TERVEYDEN EDISTÄMINEN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C6A4852D-FEC1-9539-A9D3-284358DC21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3158" y="5203150"/>
            <a:ext cx="1782969" cy="1102400"/>
          </a:xfrm>
          <a:prstGeom prst="rect">
            <a:avLst/>
          </a:prstGeom>
        </p:spPr>
      </p:pic>
      <p:sp>
        <p:nvSpPr>
          <p:cNvPr id="7" name="Suorakulmio 6">
            <a:extLst>
              <a:ext uri="{FF2B5EF4-FFF2-40B4-BE49-F238E27FC236}">
                <a16:creationId xmlns:a16="http://schemas.microsoft.com/office/drawing/2014/main" id="{58B0FFD3-97F2-73FB-921C-BABC1886AFBA}"/>
              </a:ext>
            </a:extLst>
          </p:cNvPr>
          <p:cNvSpPr/>
          <p:nvPr/>
        </p:nvSpPr>
        <p:spPr>
          <a:xfrm>
            <a:off x="95250" y="4848225"/>
            <a:ext cx="2314151" cy="17901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SOSIAALIHUOLLON JA TERVEYDENHUOLLON ERITYISTASON PALVELUT </a:t>
            </a:r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5B9399DC-FA83-B2BE-4B20-36008E24CC87}"/>
              </a:ext>
            </a:extLst>
          </p:cNvPr>
          <p:cNvSpPr/>
          <p:nvPr/>
        </p:nvSpPr>
        <p:spPr>
          <a:xfrm>
            <a:off x="4105275" y="6219825"/>
            <a:ext cx="3609975" cy="5116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ENSIHOITO JA PELASTUSTOIMI</a:t>
            </a:r>
          </a:p>
        </p:txBody>
      </p:sp>
      <p:sp>
        <p:nvSpPr>
          <p:cNvPr id="16" name="Tekstiruutu 15">
            <a:extLst>
              <a:ext uri="{FF2B5EF4-FFF2-40B4-BE49-F238E27FC236}">
                <a16:creationId xmlns:a16="http://schemas.microsoft.com/office/drawing/2014/main" id="{696E682B-0D99-BB58-6D0B-57C025735BCD}"/>
              </a:ext>
            </a:extLst>
          </p:cNvPr>
          <p:cNvSpPr txBox="1"/>
          <p:nvPr/>
        </p:nvSpPr>
        <p:spPr>
          <a:xfrm>
            <a:off x="8713159" y="5479508"/>
            <a:ext cx="17643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000" dirty="0">
                <a:solidFill>
                  <a:schemeClr val="bg1"/>
                </a:solidFill>
              </a:rPr>
              <a:t>SOTEKESKUS</a:t>
            </a:r>
          </a:p>
        </p:txBody>
      </p:sp>
      <p:pic>
        <p:nvPicPr>
          <p:cNvPr id="17" name="Kuva 1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50D330F5-3520-2FB2-6359-55E6C76720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9976" y="149789"/>
            <a:ext cx="1892024" cy="428937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E44F522A-0632-0663-FF81-609913D17C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91750" y="6167987"/>
            <a:ext cx="1928283" cy="495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0580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8e8df33-a090-4ce7-a58b-5234ff1e67e3">
      <Terms xmlns="http://schemas.microsoft.com/office/infopath/2007/PartnerControls"/>
    </lcf76f155ced4ddcb4097134ff3c332f>
    <TaxCatchAll xmlns="f0974581-4bbf-443e-902f-14073e9fb4f6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BFA0A3B0D7763A428C603A9965B631F3" ma:contentTypeVersion="15" ma:contentTypeDescription="Luo uusi asiakirja." ma:contentTypeScope="" ma:versionID="e9a2ac6108e975ea09913b3359f7f9cb">
  <xsd:schema xmlns:xsd="http://www.w3.org/2001/XMLSchema" xmlns:xs="http://www.w3.org/2001/XMLSchema" xmlns:p="http://schemas.microsoft.com/office/2006/metadata/properties" xmlns:ns2="48e8df33-a090-4ce7-a58b-5234ff1e67e3" xmlns:ns3="f5e6c97b-5595-4ee7-8a83-973ec926e39b" xmlns:ns4="f0974581-4bbf-443e-902f-14073e9fb4f6" targetNamespace="http://schemas.microsoft.com/office/2006/metadata/properties" ma:root="true" ma:fieldsID="5ba9bd7a23d351f6b90a87768955468a" ns2:_="" ns3:_="" ns4:_="">
    <xsd:import namespace="48e8df33-a090-4ce7-a58b-5234ff1e67e3"/>
    <xsd:import namespace="f5e6c97b-5595-4ee7-8a83-973ec926e39b"/>
    <xsd:import namespace="f0974581-4bbf-443e-902f-14073e9fb4f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e8df33-a090-4ce7-a58b-5234ff1e67e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Kuvien tunnisteet" ma:readOnly="false" ma:fieldId="{5cf76f15-5ced-4ddc-b409-7134ff3c332f}" ma:taxonomyMulti="true" ma:sspId="4d49524a-21d1-44ef-b988-918b9b43375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e6c97b-5595-4ee7-8a83-973ec926e39b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974581-4bbf-443e-902f-14073e9fb4f6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a47c3ecc-9e27-4d18-ad78-bf79d5fad879}" ma:internalName="TaxCatchAll" ma:showField="CatchAllData" ma:web="f5e6c97b-5595-4ee7-8a83-973ec926e39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E246F4B-BE01-4104-BFE6-798279F12F4F}">
  <ds:schemaRefs>
    <ds:schemaRef ds:uri="http://schemas.microsoft.com/office/2006/metadata/properties"/>
    <ds:schemaRef ds:uri="http://schemas.microsoft.com/office/infopath/2007/PartnerControls"/>
    <ds:schemaRef ds:uri="48e8df33-a090-4ce7-a58b-5234ff1e67e3"/>
    <ds:schemaRef ds:uri="f0974581-4bbf-443e-902f-14073e9fb4f6"/>
  </ds:schemaRefs>
</ds:datastoreItem>
</file>

<file path=customXml/itemProps2.xml><?xml version="1.0" encoding="utf-8"?>
<ds:datastoreItem xmlns:ds="http://schemas.openxmlformats.org/officeDocument/2006/customXml" ds:itemID="{A2AC2AC4-025C-4056-9B7C-6AC5F01B969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8AA8DEF-BE39-4467-8DC5-519616275F3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e8df33-a090-4ce7-a58b-5234ff1e67e3"/>
    <ds:schemaRef ds:uri="f5e6c97b-5595-4ee7-8a83-973ec926e39b"/>
    <ds:schemaRef ds:uri="f0974581-4bbf-443e-902f-14073e9fb4f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575</TotalTime>
  <Words>278</Words>
  <Application>Microsoft Office PowerPoint</Application>
  <PresentationFormat>Laajakuva</PresentationFormat>
  <Paragraphs>50</Paragraphs>
  <Slides>8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Office-teema</vt:lpstr>
      <vt:lpstr> Suomen sosiaali- ja terveyspalvelujärjestelmä 2023 alkaen</vt:lpstr>
      <vt:lpstr>Suuret yhteiskunnalliset muutokset syynä sote-uudistukseen</vt:lpstr>
      <vt:lpstr>PowerPoint-esitys</vt:lpstr>
      <vt:lpstr>PowerPoint-esitys</vt:lpstr>
      <vt:lpstr>PowerPoint-esitys</vt:lpstr>
      <vt:lpstr>PowerPoint-esitys</vt:lpstr>
      <vt:lpstr>Sote-keskuksista saa terveys- ja sosiaalipalvelut yhdestä paikasta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Suomen sosiaali- ja terveyspalvelujärjestelmä</dc:title>
  <dc:creator>Paula</dc:creator>
  <cp:lastModifiedBy>Reijo Kulju</cp:lastModifiedBy>
  <cp:revision>26</cp:revision>
  <dcterms:created xsi:type="dcterms:W3CDTF">2022-06-21T06:57:15Z</dcterms:created>
  <dcterms:modified xsi:type="dcterms:W3CDTF">2026-09-09T05:17:13Z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0x010100BFA0A3B0D7763A428C603A9965B631F3</vt:lpwstr>
  </property>
</Properties>
</file>