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9" r:id="rId7"/>
    <p:sldId id="260" r:id="rId8"/>
    <p:sldId id="261" r:id="rId9"/>
    <p:sldId id="262" r:id="rId10"/>
    <p:sldId id="264" r:id="rId11"/>
    <p:sldId id="263" r:id="rId12"/>
    <p:sldId id="265" r:id="rId13"/>
    <p:sldId id="266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6327"/>
  </p:normalViewPr>
  <p:slideViewPr>
    <p:cSldViewPr snapToGrid="0">
      <p:cViewPr>
        <p:scale>
          <a:sx n="113" d="100"/>
          <a:sy n="113" d="100"/>
        </p:scale>
        <p:origin x="1104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ija Tuunainen" userId="1210e16e-b70a-4111-b2d3-ae66487c177b" providerId="ADAL" clId="{97C89F31-2E55-384D-BC2B-6C7E12FB0E8A}"/>
    <pc:docChg chg="modSld">
      <pc:chgData name="Eija Tuunainen" userId="1210e16e-b70a-4111-b2d3-ae66487c177b" providerId="ADAL" clId="{97C89F31-2E55-384D-BC2B-6C7E12FB0E8A}" dt="2021-11-23T08:58:15.777" v="42" actId="20577"/>
      <pc:docMkLst>
        <pc:docMk/>
      </pc:docMkLst>
      <pc:sldChg chg="modSp mod">
        <pc:chgData name="Eija Tuunainen" userId="1210e16e-b70a-4111-b2d3-ae66487c177b" providerId="ADAL" clId="{97C89F31-2E55-384D-BC2B-6C7E12FB0E8A}" dt="2021-11-23T08:52:38.975" v="0" actId="20577"/>
        <pc:sldMkLst>
          <pc:docMk/>
          <pc:sldMk cId="904327371" sldId="256"/>
        </pc:sldMkLst>
        <pc:spChg chg="mod">
          <ac:chgData name="Eija Tuunainen" userId="1210e16e-b70a-4111-b2d3-ae66487c177b" providerId="ADAL" clId="{97C89F31-2E55-384D-BC2B-6C7E12FB0E8A}" dt="2021-11-23T08:52:38.975" v="0" actId="20577"/>
          <ac:spMkLst>
            <pc:docMk/>
            <pc:sldMk cId="904327371" sldId="256"/>
            <ac:spMk id="3" creationId="{5B762886-2F8A-4CE1-B8B9-01A35E127BCD}"/>
          </ac:spMkLst>
        </pc:spChg>
      </pc:sldChg>
      <pc:sldChg chg="modSp mod">
        <pc:chgData name="Eija Tuunainen" userId="1210e16e-b70a-4111-b2d3-ae66487c177b" providerId="ADAL" clId="{97C89F31-2E55-384D-BC2B-6C7E12FB0E8A}" dt="2021-11-23T08:53:24.532" v="20" actId="20577"/>
        <pc:sldMkLst>
          <pc:docMk/>
          <pc:sldMk cId="3995558805" sldId="258"/>
        </pc:sldMkLst>
        <pc:spChg chg="mod">
          <ac:chgData name="Eija Tuunainen" userId="1210e16e-b70a-4111-b2d3-ae66487c177b" providerId="ADAL" clId="{97C89F31-2E55-384D-BC2B-6C7E12FB0E8A}" dt="2021-11-23T08:53:01.301" v="10" actId="20577"/>
          <ac:spMkLst>
            <pc:docMk/>
            <pc:sldMk cId="3995558805" sldId="258"/>
            <ac:spMk id="3" creationId="{60D9692E-110A-48DD-AE56-7BE65D0DCF16}"/>
          </ac:spMkLst>
        </pc:spChg>
        <pc:spChg chg="mod">
          <ac:chgData name="Eija Tuunainen" userId="1210e16e-b70a-4111-b2d3-ae66487c177b" providerId="ADAL" clId="{97C89F31-2E55-384D-BC2B-6C7E12FB0E8A}" dt="2021-11-23T08:53:19.467" v="18" actId="20577"/>
          <ac:spMkLst>
            <pc:docMk/>
            <pc:sldMk cId="3995558805" sldId="258"/>
            <ac:spMk id="4" creationId="{22121364-347D-434D-8169-D84900CF25CE}"/>
          </ac:spMkLst>
        </pc:spChg>
        <pc:spChg chg="mod">
          <ac:chgData name="Eija Tuunainen" userId="1210e16e-b70a-4111-b2d3-ae66487c177b" providerId="ADAL" clId="{97C89F31-2E55-384D-BC2B-6C7E12FB0E8A}" dt="2021-11-23T08:53:24.532" v="20" actId="20577"/>
          <ac:spMkLst>
            <pc:docMk/>
            <pc:sldMk cId="3995558805" sldId="258"/>
            <ac:spMk id="12" creationId="{723DBCEC-8A48-4059-8C9E-8F03E8125300}"/>
          </ac:spMkLst>
        </pc:spChg>
      </pc:sldChg>
      <pc:sldChg chg="modSp mod">
        <pc:chgData name="Eija Tuunainen" userId="1210e16e-b70a-4111-b2d3-ae66487c177b" providerId="ADAL" clId="{97C89F31-2E55-384D-BC2B-6C7E12FB0E8A}" dt="2021-11-23T08:53:39.176" v="22" actId="20577"/>
        <pc:sldMkLst>
          <pc:docMk/>
          <pc:sldMk cId="3371490543" sldId="259"/>
        </pc:sldMkLst>
        <pc:spChg chg="mod">
          <ac:chgData name="Eija Tuunainen" userId="1210e16e-b70a-4111-b2d3-ae66487c177b" providerId="ADAL" clId="{97C89F31-2E55-384D-BC2B-6C7E12FB0E8A}" dt="2021-11-23T08:53:39.176" v="22" actId="20577"/>
          <ac:spMkLst>
            <pc:docMk/>
            <pc:sldMk cId="3371490543" sldId="259"/>
            <ac:spMk id="8" creationId="{3779075D-FE2A-46A6-B69B-8A17CC29E7CA}"/>
          </ac:spMkLst>
        </pc:spChg>
      </pc:sldChg>
      <pc:sldChg chg="modSp mod">
        <pc:chgData name="Eija Tuunainen" userId="1210e16e-b70a-4111-b2d3-ae66487c177b" providerId="ADAL" clId="{97C89F31-2E55-384D-BC2B-6C7E12FB0E8A}" dt="2021-11-23T08:54:25.602" v="23" actId="20577"/>
        <pc:sldMkLst>
          <pc:docMk/>
          <pc:sldMk cId="1298256355" sldId="260"/>
        </pc:sldMkLst>
        <pc:spChg chg="mod">
          <ac:chgData name="Eija Tuunainen" userId="1210e16e-b70a-4111-b2d3-ae66487c177b" providerId="ADAL" clId="{97C89F31-2E55-384D-BC2B-6C7E12FB0E8A}" dt="2021-11-23T08:54:25.602" v="23" actId="20577"/>
          <ac:spMkLst>
            <pc:docMk/>
            <pc:sldMk cId="1298256355" sldId="260"/>
            <ac:spMk id="3" creationId="{9B5C6805-BB17-4E31-A906-642B6C2FD341}"/>
          </ac:spMkLst>
        </pc:spChg>
      </pc:sldChg>
      <pc:sldChg chg="modSp mod">
        <pc:chgData name="Eija Tuunainen" userId="1210e16e-b70a-4111-b2d3-ae66487c177b" providerId="ADAL" clId="{97C89F31-2E55-384D-BC2B-6C7E12FB0E8A}" dt="2021-11-23T08:54:58.447" v="25" actId="20577"/>
        <pc:sldMkLst>
          <pc:docMk/>
          <pc:sldMk cId="3278873436" sldId="261"/>
        </pc:sldMkLst>
        <pc:spChg chg="mod">
          <ac:chgData name="Eija Tuunainen" userId="1210e16e-b70a-4111-b2d3-ae66487c177b" providerId="ADAL" clId="{97C89F31-2E55-384D-BC2B-6C7E12FB0E8A}" dt="2021-11-23T08:54:58.447" v="25" actId="20577"/>
          <ac:spMkLst>
            <pc:docMk/>
            <pc:sldMk cId="3278873436" sldId="261"/>
            <ac:spMk id="10" creationId="{0E7B8958-6B43-4CA5-9C16-D2CDADEA5EB4}"/>
          </ac:spMkLst>
        </pc:spChg>
      </pc:sldChg>
      <pc:sldChg chg="modSp mod">
        <pc:chgData name="Eija Tuunainen" userId="1210e16e-b70a-4111-b2d3-ae66487c177b" providerId="ADAL" clId="{97C89F31-2E55-384D-BC2B-6C7E12FB0E8A}" dt="2021-11-23T08:56:20.042" v="27" actId="20577"/>
        <pc:sldMkLst>
          <pc:docMk/>
          <pc:sldMk cId="1227679405" sldId="262"/>
        </pc:sldMkLst>
        <pc:spChg chg="mod">
          <ac:chgData name="Eija Tuunainen" userId="1210e16e-b70a-4111-b2d3-ae66487c177b" providerId="ADAL" clId="{97C89F31-2E55-384D-BC2B-6C7E12FB0E8A}" dt="2021-11-23T08:56:20.042" v="27" actId="20577"/>
          <ac:spMkLst>
            <pc:docMk/>
            <pc:sldMk cId="1227679405" sldId="262"/>
            <ac:spMk id="3" creationId="{1000040E-53BA-482D-A245-778891820402}"/>
          </ac:spMkLst>
        </pc:spChg>
      </pc:sldChg>
      <pc:sldChg chg="modSp mod">
        <pc:chgData name="Eija Tuunainen" userId="1210e16e-b70a-4111-b2d3-ae66487c177b" providerId="ADAL" clId="{97C89F31-2E55-384D-BC2B-6C7E12FB0E8A}" dt="2021-11-23T08:57:32.001" v="32" actId="20577"/>
        <pc:sldMkLst>
          <pc:docMk/>
          <pc:sldMk cId="2068034087" sldId="263"/>
        </pc:sldMkLst>
        <pc:spChg chg="mod">
          <ac:chgData name="Eija Tuunainen" userId="1210e16e-b70a-4111-b2d3-ae66487c177b" providerId="ADAL" clId="{97C89F31-2E55-384D-BC2B-6C7E12FB0E8A}" dt="2021-11-23T08:57:32.001" v="32" actId="20577"/>
          <ac:spMkLst>
            <pc:docMk/>
            <pc:sldMk cId="2068034087" sldId="263"/>
            <ac:spMk id="16" creationId="{EBB9F67C-2789-440F-A8F0-424CDA181C59}"/>
          </ac:spMkLst>
        </pc:spChg>
      </pc:sldChg>
      <pc:sldChg chg="modSp mod">
        <pc:chgData name="Eija Tuunainen" userId="1210e16e-b70a-4111-b2d3-ae66487c177b" providerId="ADAL" clId="{97C89F31-2E55-384D-BC2B-6C7E12FB0E8A}" dt="2021-11-23T08:57:05.890" v="30" actId="20577"/>
        <pc:sldMkLst>
          <pc:docMk/>
          <pc:sldMk cId="2236371402" sldId="264"/>
        </pc:sldMkLst>
        <pc:spChg chg="mod">
          <ac:chgData name="Eija Tuunainen" userId="1210e16e-b70a-4111-b2d3-ae66487c177b" providerId="ADAL" clId="{97C89F31-2E55-384D-BC2B-6C7E12FB0E8A}" dt="2021-11-23T08:57:05.890" v="30" actId="20577"/>
          <ac:spMkLst>
            <pc:docMk/>
            <pc:sldMk cId="2236371402" sldId="264"/>
            <ac:spMk id="5" creationId="{04E42C3B-7640-4E31-A9FE-E3496A1AAA81}"/>
          </ac:spMkLst>
        </pc:spChg>
        <pc:spChg chg="mod">
          <ac:chgData name="Eija Tuunainen" userId="1210e16e-b70a-4111-b2d3-ae66487c177b" providerId="ADAL" clId="{97C89F31-2E55-384D-BC2B-6C7E12FB0E8A}" dt="2021-11-23T08:56:36.996" v="28" actId="20577"/>
          <ac:spMkLst>
            <pc:docMk/>
            <pc:sldMk cId="2236371402" sldId="264"/>
            <ac:spMk id="16" creationId="{C4FB02F2-1859-48A5-976D-D3701F5F78BF}"/>
          </ac:spMkLst>
        </pc:spChg>
        <pc:spChg chg="mod">
          <ac:chgData name="Eija Tuunainen" userId="1210e16e-b70a-4111-b2d3-ae66487c177b" providerId="ADAL" clId="{97C89F31-2E55-384D-BC2B-6C7E12FB0E8A}" dt="2021-11-23T08:56:42.815" v="29" actId="20577"/>
          <ac:spMkLst>
            <pc:docMk/>
            <pc:sldMk cId="2236371402" sldId="264"/>
            <ac:spMk id="18" creationId="{ED95CE02-1CA0-4060-9078-4B1F6185739D}"/>
          </ac:spMkLst>
        </pc:spChg>
      </pc:sldChg>
      <pc:sldChg chg="modSp mod">
        <pc:chgData name="Eija Tuunainen" userId="1210e16e-b70a-4111-b2d3-ae66487c177b" providerId="ADAL" clId="{97C89F31-2E55-384D-BC2B-6C7E12FB0E8A}" dt="2021-11-23T08:57:43.767" v="34" actId="20577"/>
        <pc:sldMkLst>
          <pc:docMk/>
          <pc:sldMk cId="3827719436" sldId="265"/>
        </pc:sldMkLst>
        <pc:spChg chg="mod">
          <ac:chgData name="Eija Tuunainen" userId="1210e16e-b70a-4111-b2d3-ae66487c177b" providerId="ADAL" clId="{97C89F31-2E55-384D-BC2B-6C7E12FB0E8A}" dt="2021-11-23T08:57:43.767" v="34" actId="20577"/>
          <ac:spMkLst>
            <pc:docMk/>
            <pc:sldMk cId="3827719436" sldId="265"/>
            <ac:spMk id="13" creationId="{ECA814A4-90FF-4DD7-B6D1-B3EE24144218}"/>
          </ac:spMkLst>
        </pc:spChg>
      </pc:sldChg>
      <pc:sldChg chg="modSp mod">
        <pc:chgData name="Eija Tuunainen" userId="1210e16e-b70a-4111-b2d3-ae66487c177b" providerId="ADAL" clId="{97C89F31-2E55-384D-BC2B-6C7E12FB0E8A}" dt="2021-11-23T08:58:15.777" v="42" actId="20577"/>
        <pc:sldMkLst>
          <pc:docMk/>
          <pc:sldMk cId="3200153750" sldId="266"/>
        </pc:sldMkLst>
        <pc:spChg chg="mod">
          <ac:chgData name="Eija Tuunainen" userId="1210e16e-b70a-4111-b2d3-ae66487c177b" providerId="ADAL" clId="{97C89F31-2E55-384D-BC2B-6C7E12FB0E8A}" dt="2021-11-23T08:58:15.777" v="42" actId="20577"/>
          <ac:spMkLst>
            <pc:docMk/>
            <pc:sldMk cId="3200153750" sldId="266"/>
            <ac:spMk id="3" creationId="{B2379AF8-6607-4C6C-8C4E-D2B2F2BE8183}"/>
          </ac:spMkLst>
        </pc:spChg>
        <pc:spChg chg="mod">
          <ac:chgData name="Eija Tuunainen" userId="1210e16e-b70a-4111-b2d3-ae66487c177b" providerId="ADAL" clId="{97C89F31-2E55-384D-BC2B-6C7E12FB0E8A}" dt="2021-11-23T08:58:01.365" v="36" actId="20577"/>
          <ac:spMkLst>
            <pc:docMk/>
            <pc:sldMk cId="3200153750" sldId="266"/>
            <ac:spMk id="9" creationId="{489FADE8-D9F6-4579-B528-D16228E640D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99230C-9C61-4D42-A463-99C029E148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B275B45-8898-4244-8620-EC55DCEC23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44966F0-BB47-40FF-A314-01D3D5E7C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23.11.2021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E73AD4-DCB1-45F5-8D7B-D10B26583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44539E4-FCE1-4BD7-BAA9-1BD3232DC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6681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11CCF6-AE83-4338-8D86-D5157E041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1351B71-9611-4379-A019-41486FB60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DC731B5-9F32-42C9-A6F2-E522AEA66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23.11.2021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83B8245-5E7F-4B46-94B7-2E0CBEC02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C1404F4-5FB5-4461-95FE-67F61420B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973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63BCD6F5-E34C-4CB3-9A67-0C46CDFF45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9E70756-5121-4B1A-9427-A8390FD536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574F3D-10EA-46E6-A674-4FE5B0F5D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23.11.2021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1EE5A55-F621-480D-BD91-3D03DAC67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46DC09F-CCF6-4F36-8021-6652ABFC5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6527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2A5AD8-AB85-4C83-B4E9-AE621A056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83552CC-C098-4C69-864A-CC357E1D5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0BF6FDB-0DA7-4ADB-B50E-3A676337D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23.11.2021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9318326-4401-4343-8F1E-C4D947B99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9F7B2C5-30C4-4B55-B648-1CB824216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0373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955C37-C282-4CA8-8CFC-11B9E6DEF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A3CD1CF-0CB9-464D-9400-063D38EECE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C29929E-9A14-40EB-A01C-3E6CC293E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23.11.2021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9577E47-C62D-44C3-BFEC-912EFBD9A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B13E337-D32B-47AA-A4CB-6E7E8A107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0858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528E25-B98F-46B6-9057-8124C97A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43826C2-B2DE-45A7-AE3E-9E3432CE88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D716823-3F91-42EB-AD8A-A9EB624F52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4EB24D5-8685-4B05-A195-E20D0DC26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23.11.2021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56D47B6-89BD-4B34-8767-9C62B11C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D7F0ECA-9E88-4694-8143-5F870252B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0441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B1D6CC-DA19-43B8-92D1-74EF43AB9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D60BAD9-B969-433E-905A-72440AD889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1AB337B-A29D-4D34-BDCD-0D31C81416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0978AD3-455D-4560-96A7-CF866146B0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DF39D78-7D76-464C-ACF0-16B5ED76FC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F8A66F7-4B69-4069-8BA1-C6BAD6B9B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23.11.2021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2534FFC5-B7AD-463C-9C97-A71DDFA92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EB94592-C895-4E0D-8550-960E7AC41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5614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B1F169-1EA3-4D50-B6CE-D0D554F29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DB3B0B8-DEE7-46BE-A1F1-F25564EF0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23.11.2021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91A9013-615B-4BEB-B8DD-CD0B6631E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AAD5F9B-2A31-4A87-8A94-9B5148F69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4055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FF86AB4-B5EE-43F0-8557-A2855987D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23.11.2021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ACD1B0C-5B6B-490A-8536-A4B825AC8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7C8D580-3DCA-46BD-A9C6-845E6EED3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354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6D8E3F-E7A2-4DCC-BD0F-7A442ED29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1878107-85F8-4636-8437-24B3D08D7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A26E0A3-EDBB-41B1-8BE7-0C8B308D7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42C9D25-B909-4DD3-9139-907DDD045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23.11.2021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049132D-3A8F-44C2-88AB-540114A71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170ED08-8F3C-4C2E-9ADB-021B928F9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8804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53BB3C-4C32-4FC2-99B3-63111FFF0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D8B0FCC8-AD69-4777-8A01-EA4C89001E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D672E42-1A0E-4429-B7E5-8398D6D36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95AB94B-E9CD-4B0A-A977-35E3728A9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23.11.2021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8626862-3D03-489A-8A95-79BF46B29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4BBE6C5-AE72-40D4-A70A-6AD8696F9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5341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70D5D2F-EBCA-4961-A65F-878914F34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B053E8C-F46A-4BE3-AC1C-797C12E98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946D58-41C0-4CD4-8D6A-7214DD2FCA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20886-94D6-40BF-90AE-6114E509F23C}" type="datetimeFigureOut">
              <a:rPr lang="fi-FI" smtClean="0"/>
              <a:t>23.11.2021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5D7F183-FEA2-4A49-BD83-FABB0E0B73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DCA2F7D-F6C0-4708-928D-12CB87074F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51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Kuva 7" descr="Kuva, joka sisältää kohteen ulko, yö&#10;&#10;Kuvaus luotu automaattisesti">
            <a:extLst>
              <a:ext uri="{FF2B5EF4-FFF2-40B4-BE49-F238E27FC236}">
                <a16:creationId xmlns:a16="http://schemas.microsoft.com/office/drawing/2014/main" id="{FE3ED8D8-3952-41A0-8CB5-070E563348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33" r="9091" b="17359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F602BD6-F3DE-4E83-A071-2CEFAC425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fi-FI" sz="4800"/>
              <a:t>Väkivallan ehkäisy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B762886-2F8A-4CE1-B8B9-01A35E127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220" y="6396923"/>
            <a:ext cx="4023359" cy="288358"/>
          </a:xfrm>
        </p:spPr>
        <p:txBody>
          <a:bodyPr>
            <a:normAutofit/>
          </a:bodyPr>
          <a:lstStyle/>
          <a:p>
            <a:pPr marL="457200" lvl="1" indent="0" algn="l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/Amber </a:t>
            </a:r>
            <a:r>
              <a:rPr lang="en-US" sz="1400" dirty="0" err="1">
                <a:latin typeface="Abadi Extra Light" panose="020B0604020202020204" pitchFamily="34" charset="0"/>
              </a:rPr>
              <a:t>Kipp</a:t>
            </a:r>
            <a:r>
              <a:rPr lang="en-US" sz="1400" dirty="0">
                <a:latin typeface="Abadi Extra Light" panose="020B0604020202020204" pitchFamily="34" charset="0"/>
              </a:rPr>
              <a:t>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92FDAE65-CCA3-4F79-9402-603458600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0682" y="6170931"/>
            <a:ext cx="2000250" cy="514350"/>
          </a:xfrm>
          <a:prstGeom prst="rect">
            <a:avLst/>
          </a:prstGeom>
        </p:spPr>
      </p:pic>
      <p:pic>
        <p:nvPicPr>
          <p:cNvPr id="10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B5EABFE0-A9B4-4187-8BCB-B44002BA2A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017" y="250848"/>
            <a:ext cx="1861424" cy="4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273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12F16C0-EDD4-4E58-A9D3-2E8AF7DD3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25369"/>
            <a:ext cx="5130799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 err="1"/>
              <a:t>Keinoja</a:t>
            </a:r>
            <a:r>
              <a:rPr lang="en-US" sz="4000" b="1" dirty="0"/>
              <a:t> </a:t>
            </a:r>
            <a:r>
              <a:rPr lang="en-US" sz="4000" b="1" dirty="0" err="1"/>
              <a:t>nuorten</a:t>
            </a:r>
            <a:r>
              <a:rPr lang="en-US" sz="4000" b="1" dirty="0"/>
              <a:t> </a:t>
            </a:r>
            <a:r>
              <a:rPr lang="en-US" sz="4000" b="1" dirty="0" err="1"/>
              <a:t>väkivaltakäyttäytymisen</a:t>
            </a:r>
            <a:r>
              <a:rPr lang="en-US" sz="4000" b="1" dirty="0"/>
              <a:t> </a:t>
            </a:r>
            <a:r>
              <a:rPr lang="en-US" sz="4000" b="1" dirty="0" err="1"/>
              <a:t>ehkäisyyn</a:t>
            </a:r>
            <a:endParaRPr lang="en-US" sz="4000" b="1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379AF8-6607-4C6C-8C4E-D2B2F2BE81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2872899"/>
            <a:ext cx="4846320" cy="365973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 err="1"/>
              <a:t>Turvallisen</a:t>
            </a:r>
            <a:r>
              <a:rPr lang="en-US" sz="2400" dirty="0"/>
              <a:t> </a:t>
            </a:r>
            <a:r>
              <a:rPr lang="en-US" sz="2400" dirty="0" err="1"/>
              <a:t>kasvuympäristön</a:t>
            </a:r>
            <a:r>
              <a:rPr lang="en-US" sz="2400" dirty="0"/>
              <a:t> </a:t>
            </a:r>
            <a:r>
              <a:rPr lang="en-US" sz="2400" dirty="0" err="1"/>
              <a:t>tukeminen</a:t>
            </a:r>
            <a:endParaRPr lang="en-US" sz="2400" dirty="0"/>
          </a:p>
          <a:p>
            <a:r>
              <a:rPr lang="en-US" sz="2400" dirty="0" err="1"/>
              <a:t>Lapsen</a:t>
            </a:r>
            <a:r>
              <a:rPr lang="en-US" sz="2400" dirty="0"/>
              <a:t> ja </a:t>
            </a:r>
            <a:r>
              <a:rPr lang="en-US" sz="2400" dirty="0" err="1"/>
              <a:t>nuoren</a:t>
            </a:r>
            <a:r>
              <a:rPr lang="en-US" sz="2400" dirty="0"/>
              <a:t> </a:t>
            </a:r>
            <a:r>
              <a:rPr lang="en-US" sz="2400" dirty="0" err="1"/>
              <a:t>kehityksen</a:t>
            </a:r>
            <a:r>
              <a:rPr lang="en-US" sz="2400" dirty="0"/>
              <a:t> </a:t>
            </a:r>
            <a:r>
              <a:rPr lang="en-US" sz="2400" dirty="0" err="1"/>
              <a:t>seuraaminen</a:t>
            </a:r>
            <a:endParaRPr lang="en-US" sz="2400" dirty="0"/>
          </a:p>
          <a:p>
            <a:r>
              <a:rPr lang="en-US" sz="2400" dirty="0" err="1"/>
              <a:t>Turvallisen</a:t>
            </a:r>
            <a:r>
              <a:rPr lang="en-US" sz="2400" dirty="0"/>
              <a:t> </a:t>
            </a:r>
            <a:r>
              <a:rPr lang="en-US" sz="2400" dirty="0" err="1"/>
              <a:t>kouluympäristön</a:t>
            </a:r>
            <a:r>
              <a:rPr lang="en-US" sz="2400" dirty="0"/>
              <a:t> </a:t>
            </a:r>
            <a:r>
              <a:rPr lang="en-US" sz="2400" dirty="0" err="1"/>
              <a:t>luominen</a:t>
            </a:r>
            <a:endParaRPr lang="en-US" sz="2400" dirty="0"/>
          </a:p>
          <a:p>
            <a:r>
              <a:rPr lang="en-US" sz="2400" dirty="0" err="1"/>
              <a:t>Yhteiskunnan</a:t>
            </a:r>
            <a:r>
              <a:rPr lang="en-US" sz="2400" dirty="0"/>
              <a:t> lait ja </a:t>
            </a:r>
            <a:r>
              <a:rPr lang="en-US" sz="2400" dirty="0" err="1"/>
              <a:t>säädökset</a:t>
            </a:r>
            <a:r>
              <a:rPr lang="en-US" sz="2400" dirty="0"/>
              <a:t> </a:t>
            </a:r>
            <a:r>
              <a:rPr lang="en-US" sz="2400" dirty="0" err="1"/>
              <a:t>sekä</a:t>
            </a:r>
            <a:r>
              <a:rPr lang="en-US" sz="2400" dirty="0"/>
              <a:t> </a:t>
            </a:r>
            <a:r>
              <a:rPr lang="en-US" sz="2400" dirty="0" err="1"/>
              <a:t>riittävät</a:t>
            </a:r>
            <a:r>
              <a:rPr lang="en-US" sz="2400" dirty="0"/>
              <a:t> </a:t>
            </a:r>
            <a:r>
              <a:rPr lang="en-US" sz="2400" dirty="0" err="1"/>
              <a:t>resurssit</a:t>
            </a:r>
            <a:r>
              <a:rPr lang="en-US" sz="2400" dirty="0"/>
              <a:t> </a:t>
            </a:r>
            <a:r>
              <a:rPr lang="en-US" sz="2400" dirty="0" err="1"/>
              <a:t>väkivallattomien</a:t>
            </a:r>
            <a:r>
              <a:rPr lang="en-US" sz="2400" dirty="0"/>
              <a:t> </a:t>
            </a:r>
            <a:r>
              <a:rPr lang="en-US" sz="2400" dirty="0" err="1"/>
              <a:t>ympäristöjen</a:t>
            </a:r>
            <a:r>
              <a:rPr lang="en-US" sz="2400" dirty="0"/>
              <a:t> </a:t>
            </a:r>
            <a:r>
              <a:rPr lang="en-US" sz="2400"/>
              <a:t>luomiselle</a:t>
            </a:r>
            <a:endParaRPr lang="en-US" sz="2400" dirty="0"/>
          </a:p>
        </p:txBody>
      </p:sp>
      <p:pic>
        <p:nvPicPr>
          <p:cNvPr id="5" name="Sisällön paikkamerkki 4" descr="Kuva, joka sisältää kohteen ruoho, puu, ulko, lapsi&#10;&#10;Kuvaus luotu automaattisesti">
            <a:extLst>
              <a:ext uri="{FF2B5EF4-FFF2-40B4-BE49-F238E27FC236}">
                <a16:creationId xmlns:a16="http://schemas.microsoft.com/office/drawing/2014/main" id="{1F803F88-8688-45E6-8091-D46DC71B117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2" r="1340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489FADE8-D9F6-4579-B528-D16228E640DD}"/>
              </a:ext>
            </a:extLst>
          </p:cNvPr>
          <p:cNvSpPr txBox="1"/>
          <p:nvPr/>
        </p:nvSpPr>
        <p:spPr>
          <a:xfrm>
            <a:off x="-365761" y="6492471"/>
            <a:ext cx="58521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Robert Collins</a:t>
            </a:r>
            <a:endParaRPr lang="fi-FI" sz="1400" dirty="0"/>
          </a:p>
        </p:txBody>
      </p:sp>
      <p:pic>
        <p:nvPicPr>
          <p:cNvPr id="11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69826E40-AAEB-46D7-9C49-542532E397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017" y="250848"/>
            <a:ext cx="1861424" cy="428937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507800ED-9711-4C22-8BBA-6800F07F4B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0682" y="6170931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153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sumea&#10;&#10;Kuvaus luotu automaattisesti">
            <a:extLst>
              <a:ext uri="{FF2B5EF4-FFF2-40B4-BE49-F238E27FC236}">
                <a16:creationId xmlns:a16="http://schemas.microsoft.com/office/drawing/2014/main" id="{185E8AD0-2591-4F24-BDA8-C600B95F4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9956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37C1A60-58A1-448F-8E7E-E8B79C34F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34" y="52904"/>
            <a:ext cx="11873373" cy="1403016"/>
          </a:xfrm>
        </p:spPr>
        <p:txBody>
          <a:bodyPr>
            <a:normAutofit/>
          </a:bodyPr>
          <a:lstStyle/>
          <a:p>
            <a:pPr algn="ctr"/>
            <a:r>
              <a:rPr lang="fi-FI" sz="4800" b="1" dirty="0"/>
              <a:t>Väkivalta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0D9692E-110A-48DD-AE56-7BE65D0DCF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5275" y="1600200"/>
            <a:ext cx="4095749" cy="45767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/>
              <a:t>Voi kohdistua</a:t>
            </a:r>
          </a:p>
          <a:p>
            <a:r>
              <a:rPr lang="fi-FI" sz="2400" dirty="0"/>
              <a:t>ihmiseen itseensä</a:t>
            </a:r>
          </a:p>
          <a:p>
            <a:r>
              <a:rPr lang="fi-FI" sz="2400" dirty="0"/>
              <a:t>toiseen ihmiseen</a:t>
            </a:r>
          </a:p>
          <a:p>
            <a:r>
              <a:rPr lang="fi-FI" sz="2400" dirty="0"/>
              <a:t>ihmisryhmään tai yhteisöön</a:t>
            </a:r>
          </a:p>
          <a:p>
            <a:endParaRPr lang="fi-FI" sz="800" dirty="0"/>
          </a:p>
          <a:p>
            <a:pPr marL="0" indent="0">
              <a:buNone/>
            </a:pPr>
            <a:r>
              <a:rPr lang="fi-FI" b="1" dirty="0"/>
              <a:t>Voi olla</a:t>
            </a:r>
          </a:p>
          <a:p>
            <a:r>
              <a:rPr lang="fi-FI" sz="2400" dirty="0"/>
              <a:t>fyysisen voiman tai vallan tahallista käyttöä</a:t>
            </a:r>
          </a:p>
          <a:p>
            <a:r>
              <a:rPr lang="fi-FI" sz="2400" dirty="0"/>
              <a:t>vahingoittamisella uhkaamista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2121364-347D-434D-8169-D84900CF2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63025" y="1600197"/>
            <a:ext cx="3076576" cy="45767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/>
              <a:t>Voi johtaa</a:t>
            </a:r>
          </a:p>
          <a:p>
            <a:pPr marL="0" indent="0">
              <a:buNone/>
            </a:pPr>
            <a:endParaRPr lang="fi-FI" sz="800" b="1" dirty="0"/>
          </a:p>
          <a:p>
            <a:r>
              <a:rPr lang="fi-FI" sz="2400" dirty="0"/>
              <a:t>kuolemaan</a:t>
            </a:r>
            <a:endParaRPr lang="fi-FI" sz="800" dirty="0"/>
          </a:p>
          <a:p>
            <a:r>
              <a:rPr lang="fi-FI" sz="2400" dirty="0"/>
              <a:t>fyysisen ja/tai psyykkisen vamman syntymiseen</a:t>
            </a:r>
            <a:endParaRPr lang="fi-FI" sz="800" dirty="0"/>
          </a:p>
          <a:p>
            <a:r>
              <a:rPr lang="fi-FI" sz="2400" dirty="0"/>
              <a:t>kehittymisen häiriintymiseen</a:t>
            </a:r>
            <a:endParaRPr lang="fi-FI" sz="800" dirty="0"/>
          </a:p>
          <a:p>
            <a:r>
              <a:rPr lang="fi-FI" sz="2400" dirty="0"/>
              <a:t>perustarpeiden tyydyttämättä jättämiseen</a:t>
            </a:r>
          </a:p>
          <a:p>
            <a:endParaRPr lang="fi-FI" dirty="0"/>
          </a:p>
        </p:txBody>
      </p:sp>
      <p:pic>
        <p:nvPicPr>
          <p:cNvPr id="9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5038B9E3-E316-49AB-AECE-FF3970CC96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017" y="250848"/>
            <a:ext cx="1861424" cy="42893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5CD44000-0AB6-4514-B034-B6303E7509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0682" y="6170931"/>
            <a:ext cx="2000250" cy="514350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723DBCEC-8A48-4059-8C9E-8F03E8125300}"/>
              </a:ext>
            </a:extLst>
          </p:cNvPr>
          <p:cNvSpPr txBox="1"/>
          <p:nvPr/>
        </p:nvSpPr>
        <p:spPr>
          <a:xfrm>
            <a:off x="2590800" y="6377504"/>
            <a:ext cx="6858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solidFill>
                  <a:schemeClr val="bg1"/>
                </a:solidFill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solidFill>
                  <a:schemeClr val="bg1"/>
                </a:solidFill>
                <a:latin typeface="Abadi Extra Light" panose="020B0604020202020204" pitchFamily="34" charset="0"/>
              </a:rPr>
              <a:t> / Volkan </a:t>
            </a:r>
            <a:r>
              <a:rPr lang="en-US" sz="1400" dirty="0" err="1">
                <a:solidFill>
                  <a:schemeClr val="bg1"/>
                </a:solidFill>
                <a:latin typeface="Abadi Extra Light" panose="020B0604020202020204" pitchFamily="34" charset="0"/>
              </a:rPr>
              <a:t>Olmez</a:t>
            </a:r>
            <a:endParaRPr lang="fi-FI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558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409C3A0-4162-4D59-9AC2-FFEF31635F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1925" y="1505266"/>
            <a:ext cx="3928016" cy="51908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/>
              <a:t>Fyysinen</a:t>
            </a:r>
          </a:p>
          <a:p>
            <a:r>
              <a:rPr lang="fi-FI" sz="2400" dirty="0"/>
              <a:t>Lyöminen, töniminen, hakkaaminen</a:t>
            </a:r>
          </a:p>
          <a:p>
            <a:pPr marL="0" indent="0">
              <a:buNone/>
            </a:pPr>
            <a:r>
              <a:rPr lang="fi-FI" b="1" dirty="0"/>
              <a:t>Psyykkinen</a:t>
            </a:r>
          </a:p>
          <a:p>
            <a:r>
              <a:rPr lang="fi-FI" sz="2400" dirty="0"/>
              <a:t>Nöyryyttäminen, pelottelu, uhkailu</a:t>
            </a:r>
          </a:p>
          <a:p>
            <a:pPr marL="0" indent="0">
              <a:buNone/>
            </a:pPr>
            <a:r>
              <a:rPr lang="fi-FI" b="1" dirty="0"/>
              <a:t>Sosiaalinen</a:t>
            </a:r>
          </a:p>
          <a:p>
            <a:r>
              <a:rPr lang="fi-FI" sz="2400" dirty="0"/>
              <a:t>Ihmissuhteiden kontrollointi</a:t>
            </a:r>
          </a:p>
          <a:p>
            <a:r>
              <a:rPr lang="fi-FI" sz="2400" dirty="0"/>
              <a:t>Työn estäminen</a:t>
            </a:r>
          </a:p>
          <a:p>
            <a:pPr marL="0" indent="0">
              <a:buNone/>
            </a:pPr>
            <a:r>
              <a:rPr lang="fi-FI" b="1" dirty="0"/>
              <a:t>Henkinen</a:t>
            </a:r>
          </a:p>
          <a:p>
            <a:r>
              <a:rPr lang="fi-FI" sz="2400" dirty="0"/>
              <a:t>Uskonnollinen kontrolli</a:t>
            </a:r>
          </a:p>
          <a:p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78BA86F-78C7-4C1D-8EB4-7FADDECB62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15325" y="1505266"/>
            <a:ext cx="3629025" cy="467169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b="1" dirty="0"/>
              <a:t>Taloudellinen</a:t>
            </a:r>
          </a:p>
          <a:p>
            <a:r>
              <a:rPr lang="fi-FI" sz="2400" dirty="0"/>
              <a:t>Taloudelliseen riippuvuuteen pakottaminen</a:t>
            </a:r>
          </a:p>
          <a:p>
            <a:r>
              <a:rPr lang="fi-FI" sz="2400" dirty="0"/>
              <a:t>Rahankäytön estäminen</a:t>
            </a:r>
          </a:p>
          <a:p>
            <a:pPr marL="0" indent="0">
              <a:buNone/>
            </a:pPr>
            <a:r>
              <a:rPr lang="fi-FI" b="1" dirty="0"/>
              <a:t>Seksuaalinen</a:t>
            </a:r>
          </a:p>
          <a:p>
            <a:r>
              <a:rPr lang="fi-FI" sz="2400" dirty="0"/>
              <a:t>Seksiin pakottaminen</a:t>
            </a:r>
          </a:p>
          <a:p>
            <a:r>
              <a:rPr lang="fi-FI" sz="2400" dirty="0"/>
              <a:t>Seksuaalinen nimittely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42AD5B11-F834-484F-BED3-219218F3C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941" y="1505266"/>
            <a:ext cx="4012118" cy="508603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07E7236-4F7C-4595-99B4-4A4DCCE77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6711"/>
            <a:ext cx="12192000" cy="1138555"/>
          </a:xfrm>
        </p:spPr>
        <p:txBody>
          <a:bodyPr/>
          <a:lstStyle/>
          <a:p>
            <a:pPr algn="ctr"/>
            <a:r>
              <a:rPr lang="fi-FI" b="1" dirty="0"/>
              <a:t>Väkivallan muodot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3779075D-FE2A-46A6-B69B-8A17CC29E7CA}"/>
              </a:ext>
            </a:extLst>
          </p:cNvPr>
          <p:cNvSpPr txBox="1"/>
          <p:nvPr/>
        </p:nvSpPr>
        <p:spPr>
          <a:xfrm>
            <a:off x="4055556" y="6182022"/>
            <a:ext cx="40121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solidFill>
                  <a:schemeClr val="bg1"/>
                </a:solidFill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solidFill>
                  <a:schemeClr val="bg1"/>
                </a:solidFill>
                <a:latin typeface="Abadi Extra Light" panose="020B0604020202020204" pitchFamily="34" charset="0"/>
              </a:rPr>
              <a:t> / Marco </a:t>
            </a:r>
            <a:r>
              <a:rPr lang="en-US" sz="1400" dirty="0" err="1">
                <a:solidFill>
                  <a:schemeClr val="bg1"/>
                </a:solidFill>
                <a:latin typeface="Abadi Extra Light" panose="020B0604020202020204" pitchFamily="34" charset="0"/>
              </a:rPr>
              <a:t>Bianchetti</a:t>
            </a:r>
            <a:endParaRPr lang="fi-FI" sz="1400" dirty="0">
              <a:solidFill>
                <a:schemeClr val="bg1"/>
              </a:solidFill>
            </a:endParaRPr>
          </a:p>
        </p:txBody>
      </p:sp>
      <p:pic>
        <p:nvPicPr>
          <p:cNvPr id="9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8A903028-F0F7-4A89-94FB-635CCB2DB2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017" y="250848"/>
            <a:ext cx="1861424" cy="42893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E9AA802-A8A8-4E9C-9C35-E30C2F630F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0682" y="6170931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490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4334256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9D19FC9-A6BD-42B5-84C1-FD50BB6F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384" y="375921"/>
            <a:ext cx="4334256" cy="16093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Väkivaltaiseen</a:t>
            </a:r>
            <a:r>
              <a:rPr lang="en-US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käyttäytymiseen</a:t>
            </a:r>
            <a:r>
              <a:rPr lang="en-US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on </a:t>
            </a:r>
            <a:r>
              <a:rPr lang="en-US" sz="36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useita</a:t>
            </a:r>
            <a:r>
              <a:rPr lang="en-US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syitä</a:t>
            </a:r>
            <a:endParaRPr lang="en-US" sz="36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4088" y="2050687"/>
            <a:ext cx="3685032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B5C6805-BB17-4E31-A906-642B6C2FD3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6384" y="2486025"/>
            <a:ext cx="4334256" cy="3629020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Kukaan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synny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väkivaltaisena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r>
              <a:rPr lang="en-US" sz="2400" dirty="0" err="1">
                <a:solidFill>
                  <a:schemeClr val="bg1"/>
                </a:solidFill>
              </a:rPr>
              <a:t>Väkivallan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uhrista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tulee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usein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väkivallan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tekijä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r>
              <a:rPr lang="en-US" sz="2400" dirty="0" err="1">
                <a:solidFill>
                  <a:schemeClr val="bg1"/>
                </a:solidFill>
              </a:rPr>
              <a:t>Väkivalta</a:t>
            </a:r>
            <a:r>
              <a:rPr lang="en-US" sz="2400" dirty="0">
                <a:solidFill>
                  <a:schemeClr val="bg1"/>
                </a:solidFill>
              </a:rPr>
              <a:t> on </a:t>
            </a:r>
            <a:r>
              <a:rPr lang="en-US" sz="2400" dirty="0" err="1">
                <a:solidFill>
                  <a:schemeClr val="bg1"/>
                </a:solidFill>
              </a:rPr>
              <a:t>monimutkainen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yksilöllisten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ihmissuhteiden</a:t>
            </a:r>
            <a:r>
              <a:rPr lang="en-US" sz="2400" dirty="0">
                <a:solidFill>
                  <a:schemeClr val="bg1"/>
                </a:solidFill>
              </a:rPr>
              <a:t> ja </a:t>
            </a:r>
            <a:r>
              <a:rPr lang="en-US" sz="2400" dirty="0" err="1">
                <a:solidFill>
                  <a:schemeClr val="bg1"/>
                </a:solidFill>
              </a:rPr>
              <a:t>sosiaalisten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kulttuuristen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sekä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ympäristöön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liittyvien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tekijöiden</a:t>
            </a:r>
            <a:r>
              <a:rPr lang="en-US" sz="2400" dirty="0">
                <a:solidFill>
                  <a:schemeClr val="bg1"/>
                </a:solidFill>
              </a:rPr>
              <a:t> summa.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3FC0596D-669E-4855-B8E1-588C5CECD0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27866" y="20104"/>
            <a:ext cx="7103066" cy="6838918"/>
          </a:xfrm>
          <a:prstGeom prst="rect">
            <a:avLst/>
          </a:prstGeom>
        </p:spPr>
      </p:pic>
      <p:pic>
        <p:nvPicPr>
          <p:cNvPr id="9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9ED15D30-B132-4ADC-9ED7-8652CC3A5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275" y="89122"/>
            <a:ext cx="1861424" cy="42893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65768502-D06D-42DD-A5DC-2F536ECF76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0576" y="6338544"/>
            <a:ext cx="1861424" cy="47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56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21FDE3-50DB-4F1B-9D7D-0463A0F5A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365125"/>
            <a:ext cx="10515600" cy="758825"/>
          </a:xfrm>
        </p:spPr>
        <p:txBody>
          <a:bodyPr>
            <a:normAutofit/>
          </a:bodyPr>
          <a:lstStyle/>
          <a:p>
            <a:r>
              <a:rPr lang="fi-FI" sz="4000" b="1" dirty="0">
                <a:solidFill>
                  <a:srgbClr val="7030A0"/>
                </a:solidFill>
              </a:rPr>
              <a:t>Väkivallan ehkäisykeinoja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0242C05-54F3-44B5-A264-40D97447D2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2425" y="1533525"/>
            <a:ext cx="5667375" cy="4959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Terveysosaamisen kehittäminen</a:t>
            </a:r>
          </a:p>
          <a:p>
            <a:r>
              <a:rPr lang="fi-FI" sz="2000" dirty="0"/>
              <a:t>Tunne- ja vuorovaikutustaidot</a:t>
            </a:r>
          </a:p>
          <a:p>
            <a:r>
              <a:rPr lang="fi-FI" sz="2000" dirty="0"/>
              <a:t>Tiedon lisääminen väkivallan vaaroista ja seurauksista</a:t>
            </a:r>
          </a:p>
          <a:p>
            <a:pPr marL="0" indent="0">
              <a:buNone/>
            </a:pPr>
            <a:r>
              <a:rPr lang="fi-FI" sz="2400" b="1" dirty="0"/>
              <a:t>Yhteiskunnallinen päätöksenteko</a:t>
            </a:r>
          </a:p>
          <a:p>
            <a:r>
              <a:rPr lang="fi-FI" sz="2000" dirty="0"/>
              <a:t>Väkivalta on lain mukaan rangaistavaa</a:t>
            </a:r>
          </a:p>
          <a:p>
            <a:r>
              <a:rPr lang="fi-FI" sz="2000" dirty="0"/>
              <a:t>Lähestymiskiellot</a:t>
            </a:r>
          </a:p>
          <a:p>
            <a:r>
              <a:rPr lang="fi-FI" sz="2000" dirty="0"/>
              <a:t>Uhrien ja todistajien oikeusapu ja suojelu</a:t>
            </a:r>
          </a:p>
          <a:p>
            <a:pPr marL="0" indent="0">
              <a:buNone/>
            </a:pPr>
            <a:r>
              <a:rPr lang="fi-FI" sz="2400" b="1" dirty="0"/>
              <a:t>Terveyttä tukevat ympäristöt</a:t>
            </a:r>
          </a:p>
          <a:p>
            <a:r>
              <a:rPr lang="fi-FI" sz="2000" dirty="0"/>
              <a:t>Turvallisuustekijöitä korostava aluesuunnittelu</a:t>
            </a:r>
          </a:p>
          <a:p>
            <a:r>
              <a:rPr lang="fi-FI" sz="2000" dirty="0"/>
              <a:t>Mielekkäiden tekemisympäristöjen rakentaminen</a:t>
            </a:r>
          </a:p>
          <a:p>
            <a:r>
              <a:rPr lang="fi-FI" sz="2000" dirty="0"/>
              <a:t>Poliisin toimintavalmiuksien parantaminen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9F620D3-BFBB-42CD-BCAE-4B61E8B568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04000" y="440055"/>
            <a:ext cx="4765040" cy="46243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Terveydenhuolto</a:t>
            </a:r>
          </a:p>
          <a:p>
            <a:r>
              <a:rPr lang="fi-FI" sz="2000" dirty="0"/>
              <a:t>Tukipalveluiden hyvä saatavuus</a:t>
            </a:r>
          </a:p>
          <a:p>
            <a:r>
              <a:rPr lang="fi-FI" sz="2000" dirty="0"/>
              <a:t>Moniammatillinen yhteistyö</a:t>
            </a:r>
          </a:p>
          <a:p>
            <a:r>
              <a:rPr lang="fi-FI" sz="2000" dirty="0"/>
              <a:t>Kyky tunnistaa väkivaltaa kokeneet lapset</a:t>
            </a:r>
          </a:p>
          <a:p>
            <a:r>
              <a:rPr lang="fi-FI" sz="2000" dirty="0"/>
              <a:t>Riittävät resurssit lastensuojelulle, ensi- ja turvakodeille</a:t>
            </a:r>
          </a:p>
          <a:p>
            <a:pPr marL="0" indent="0">
              <a:buNone/>
            </a:pPr>
            <a:r>
              <a:rPr lang="fi-FI" sz="2400" b="1" dirty="0"/>
              <a:t>Yhteisöllisyys</a:t>
            </a:r>
          </a:p>
          <a:p>
            <a:r>
              <a:rPr lang="fi-FI" sz="2000" dirty="0"/>
              <a:t>Vertaistukipalveluiden kehittäminen</a:t>
            </a:r>
          </a:p>
          <a:p>
            <a:r>
              <a:rPr lang="fi-FI" sz="2000" dirty="0"/>
              <a:t>Väkivaltatapauksiin puuttuminen</a:t>
            </a:r>
          </a:p>
          <a:p>
            <a:endParaRPr lang="fi-FI" sz="2000" dirty="0"/>
          </a:p>
          <a:p>
            <a:endParaRPr lang="fi-FI" dirty="0"/>
          </a:p>
        </p:txBody>
      </p:sp>
      <p:pic>
        <p:nvPicPr>
          <p:cNvPr id="6" name="Kuva 5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9D096DBE-B580-44C6-AA73-2B3BBDC8AB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0" y="4124961"/>
            <a:ext cx="4765040" cy="2733040"/>
          </a:xfrm>
          <a:prstGeom prst="rect">
            <a:avLst/>
          </a:prstGeom>
        </p:spPr>
      </p:pic>
      <p:pic>
        <p:nvPicPr>
          <p:cNvPr id="7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30CD636-B1E3-4182-9851-E572D54E9C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017" y="250848"/>
            <a:ext cx="1861424" cy="4289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1BF77AFA-6CDF-4859-B213-55427AE95E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3017" y="6349977"/>
            <a:ext cx="2000250" cy="514350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0E7B8958-6B43-4CA5-9C16-D2CDADEA5EB4}"/>
              </a:ext>
            </a:extLst>
          </p:cNvPr>
          <p:cNvSpPr txBox="1"/>
          <p:nvPr/>
        </p:nvSpPr>
        <p:spPr>
          <a:xfrm rot="16200000">
            <a:off x="9831764" y="4622899"/>
            <a:ext cx="34321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Jordan Whitt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3278873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529E97A-97C3-40EA-8A04-5C02398D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EC889F3-1177-4DEA-B219-4FBE492E8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142240"/>
            <a:ext cx="3599688" cy="23469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Tunnetaidot</a:t>
            </a:r>
            <a:endParaRPr lang="en-US" sz="48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59FA8C2E-A5A7-4490-927A-7CD58343ED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353312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00040E-53BA-482D-A245-7788918204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52544" y="142240"/>
            <a:ext cx="6746367" cy="222184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US" sz="2400" dirty="0" err="1">
                <a:solidFill>
                  <a:srgbClr val="FFFFFF"/>
                </a:solidFill>
              </a:rPr>
              <a:t>Kyky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tunnistaa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omia</a:t>
            </a:r>
            <a:r>
              <a:rPr lang="en-US" sz="2400" dirty="0">
                <a:solidFill>
                  <a:srgbClr val="FFFFFF"/>
                </a:solidFill>
              </a:rPr>
              <a:t> ja </a:t>
            </a:r>
            <a:r>
              <a:rPr lang="en-US" sz="2400" dirty="0" err="1">
                <a:solidFill>
                  <a:srgbClr val="FFFFFF"/>
                </a:solidFill>
              </a:rPr>
              <a:t>muiden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tunteita</a:t>
            </a:r>
            <a:endParaRPr lang="en-US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rgbClr val="FFFFFF"/>
                </a:solidFill>
              </a:rPr>
              <a:t>Tunteiden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säätely</a:t>
            </a:r>
            <a:r>
              <a:rPr lang="en-US" sz="2400" dirty="0">
                <a:solidFill>
                  <a:srgbClr val="FFFFFF"/>
                </a:solidFill>
              </a:rPr>
              <a:t> ja </a:t>
            </a:r>
            <a:r>
              <a:rPr lang="en-US" sz="2400" dirty="0" err="1">
                <a:solidFill>
                  <a:srgbClr val="FFFFFF"/>
                </a:solidFill>
              </a:rPr>
              <a:t>ilmaisu</a:t>
            </a:r>
            <a:endParaRPr lang="en-US" sz="2400" dirty="0">
              <a:solidFill>
                <a:srgbClr val="FFFFFF"/>
              </a:solidFill>
            </a:endParaRPr>
          </a:p>
          <a:p>
            <a:r>
              <a:rPr lang="en-US" sz="2000" dirty="0" err="1">
                <a:solidFill>
                  <a:srgbClr val="FFFFFF"/>
                </a:solidFill>
              </a:rPr>
              <a:t>Hyväksyy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haastavatkin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tunteet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mutta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ei</a:t>
            </a:r>
            <a:r>
              <a:rPr lang="en-US" sz="2000" dirty="0">
                <a:solidFill>
                  <a:srgbClr val="FFFFFF"/>
                </a:solidFill>
              </a:rPr>
              <a:t> anna </a:t>
            </a:r>
            <a:r>
              <a:rPr lang="en-US" sz="2000" dirty="0" err="1">
                <a:solidFill>
                  <a:srgbClr val="FFFFFF"/>
                </a:solidFill>
              </a:rPr>
              <a:t>niiden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hallita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käyttäytymistä</a:t>
            </a:r>
            <a:r>
              <a:rPr lang="en-US" sz="2000" dirty="0">
                <a:solidFill>
                  <a:srgbClr val="FFFFFF"/>
                </a:solidFill>
              </a:rPr>
              <a:t>.</a:t>
            </a:r>
          </a:p>
          <a:p>
            <a:r>
              <a:rPr lang="en-US" sz="2000" dirty="0" err="1">
                <a:solidFill>
                  <a:srgbClr val="FFFFFF"/>
                </a:solidFill>
              </a:rPr>
              <a:t>Pystyy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ilmaisemaan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haastavia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tunteita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rakentavalla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tavalla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siten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ettei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niistä</a:t>
            </a:r>
            <a:r>
              <a:rPr lang="en-US" sz="2000" dirty="0">
                <a:solidFill>
                  <a:srgbClr val="FFFFFF"/>
                </a:solidFill>
              </a:rPr>
              <a:t> ole </a:t>
            </a:r>
            <a:r>
              <a:rPr lang="en-US" sz="2000" dirty="0" err="1">
                <a:solidFill>
                  <a:srgbClr val="FFFFFF"/>
                </a:solidFill>
              </a:rPr>
              <a:t>haittaa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itselle</a:t>
            </a:r>
            <a:r>
              <a:rPr lang="en-US" sz="2000" dirty="0">
                <a:solidFill>
                  <a:srgbClr val="FFFFFF"/>
                </a:solidFill>
              </a:rPr>
              <a:t> tai </a:t>
            </a:r>
            <a:r>
              <a:rPr lang="en-US" sz="2000" dirty="0" err="1">
                <a:solidFill>
                  <a:srgbClr val="FFFFFF"/>
                </a:solidFill>
              </a:rPr>
              <a:t>toisille</a:t>
            </a:r>
            <a:r>
              <a:rPr lang="en-US" sz="200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6" name="Sisällön paikkamerkki 5" descr="Kuva, joka sisältää kohteen muovi, kuppi&#10;&#10;Kuvaus luotu automaattisesti">
            <a:extLst>
              <a:ext uri="{FF2B5EF4-FFF2-40B4-BE49-F238E27FC236}">
                <a16:creationId xmlns:a16="http://schemas.microsoft.com/office/drawing/2014/main" id="{C803B5B9-752E-4F5F-B4B1-378D0E1BEB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6" y="3014296"/>
            <a:ext cx="10917936" cy="3193496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DBE55F13-C609-439F-AE0C-22F798615498}"/>
              </a:ext>
            </a:extLst>
          </p:cNvPr>
          <p:cNvSpPr txBox="1"/>
          <p:nvPr/>
        </p:nvSpPr>
        <p:spPr>
          <a:xfrm>
            <a:off x="2945606" y="6272784"/>
            <a:ext cx="61007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badi Extra Light" panose="020B0604020202020204" pitchFamily="34" charset="0"/>
              </a:rPr>
              <a:t>Kuva: Unsplash.com/</a:t>
            </a:r>
            <a:r>
              <a:rPr lang="en-US" sz="1400" dirty="0" err="1">
                <a:latin typeface="Abadi Extra Light" panose="020B0604020202020204" pitchFamily="34" charset="0"/>
              </a:rPr>
              <a:t>Tengyart</a:t>
            </a:r>
            <a:endParaRPr lang="fi-FI" sz="1400" dirty="0"/>
          </a:p>
        </p:txBody>
      </p:sp>
      <p:pic>
        <p:nvPicPr>
          <p:cNvPr id="14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4D35AE7D-BC20-4AA7-BA16-37FAB5E51D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017" y="250848"/>
            <a:ext cx="1861424" cy="428937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9E8BF16F-7403-4E3D-BCC7-6BEDEB45C6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0576" y="6338544"/>
            <a:ext cx="1861424" cy="47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679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4B325B-F00C-40B9-B235-218666BF9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4077" y="1"/>
            <a:ext cx="7326219" cy="1552574"/>
          </a:xfrm>
        </p:spPr>
        <p:txBody>
          <a:bodyPr>
            <a:normAutofit/>
          </a:bodyPr>
          <a:lstStyle/>
          <a:p>
            <a:pPr algn="ctr"/>
            <a:r>
              <a:rPr lang="fi-FI" sz="3600" b="1" dirty="0"/>
              <a:t>Tunnetaidoilla hallitaan aggressiota</a:t>
            </a:r>
          </a:p>
        </p:txBody>
      </p:sp>
      <p:pic>
        <p:nvPicPr>
          <p:cNvPr id="10" name="Kuva 9" descr="Kuva, joka sisältää kohteen päällä pitäminen, silmälappu&#10;&#10;Kuvaus luotu automaattisesti">
            <a:extLst>
              <a:ext uri="{FF2B5EF4-FFF2-40B4-BE49-F238E27FC236}">
                <a16:creationId xmlns:a16="http://schemas.microsoft.com/office/drawing/2014/main" id="{66F77626-CBF0-47BD-80CA-DDE918F41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297" y="0"/>
            <a:ext cx="2366726" cy="6858000"/>
          </a:xfrm>
          <a:prstGeom prst="rect">
            <a:avLst/>
          </a:prstGeom>
        </p:spPr>
      </p:pic>
      <p:pic>
        <p:nvPicPr>
          <p:cNvPr id="12" name="Kuva 11" descr="Kuva, joka sisältää kohteen mies, katsominen, kädellinen, silmälappu&#10;&#10;Kuvaus luotu automaattisesti">
            <a:extLst>
              <a:ext uri="{FF2B5EF4-FFF2-40B4-BE49-F238E27FC236}">
                <a16:creationId xmlns:a16="http://schemas.microsoft.com/office/drawing/2014/main" id="{C92A61EA-35BE-4433-A036-C8746F806D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47056" cy="6858000"/>
          </a:xfrm>
          <a:prstGeom prst="rect">
            <a:avLst/>
          </a:prstGeom>
        </p:spPr>
      </p:pic>
      <p:pic>
        <p:nvPicPr>
          <p:cNvPr id="13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C8002549-2EFE-48E9-9B3A-209AFF6F80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49" y="206309"/>
            <a:ext cx="1668092" cy="384386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CC49D46A-0499-42B5-A27C-DBE7A7F3FE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6349" y="6429184"/>
            <a:ext cx="1668092" cy="355936"/>
          </a:xfrm>
          <a:prstGeom prst="rect">
            <a:avLst/>
          </a:prstGeom>
        </p:spPr>
      </p:pic>
      <p:sp>
        <p:nvSpPr>
          <p:cNvPr id="16" name="Tekstiruutu 15">
            <a:extLst>
              <a:ext uri="{FF2B5EF4-FFF2-40B4-BE49-F238E27FC236}">
                <a16:creationId xmlns:a16="http://schemas.microsoft.com/office/drawing/2014/main" id="{C4FB02F2-1859-48A5-976D-D3701F5F78BF}"/>
              </a:ext>
            </a:extLst>
          </p:cNvPr>
          <p:cNvSpPr txBox="1"/>
          <p:nvPr/>
        </p:nvSpPr>
        <p:spPr>
          <a:xfrm rot="5400000">
            <a:off x="-731034" y="3275109"/>
            <a:ext cx="6857999" cy="307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</a:t>
            </a:r>
            <a:r>
              <a:rPr lang="en-US" sz="1400" dirty="0" err="1">
                <a:latin typeface="Abadi Extra Light" panose="020B0604020202020204" pitchFamily="34" charset="0"/>
              </a:rPr>
              <a:t>engin</a:t>
            </a:r>
            <a:r>
              <a:rPr lang="en-US" sz="1400" dirty="0">
                <a:latin typeface="Abadi Extra Light" panose="020B0604020202020204" pitchFamily="34" charset="0"/>
              </a:rPr>
              <a:t> </a:t>
            </a:r>
            <a:r>
              <a:rPr lang="en-US" sz="1400" dirty="0" err="1">
                <a:latin typeface="Abadi Extra Light" panose="020B0604020202020204" pitchFamily="34" charset="0"/>
              </a:rPr>
              <a:t>akyurt</a:t>
            </a:r>
            <a:endParaRPr lang="fi-FI" sz="1400" dirty="0"/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ED95CE02-1CA0-4060-9078-4B1F6185739D}"/>
              </a:ext>
            </a:extLst>
          </p:cNvPr>
          <p:cNvSpPr txBox="1"/>
          <p:nvPr/>
        </p:nvSpPr>
        <p:spPr>
          <a:xfrm rot="16200000">
            <a:off x="6234811" y="3275109"/>
            <a:ext cx="6858001" cy="3077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Danie Franco</a:t>
            </a:r>
            <a:endParaRPr lang="fi-FI" sz="1400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04E42C3B-7640-4E31-A9FE-E3496A1AAA81}"/>
              </a:ext>
            </a:extLst>
          </p:cNvPr>
          <p:cNvSpPr txBox="1"/>
          <p:nvPr/>
        </p:nvSpPr>
        <p:spPr>
          <a:xfrm>
            <a:off x="2904453" y="1651645"/>
            <a:ext cx="3020097" cy="4439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200" b="1" dirty="0"/>
              <a:t>Tunteet</a:t>
            </a:r>
          </a:p>
          <a:p>
            <a:pPr algn="ctr"/>
            <a:endParaRPr lang="fi-FI" sz="1050" b="1" dirty="0"/>
          </a:p>
          <a:p>
            <a:pPr marL="342900" indent="-342900">
              <a:buFontTx/>
              <a:buChar char="-"/>
            </a:pPr>
            <a:r>
              <a:rPr lang="fi-FI" sz="2400" dirty="0"/>
              <a:t>Kaikki  tunteet ovat sallittuja.</a:t>
            </a:r>
          </a:p>
          <a:p>
            <a:pPr marL="342900" indent="-342900">
              <a:buFontTx/>
              <a:buChar char="-"/>
            </a:pPr>
            <a:r>
              <a:rPr lang="fi-FI" sz="2400" b="1" dirty="0"/>
              <a:t>Aggressio</a:t>
            </a:r>
            <a:r>
              <a:rPr lang="fi-FI" sz="2400" dirty="0"/>
              <a:t> on yhteisnimi monille haastaville tunteille.</a:t>
            </a:r>
          </a:p>
          <a:p>
            <a:pPr marL="342900" indent="-342900">
              <a:buFontTx/>
              <a:buChar char="-"/>
            </a:pPr>
            <a:r>
              <a:rPr lang="fi-FI" sz="2400" dirty="0"/>
              <a:t>Esim. viha, raivo, mustasukkaisuus, kateus.</a:t>
            </a:r>
          </a:p>
          <a:p>
            <a:pPr marL="342900" indent="-342900">
              <a:buFontTx/>
              <a:buChar char="-"/>
            </a:pPr>
            <a:r>
              <a:rPr lang="fi-FI" sz="2400" dirty="0"/>
              <a:t>Harjoittelemalla oppii itsehillintää.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0C49BC41-DF4D-41A7-B171-6772DAD8762B}"/>
              </a:ext>
            </a:extLst>
          </p:cNvPr>
          <p:cNvSpPr txBox="1"/>
          <p:nvPr/>
        </p:nvSpPr>
        <p:spPr>
          <a:xfrm>
            <a:off x="6267452" y="1575445"/>
            <a:ext cx="3189873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200" b="1" dirty="0"/>
              <a:t>Teot</a:t>
            </a:r>
          </a:p>
          <a:p>
            <a:pPr algn="ctr"/>
            <a:endParaRPr lang="fi-FI" sz="1800" b="1" dirty="0"/>
          </a:p>
          <a:p>
            <a:pPr marL="342900" indent="-342900">
              <a:buFontTx/>
              <a:buChar char="-"/>
            </a:pPr>
            <a:r>
              <a:rPr lang="fi-FI" sz="2400" dirty="0"/>
              <a:t>Kaikki teot eivät ole sallittuja.</a:t>
            </a:r>
          </a:p>
          <a:p>
            <a:pPr marL="285750" indent="-285750">
              <a:buFontTx/>
              <a:buChar char="-"/>
            </a:pPr>
            <a:r>
              <a:rPr lang="fi-FI" sz="2400" b="1" dirty="0"/>
              <a:t>Aggressiivisuus</a:t>
            </a:r>
            <a:r>
              <a:rPr lang="fi-FI" sz="2400" dirty="0"/>
              <a:t> on  aggression tunteiden purkautumista väkivaltaisesti.</a:t>
            </a:r>
          </a:p>
          <a:p>
            <a:pPr marL="285750" indent="-285750">
              <a:buFontTx/>
              <a:buChar char="-"/>
            </a:pPr>
            <a:r>
              <a:rPr lang="fi-FI" sz="2400" dirty="0"/>
              <a:t>Väkivalta heikentää sekä uhrin että tekijän hyvinvointia.</a:t>
            </a:r>
          </a:p>
        </p:txBody>
      </p:sp>
    </p:spTree>
    <p:extLst>
      <p:ext uri="{BB962C8B-B14F-4D97-AF65-F5344CB8AC3E}">
        <p14:creationId xmlns:p14="http://schemas.microsoft.com/office/powerpoint/2010/main" val="2236371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197A52-1D12-4C7D-95C6-800E51D32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76" y="0"/>
            <a:ext cx="5353049" cy="1198527"/>
          </a:xfrm>
        </p:spPr>
        <p:txBody>
          <a:bodyPr>
            <a:normAutofit fontScale="90000"/>
          </a:bodyPr>
          <a:lstStyle/>
          <a:p>
            <a:pPr algn="ctr"/>
            <a:r>
              <a:rPr lang="fi-FI" sz="3200" b="1" dirty="0"/>
              <a:t>Hyviä toimintatapoja uhkaavassa vuorovaikutustilanteessa</a:t>
            </a:r>
          </a:p>
        </p:txBody>
      </p:sp>
      <p:pic>
        <p:nvPicPr>
          <p:cNvPr id="8" name="Sisällön paikkamerkki 7" descr="Kuva, joka sisältää kohteen teksti, henkilö&#10;&#10;Kuvaus luotu automaattisesti">
            <a:extLst>
              <a:ext uri="{FF2B5EF4-FFF2-40B4-BE49-F238E27FC236}">
                <a16:creationId xmlns:a16="http://schemas.microsoft.com/office/drawing/2014/main" id="{DDD1F362-5B45-460E-A4B8-8BAE398BF72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26" y="1198527"/>
            <a:ext cx="4856480" cy="5410872"/>
          </a:xfrm>
        </p:spPr>
      </p:pic>
      <p:pic>
        <p:nvPicPr>
          <p:cNvPr id="13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F239C85D-F339-4E6A-B8DC-FD55D80FF9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017" y="250848"/>
            <a:ext cx="1861424" cy="428937"/>
          </a:xfrm>
          <a:prstGeom prst="rect">
            <a:avLst/>
          </a:prstGeom>
        </p:spPr>
      </p:pic>
      <p:sp>
        <p:nvSpPr>
          <p:cNvPr id="16" name="Tekstiruutu 15">
            <a:extLst>
              <a:ext uri="{FF2B5EF4-FFF2-40B4-BE49-F238E27FC236}">
                <a16:creationId xmlns:a16="http://schemas.microsoft.com/office/drawing/2014/main" id="{EBB9F67C-2789-440F-A8F0-424CDA181C59}"/>
              </a:ext>
            </a:extLst>
          </p:cNvPr>
          <p:cNvSpPr txBox="1"/>
          <p:nvPr/>
        </p:nvSpPr>
        <p:spPr>
          <a:xfrm>
            <a:off x="648924" y="6083818"/>
            <a:ext cx="48564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solidFill>
                  <a:schemeClr val="bg1"/>
                </a:solidFill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solidFill>
                  <a:schemeClr val="bg1"/>
                </a:solidFill>
                <a:latin typeface="Abadi Extra Light" panose="020B0604020202020204" pitchFamily="34" charset="0"/>
              </a:rPr>
              <a:t> / </a:t>
            </a:r>
            <a:r>
              <a:rPr lang="en-US" sz="1400" dirty="0" err="1">
                <a:solidFill>
                  <a:schemeClr val="bg1"/>
                </a:solidFill>
                <a:latin typeface="Abadi Extra Light" panose="020B0604020202020204" pitchFamily="34" charset="0"/>
              </a:rPr>
              <a:t>Setyaki</a:t>
            </a:r>
            <a:r>
              <a:rPr lang="en-US" sz="1400" dirty="0">
                <a:solidFill>
                  <a:schemeClr val="bg1"/>
                </a:solidFill>
                <a:latin typeface="Abadi Extra Light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badi Extra Light" panose="020B0604020202020204" pitchFamily="34" charset="0"/>
              </a:rPr>
              <a:t>Irham</a:t>
            </a:r>
            <a:endParaRPr lang="fi-FI" sz="1400" dirty="0">
              <a:solidFill>
                <a:schemeClr val="bg1"/>
              </a:solidFill>
            </a:endParaRPr>
          </a:p>
        </p:txBody>
      </p:sp>
      <p:pic>
        <p:nvPicPr>
          <p:cNvPr id="22" name="Sisällön paikkamerkki 18">
            <a:extLst>
              <a:ext uri="{FF2B5EF4-FFF2-40B4-BE49-F238E27FC236}">
                <a16:creationId xmlns:a16="http://schemas.microsoft.com/office/drawing/2014/main" id="{663F6829-E390-43DC-B79E-8E94356A2F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001975" y="1198527"/>
            <a:ext cx="6028957" cy="5284068"/>
          </a:xfr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A036CF42-A126-4AFB-A500-FDB27458C9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0682" y="6170931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034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DEB96A-D090-4CEC-BE44-3AB4DA6FE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559" y="166687"/>
            <a:ext cx="5399961" cy="1325563"/>
          </a:xfrm>
        </p:spPr>
        <p:txBody>
          <a:bodyPr>
            <a:normAutofit/>
          </a:bodyPr>
          <a:lstStyle/>
          <a:p>
            <a:pPr algn="ctr"/>
            <a:r>
              <a:rPr lang="fi-FI" sz="4000" b="1" dirty="0"/>
              <a:t>Koulukiusaaminen koskee koko kouluyhteisöä</a:t>
            </a:r>
          </a:p>
        </p:txBody>
      </p:sp>
      <p:pic>
        <p:nvPicPr>
          <p:cNvPr id="7" name="Sisällön paikkamerkki 6" descr="Kuva, joka sisältää kohteen teksti, ikkuna, siluetti&#10;&#10;Kuvaus luotu automaattisesti">
            <a:extLst>
              <a:ext uri="{FF2B5EF4-FFF2-40B4-BE49-F238E27FC236}">
                <a16:creationId xmlns:a16="http://schemas.microsoft.com/office/drawing/2014/main" id="{D1D86109-FEC1-47AC-BB68-3D944514971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33" y="1492250"/>
            <a:ext cx="3947612" cy="5193031"/>
          </a:xfrm>
        </p:spPr>
      </p:pic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11612E97-EAB4-4D5E-878D-7723B47500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00750" y="800100"/>
            <a:ext cx="5307517" cy="6057899"/>
          </a:xfrm>
        </p:spPr>
      </p:pic>
      <p:pic>
        <p:nvPicPr>
          <p:cNvPr id="10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DB51C5C0-E7B2-4097-861B-15C07B4A5F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017" y="250848"/>
            <a:ext cx="1861424" cy="428937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B1243BDE-62AA-45D4-8951-01D89CCECB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0682" y="6170931"/>
            <a:ext cx="2000250" cy="514350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ECA814A4-90FF-4DD7-B6D1-B3EE24144218}"/>
              </a:ext>
            </a:extLst>
          </p:cNvPr>
          <p:cNvSpPr txBox="1"/>
          <p:nvPr/>
        </p:nvSpPr>
        <p:spPr>
          <a:xfrm rot="16200000">
            <a:off x="-2436019" y="3934876"/>
            <a:ext cx="61007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Alex </a:t>
            </a:r>
            <a:r>
              <a:rPr lang="en-US" sz="1400" dirty="0" err="1">
                <a:latin typeface="Abadi Extra Light" panose="020B0604020202020204" pitchFamily="34" charset="0"/>
              </a:rPr>
              <a:t>Ivashenko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3827719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9" ma:contentTypeDescription="Luo uusi asiakirja." ma:contentTypeScope="" ma:versionID="11aae025ef4b50ca47d04dba1f9b272f">
  <xsd:schema xmlns:xsd="http://www.w3.org/2001/XMLSchema" xmlns:xs="http://www.w3.org/2001/XMLSchema" xmlns:p="http://schemas.microsoft.com/office/2006/metadata/properties" xmlns:ns2="48e8df33-a090-4ce7-a58b-5234ff1e67e3" targetNamespace="http://schemas.microsoft.com/office/2006/metadata/properties" ma:root="true" ma:fieldsID="6f55aa53dfa803f3d95ab3057799e453" ns2:_="">
    <xsd:import namespace="48e8df33-a090-4ce7-a58b-5234ff1e67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5F55E64-581D-4054-9CBA-4812781454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400E89-A236-410E-8CD8-8F20FFB2DF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B11A635-9328-4E1D-AA8D-0F2775CA47CC}">
  <ds:schemaRefs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48e8df33-a090-4ce7-a58b-5234ff1e67e3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366</Words>
  <Application>Microsoft Macintosh PowerPoint</Application>
  <PresentationFormat>Laajakuva</PresentationFormat>
  <Paragraphs>91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5" baseType="lpstr">
      <vt:lpstr>Abadi Extra Light</vt:lpstr>
      <vt:lpstr>Arial</vt:lpstr>
      <vt:lpstr>Calibri</vt:lpstr>
      <vt:lpstr>Calibri Light</vt:lpstr>
      <vt:lpstr>Office-teema</vt:lpstr>
      <vt:lpstr>Väkivallan ehkäisy</vt:lpstr>
      <vt:lpstr>Väkivalta</vt:lpstr>
      <vt:lpstr>Väkivallan muodot</vt:lpstr>
      <vt:lpstr>Väkivaltaiseen käyttäytymiseen on useita syitä</vt:lpstr>
      <vt:lpstr>Väkivallan ehkäisykeinoja</vt:lpstr>
      <vt:lpstr>Tunnetaidot</vt:lpstr>
      <vt:lpstr>Tunnetaidoilla hallitaan aggressiota</vt:lpstr>
      <vt:lpstr>Hyviä toimintatapoja uhkaavassa vuorovaikutustilanteessa</vt:lpstr>
      <vt:lpstr>Koulukiusaaminen koskee koko kouluyhteisöä</vt:lpstr>
      <vt:lpstr>Keinoja nuorten väkivaltakäyttäytymisen ehkäisyyn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Paula</dc:creator>
  <cp:lastModifiedBy>Eija Tuunainen</cp:lastModifiedBy>
  <cp:revision>38</cp:revision>
  <dcterms:created xsi:type="dcterms:W3CDTF">2021-10-14T13:44:28Z</dcterms:created>
  <dcterms:modified xsi:type="dcterms:W3CDTF">2021-11-23T08:58:20Z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