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415" r:id="rId3"/>
    <p:sldId id="291" r:id="rId4"/>
    <p:sldId id="292" r:id="rId5"/>
    <p:sldId id="284" r:id="rId6"/>
    <p:sldId id="261" r:id="rId7"/>
    <p:sldId id="303" r:id="rId8"/>
    <p:sldId id="304" r:id="rId9"/>
    <p:sldId id="262" r:id="rId10"/>
    <p:sldId id="263" r:id="rId11"/>
    <p:sldId id="305" r:id="rId12"/>
    <p:sldId id="309" r:id="rId13"/>
    <p:sldId id="446" r:id="rId14"/>
    <p:sldId id="311" r:id="rId15"/>
    <p:sldId id="266" r:id="rId16"/>
    <p:sldId id="319" r:id="rId17"/>
    <p:sldId id="313" r:id="rId18"/>
    <p:sldId id="498" r:id="rId19"/>
    <p:sldId id="418" r:id="rId20"/>
    <p:sldId id="499" r:id="rId21"/>
    <p:sldId id="331" r:id="rId22"/>
    <p:sldId id="332" r:id="rId23"/>
    <p:sldId id="500" r:id="rId24"/>
    <p:sldId id="501" r:id="rId25"/>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0028" autoAdjust="0"/>
  </p:normalViewPr>
  <p:slideViewPr>
    <p:cSldViewPr snapToGrid="0">
      <p:cViewPr varScale="1">
        <p:scale>
          <a:sx n="63" d="100"/>
          <a:sy n="63" d="100"/>
        </p:scale>
        <p:origin x="764" y="5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5839AC-DC83-42CE-8982-306CB4A008C2}"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BE8A571F-34A6-4DA3-8AC7-9927B51AD582}">
      <dgm:prSet/>
      <dgm:spPr/>
      <dgm:t>
        <a:bodyPr/>
        <a:lstStyle/>
        <a:p>
          <a:r>
            <a:rPr lang="fi-FI" b="1" dirty="0"/>
            <a:t>Suostuttelu on </a:t>
          </a:r>
          <a:r>
            <a:rPr lang="fi-FI" b="0" i="0" dirty="0"/>
            <a:t>tietoista pyrkimystä vaikuttaa toisen ihmisen valintoihin ja päätöksiin ja tuottaa </a:t>
          </a:r>
          <a:r>
            <a:rPr lang="fi-FI" i="0" dirty="0"/>
            <a:t>myöntymistä</a:t>
          </a:r>
          <a:r>
            <a:rPr lang="fi-FI" dirty="0"/>
            <a:t>,</a:t>
          </a:r>
          <a:r>
            <a:rPr lang="fi-FI" b="0" i="0" dirty="0"/>
            <a:t> vaikka asenne sinänsä ei välttämättä muuttuisi pysyvämmin.</a:t>
          </a:r>
          <a:endParaRPr lang="en-US" dirty="0"/>
        </a:p>
      </dgm:t>
    </dgm:pt>
    <dgm:pt modelId="{3C5FB6E8-3232-46D0-9FF2-D359DCAC8E06}" type="parTrans" cxnId="{5ED7CE80-13CF-4566-8D43-7837D725C2F2}">
      <dgm:prSet/>
      <dgm:spPr/>
      <dgm:t>
        <a:bodyPr/>
        <a:lstStyle/>
        <a:p>
          <a:endParaRPr lang="en-US"/>
        </a:p>
      </dgm:t>
    </dgm:pt>
    <dgm:pt modelId="{6F06FD38-9D8F-4C98-8828-C34EEC658803}" type="sibTrans" cxnId="{5ED7CE80-13CF-4566-8D43-7837D725C2F2}">
      <dgm:prSet/>
      <dgm:spPr/>
      <dgm:t>
        <a:bodyPr/>
        <a:lstStyle/>
        <a:p>
          <a:endParaRPr lang="en-US"/>
        </a:p>
      </dgm:t>
    </dgm:pt>
    <dgm:pt modelId="{BD2007EE-DD3C-408C-9D56-D8A033C20F6F}">
      <dgm:prSet/>
      <dgm:spPr>
        <a:solidFill>
          <a:srgbClr val="E565CD"/>
        </a:solidFill>
      </dgm:spPr>
      <dgm:t>
        <a:bodyPr/>
        <a:lstStyle/>
        <a:p>
          <a:r>
            <a:rPr lang="fi-FI" b="1" i="0" dirty="0"/>
            <a:t>Konformisuus</a:t>
          </a:r>
          <a:r>
            <a:rPr lang="fi-FI" b="0" i="0" dirty="0"/>
            <a:t> perustuu tilanteessa syntyneeseen paineeseen, suostuttelussa taas tehdään tietoista työtä toisen asenteen tai toiminnan muuttamiseksi. </a:t>
          </a:r>
          <a:endParaRPr lang="en-US" dirty="0"/>
        </a:p>
      </dgm:t>
    </dgm:pt>
    <dgm:pt modelId="{79BE44FA-4554-4387-965D-E7F2AFE49F2B}" type="parTrans" cxnId="{F2AB6BB6-0D0C-4E98-BDD8-E1AD340935AD}">
      <dgm:prSet/>
      <dgm:spPr/>
      <dgm:t>
        <a:bodyPr/>
        <a:lstStyle/>
        <a:p>
          <a:endParaRPr lang="en-US"/>
        </a:p>
      </dgm:t>
    </dgm:pt>
    <dgm:pt modelId="{CD7393BF-9F5D-4CDF-9C72-E28035F4CA5B}" type="sibTrans" cxnId="{F2AB6BB6-0D0C-4E98-BDD8-E1AD340935AD}">
      <dgm:prSet/>
      <dgm:spPr/>
      <dgm:t>
        <a:bodyPr/>
        <a:lstStyle/>
        <a:p>
          <a:endParaRPr lang="en-US"/>
        </a:p>
      </dgm:t>
    </dgm:pt>
    <dgm:pt modelId="{030DCEF6-FB18-4540-9E10-8B66621EC55E}" type="pres">
      <dgm:prSet presAssocID="{3F5839AC-DC83-42CE-8982-306CB4A008C2}" presName="linear" presStyleCnt="0">
        <dgm:presLayoutVars>
          <dgm:animLvl val="lvl"/>
          <dgm:resizeHandles val="exact"/>
        </dgm:presLayoutVars>
      </dgm:prSet>
      <dgm:spPr/>
    </dgm:pt>
    <dgm:pt modelId="{201A574D-7D9A-42B7-AED1-9FAAE567E273}" type="pres">
      <dgm:prSet presAssocID="{BE8A571F-34A6-4DA3-8AC7-9927B51AD582}" presName="parentText" presStyleLbl="node1" presStyleIdx="0" presStyleCnt="2" custLinFactY="-400" custLinFactNeighborX="-71432" custLinFactNeighborY="-100000">
        <dgm:presLayoutVars>
          <dgm:chMax val="0"/>
          <dgm:bulletEnabled val="1"/>
        </dgm:presLayoutVars>
      </dgm:prSet>
      <dgm:spPr/>
    </dgm:pt>
    <dgm:pt modelId="{2EE09A60-B015-453E-89F8-7316E8EB46D1}" type="pres">
      <dgm:prSet presAssocID="{6F06FD38-9D8F-4C98-8828-C34EEC658803}" presName="spacer" presStyleCnt="0"/>
      <dgm:spPr/>
    </dgm:pt>
    <dgm:pt modelId="{C866FBE0-D882-404B-9ECB-4C3C805275D3}" type="pres">
      <dgm:prSet presAssocID="{BD2007EE-DD3C-408C-9D56-D8A033C20F6F}" presName="parentText" presStyleLbl="node1" presStyleIdx="1" presStyleCnt="2">
        <dgm:presLayoutVars>
          <dgm:chMax val="0"/>
          <dgm:bulletEnabled val="1"/>
        </dgm:presLayoutVars>
      </dgm:prSet>
      <dgm:spPr/>
    </dgm:pt>
  </dgm:ptLst>
  <dgm:cxnLst>
    <dgm:cxn modelId="{E05C4842-BC5C-4D38-A5A9-A782A85A98D6}" type="presOf" srcId="{BD2007EE-DD3C-408C-9D56-D8A033C20F6F}" destId="{C866FBE0-D882-404B-9ECB-4C3C805275D3}" srcOrd="0" destOrd="0" presId="urn:microsoft.com/office/officeart/2005/8/layout/vList2"/>
    <dgm:cxn modelId="{83F4904F-BB25-48B3-B048-BD4486164763}" type="presOf" srcId="{BE8A571F-34A6-4DA3-8AC7-9927B51AD582}" destId="{201A574D-7D9A-42B7-AED1-9FAAE567E273}" srcOrd="0" destOrd="0" presId="urn:microsoft.com/office/officeart/2005/8/layout/vList2"/>
    <dgm:cxn modelId="{5ED7CE80-13CF-4566-8D43-7837D725C2F2}" srcId="{3F5839AC-DC83-42CE-8982-306CB4A008C2}" destId="{BE8A571F-34A6-4DA3-8AC7-9927B51AD582}" srcOrd="0" destOrd="0" parTransId="{3C5FB6E8-3232-46D0-9FF2-D359DCAC8E06}" sibTransId="{6F06FD38-9D8F-4C98-8828-C34EEC658803}"/>
    <dgm:cxn modelId="{D7E2D68B-116D-49BB-A1EC-01261ED61AD1}" type="presOf" srcId="{3F5839AC-DC83-42CE-8982-306CB4A008C2}" destId="{030DCEF6-FB18-4540-9E10-8B66621EC55E}" srcOrd="0" destOrd="0" presId="urn:microsoft.com/office/officeart/2005/8/layout/vList2"/>
    <dgm:cxn modelId="{F2AB6BB6-0D0C-4E98-BDD8-E1AD340935AD}" srcId="{3F5839AC-DC83-42CE-8982-306CB4A008C2}" destId="{BD2007EE-DD3C-408C-9D56-D8A033C20F6F}" srcOrd="1" destOrd="0" parTransId="{79BE44FA-4554-4387-965D-E7F2AFE49F2B}" sibTransId="{CD7393BF-9F5D-4CDF-9C72-E28035F4CA5B}"/>
    <dgm:cxn modelId="{11D37AEB-4153-40F4-8753-CAD95A2A00AC}" type="presParOf" srcId="{030DCEF6-FB18-4540-9E10-8B66621EC55E}" destId="{201A574D-7D9A-42B7-AED1-9FAAE567E273}" srcOrd="0" destOrd="0" presId="urn:microsoft.com/office/officeart/2005/8/layout/vList2"/>
    <dgm:cxn modelId="{81EAA0C0-B33F-46CC-95D1-1C25D2567407}" type="presParOf" srcId="{030DCEF6-FB18-4540-9E10-8B66621EC55E}" destId="{2EE09A60-B015-453E-89F8-7316E8EB46D1}" srcOrd="1" destOrd="0" presId="urn:microsoft.com/office/officeart/2005/8/layout/vList2"/>
    <dgm:cxn modelId="{42792CEB-BC9A-4610-AC63-2E2E06B8AA1A}" type="presParOf" srcId="{030DCEF6-FB18-4540-9E10-8B66621EC55E}" destId="{C866FBE0-D882-404B-9ECB-4C3C805275D3}"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862255-EF69-4B84-A251-95510147313A}" type="doc">
      <dgm:prSet loTypeId="urn:microsoft.com/office/officeart/2008/layout/LinedList" loCatId="list" qsTypeId="urn:microsoft.com/office/officeart/2005/8/quickstyle/simple1" qsCatId="simple" csTypeId="urn:microsoft.com/office/officeart/2005/8/colors/colorful5" csCatId="colorful"/>
      <dgm:spPr/>
      <dgm:t>
        <a:bodyPr/>
        <a:lstStyle/>
        <a:p>
          <a:endParaRPr lang="en-US"/>
        </a:p>
      </dgm:t>
    </dgm:pt>
    <dgm:pt modelId="{A1A2E076-6105-476C-9A85-8C8BCBB3BC19}">
      <dgm:prSet/>
      <dgm:spPr/>
      <dgm:t>
        <a:bodyPr/>
        <a:lstStyle/>
        <a:p>
          <a:r>
            <a:rPr lang="fi-FI"/>
            <a:t>Aggressiivinen (jyräävä)</a:t>
          </a:r>
          <a:endParaRPr lang="en-US"/>
        </a:p>
      </dgm:t>
    </dgm:pt>
    <dgm:pt modelId="{7720EA87-CA9B-425B-AD86-3CE463032E1F}" type="parTrans" cxnId="{5A17A74E-9FE9-4252-8C55-C364BF712B40}">
      <dgm:prSet/>
      <dgm:spPr/>
      <dgm:t>
        <a:bodyPr/>
        <a:lstStyle/>
        <a:p>
          <a:endParaRPr lang="en-US"/>
        </a:p>
      </dgm:t>
    </dgm:pt>
    <dgm:pt modelId="{AF5CD7EB-71BB-49DF-8430-E15112317150}" type="sibTrans" cxnId="{5A17A74E-9FE9-4252-8C55-C364BF712B40}">
      <dgm:prSet/>
      <dgm:spPr/>
      <dgm:t>
        <a:bodyPr/>
        <a:lstStyle/>
        <a:p>
          <a:endParaRPr lang="en-US"/>
        </a:p>
      </dgm:t>
    </dgm:pt>
    <dgm:pt modelId="{85489F48-E133-4F6D-85A3-8C581515E581}">
      <dgm:prSet/>
      <dgm:spPr/>
      <dgm:t>
        <a:bodyPr/>
        <a:lstStyle/>
        <a:p>
          <a:r>
            <a:rPr lang="fi-FI"/>
            <a:t>Epäassertiivinen (alistuva, väistelevä) </a:t>
          </a:r>
          <a:endParaRPr lang="en-US"/>
        </a:p>
      </dgm:t>
    </dgm:pt>
    <dgm:pt modelId="{75CA96E9-6F06-4D0B-9722-CE77D887641B}" type="parTrans" cxnId="{A3FE3F07-D594-4564-AC85-8FE15279AF5C}">
      <dgm:prSet/>
      <dgm:spPr/>
      <dgm:t>
        <a:bodyPr/>
        <a:lstStyle/>
        <a:p>
          <a:endParaRPr lang="en-US"/>
        </a:p>
      </dgm:t>
    </dgm:pt>
    <dgm:pt modelId="{1F8CC228-09BA-4413-878A-C90BCC3A1C7E}" type="sibTrans" cxnId="{A3FE3F07-D594-4564-AC85-8FE15279AF5C}">
      <dgm:prSet/>
      <dgm:spPr/>
      <dgm:t>
        <a:bodyPr/>
        <a:lstStyle/>
        <a:p>
          <a:endParaRPr lang="en-US"/>
        </a:p>
      </dgm:t>
    </dgm:pt>
    <dgm:pt modelId="{60DAEE02-BDA1-441E-82E9-36036C27E584}">
      <dgm:prSet/>
      <dgm:spPr/>
      <dgm:t>
        <a:bodyPr/>
        <a:lstStyle/>
        <a:p>
          <a:r>
            <a:rPr lang="fi-FI"/>
            <a:t>Assertiivinen (jämäkkä)</a:t>
          </a:r>
          <a:endParaRPr lang="en-US"/>
        </a:p>
      </dgm:t>
    </dgm:pt>
    <dgm:pt modelId="{C36372A9-705D-449E-9288-009E0B629DFA}" type="parTrans" cxnId="{E4D63EE7-CD53-4CDA-BAE1-FF07F21E9362}">
      <dgm:prSet/>
      <dgm:spPr/>
      <dgm:t>
        <a:bodyPr/>
        <a:lstStyle/>
        <a:p>
          <a:endParaRPr lang="en-US"/>
        </a:p>
      </dgm:t>
    </dgm:pt>
    <dgm:pt modelId="{E14BDE1E-040F-49E9-9165-EB0325783314}" type="sibTrans" cxnId="{E4D63EE7-CD53-4CDA-BAE1-FF07F21E9362}">
      <dgm:prSet/>
      <dgm:spPr/>
      <dgm:t>
        <a:bodyPr/>
        <a:lstStyle/>
        <a:p>
          <a:endParaRPr lang="en-US"/>
        </a:p>
      </dgm:t>
    </dgm:pt>
    <dgm:pt modelId="{44586566-CBF2-461D-8B62-9EAAD689A4A9}">
      <dgm:prSet/>
      <dgm:spPr/>
      <dgm:t>
        <a:bodyPr/>
        <a:lstStyle/>
        <a:p>
          <a:r>
            <a:rPr lang="fi-FI"/>
            <a:t>Ystävällisyys – aggressiivisuus ja hallitsevuus – alistuvuus</a:t>
          </a:r>
          <a:endParaRPr lang="en-US"/>
        </a:p>
      </dgm:t>
    </dgm:pt>
    <dgm:pt modelId="{AF0903E9-E039-42EB-B147-5A654E0D385B}" type="parTrans" cxnId="{39B3DF4B-2821-4C91-8B79-7E77948691E9}">
      <dgm:prSet/>
      <dgm:spPr/>
      <dgm:t>
        <a:bodyPr/>
        <a:lstStyle/>
        <a:p>
          <a:endParaRPr lang="en-US"/>
        </a:p>
      </dgm:t>
    </dgm:pt>
    <dgm:pt modelId="{96A8ABB2-F429-41F7-A067-4BFDA807C1BB}" type="sibTrans" cxnId="{39B3DF4B-2821-4C91-8B79-7E77948691E9}">
      <dgm:prSet/>
      <dgm:spPr/>
      <dgm:t>
        <a:bodyPr/>
        <a:lstStyle/>
        <a:p>
          <a:endParaRPr lang="en-US"/>
        </a:p>
      </dgm:t>
    </dgm:pt>
    <dgm:pt modelId="{75FE4037-4CAD-49D8-999D-1043AA1ECE42}">
      <dgm:prSet/>
      <dgm:spPr/>
      <dgm:t>
        <a:bodyPr/>
        <a:lstStyle/>
        <a:p>
          <a:r>
            <a:rPr lang="fi-FI"/>
            <a:t>Asiakeskeisyys – ihmiskeskeisyys ja aktiivisuus - varautuneisuus</a:t>
          </a:r>
          <a:endParaRPr lang="en-US"/>
        </a:p>
      </dgm:t>
    </dgm:pt>
    <dgm:pt modelId="{44D4366C-D59C-4D81-A0E6-6245DE03B3C4}" type="parTrans" cxnId="{122A3818-874E-4921-A96F-E9259BED51A2}">
      <dgm:prSet/>
      <dgm:spPr/>
      <dgm:t>
        <a:bodyPr/>
        <a:lstStyle/>
        <a:p>
          <a:endParaRPr lang="en-US"/>
        </a:p>
      </dgm:t>
    </dgm:pt>
    <dgm:pt modelId="{84921DA8-7EC4-4733-BDFE-5675B7D10492}" type="sibTrans" cxnId="{122A3818-874E-4921-A96F-E9259BED51A2}">
      <dgm:prSet/>
      <dgm:spPr/>
      <dgm:t>
        <a:bodyPr/>
        <a:lstStyle/>
        <a:p>
          <a:endParaRPr lang="en-US"/>
        </a:p>
      </dgm:t>
    </dgm:pt>
    <dgm:pt modelId="{7CE55E12-DCF8-4FEE-86DD-ED1872EDD07B}" type="pres">
      <dgm:prSet presAssocID="{48862255-EF69-4B84-A251-95510147313A}" presName="vert0" presStyleCnt="0">
        <dgm:presLayoutVars>
          <dgm:dir/>
          <dgm:animOne val="branch"/>
          <dgm:animLvl val="lvl"/>
        </dgm:presLayoutVars>
      </dgm:prSet>
      <dgm:spPr/>
    </dgm:pt>
    <dgm:pt modelId="{FE1D8FFB-8711-40E1-8D28-A20B722B7F07}" type="pres">
      <dgm:prSet presAssocID="{A1A2E076-6105-476C-9A85-8C8BCBB3BC19}" presName="thickLine" presStyleLbl="alignNode1" presStyleIdx="0" presStyleCnt="5"/>
      <dgm:spPr/>
    </dgm:pt>
    <dgm:pt modelId="{09C549C3-D4A6-45ED-A14B-D81BAC9D05D9}" type="pres">
      <dgm:prSet presAssocID="{A1A2E076-6105-476C-9A85-8C8BCBB3BC19}" presName="horz1" presStyleCnt="0"/>
      <dgm:spPr/>
    </dgm:pt>
    <dgm:pt modelId="{D91C832F-DA80-4850-93A1-510932389A5E}" type="pres">
      <dgm:prSet presAssocID="{A1A2E076-6105-476C-9A85-8C8BCBB3BC19}" presName="tx1" presStyleLbl="revTx" presStyleIdx="0" presStyleCnt="5"/>
      <dgm:spPr/>
    </dgm:pt>
    <dgm:pt modelId="{A6F549F7-0464-4C78-9CCC-F5C1EDADD43A}" type="pres">
      <dgm:prSet presAssocID="{A1A2E076-6105-476C-9A85-8C8BCBB3BC19}" presName="vert1" presStyleCnt="0"/>
      <dgm:spPr/>
    </dgm:pt>
    <dgm:pt modelId="{FA9FB70A-AE50-4794-89CE-C6072E5186AF}" type="pres">
      <dgm:prSet presAssocID="{85489F48-E133-4F6D-85A3-8C581515E581}" presName="thickLine" presStyleLbl="alignNode1" presStyleIdx="1" presStyleCnt="5"/>
      <dgm:spPr/>
    </dgm:pt>
    <dgm:pt modelId="{18714419-6F83-40DE-84BE-059265EEC407}" type="pres">
      <dgm:prSet presAssocID="{85489F48-E133-4F6D-85A3-8C581515E581}" presName="horz1" presStyleCnt="0"/>
      <dgm:spPr/>
    </dgm:pt>
    <dgm:pt modelId="{815DE2F2-1561-48EB-998F-A7E857BDEFE5}" type="pres">
      <dgm:prSet presAssocID="{85489F48-E133-4F6D-85A3-8C581515E581}" presName="tx1" presStyleLbl="revTx" presStyleIdx="1" presStyleCnt="5"/>
      <dgm:spPr/>
    </dgm:pt>
    <dgm:pt modelId="{CA974A93-B73C-4558-ADCB-E45234AF1BB4}" type="pres">
      <dgm:prSet presAssocID="{85489F48-E133-4F6D-85A3-8C581515E581}" presName="vert1" presStyleCnt="0"/>
      <dgm:spPr/>
    </dgm:pt>
    <dgm:pt modelId="{5133D054-C445-4093-A6B6-46ED25D1A7BC}" type="pres">
      <dgm:prSet presAssocID="{60DAEE02-BDA1-441E-82E9-36036C27E584}" presName="thickLine" presStyleLbl="alignNode1" presStyleIdx="2" presStyleCnt="5"/>
      <dgm:spPr/>
    </dgm:pt>
    <dgm:pt modelId="{C6C8E046-6820-407B-A4F7-BFB4DEF7A33A}" type="pres">
      <dgm:prSet presAssocID="{60DAEE02-BDA1-441E-82E9-36036C27E584}" presName="horz1" presStyleCnt="0"/>
      <dgm:spPr/>
    </dgm:pt>
    <dgm:pt modelId="{140AAC0C-BE5D-4900-A3EA-1DD4AAEB9718}" type="pres">
      <dgm:prSet presAssocID="{60DAEE02-BDA1-441E-82E9-36036C27E584}" presName="tx1" presStyleLbl="revTx" presStyleIdx="2" presStyleCnt="5"/>
      <dgm:spPr/>
    </dgm:pt>
    <dgm:pt modelId="{02E2F9CA-7B9B-4584-B8C5-22135479D02F}" type="pres">
      <dgm:prSet presAssocID="{60DAEE02-BDA1-441E-82E9-36036C27E584}" presName="vert1" presStyleCnt="0"/>
      <dgm:spPr/>
    </dgm:pt>
    <dgm:pt modelId="{CC5E7A3C-8133-4F4B-9F3C-44031B293DC1}" type="pres">
      <dgm:prSet presAssocID="{44586566-CBF2-461D-8B62-9EAAD689A4A9}" presName="thickLine" presStyleLbl="alignNode1" presStyleIdx="3" presStyleCnt="5"/>
      <dgm:spPr/>
    </dgm:pt>
    <dgm:pt modelId="{9BABF7C5-F7C6-4F6B-8153-4CD709DF491D}" type="pres">
      <dgm:prSet presAssocID="{44586566-CBF2-461D-8B62-9EAAD689A4A9}" presName="horz1" presStyleCnt="0"/>
      <dgm:spPr/>
    </dgm:pt>
    <dgm:pt modelId="{AA6C2463-65E7-457B-B6EC-87D6E8E7CCBD}" type="pres">
      <dgm:prSet presAssocID="{44586566-CBF2-461D-8B62-9EAAD689A4A9}" presName="tx1" presStyleLbl="revTx" presStyleIdx="3" presStyleCnt="5"/>
      <dgm:spPr/>
    </dgm:pt>
    <dgm:pt modelId="{D57BE658-0799-481B-B10E-8F6541FB70A7}" type="pres">
      <dgm:prSet presAssocID="{44586566-CBF2-461D-8B62-9EAAD689A4A9}" presName="vert1" presStyleCnt="0"/>
      <dgm:spPr/>
    </dgm:pt>
    <dgm:pt modelId="{599054EE-13B4-49ED-BD65-755C38948C25}" type="pres">
      <dgm:prSet presAssocID="{75FE4037-4CAD-49D8-999D-1043AA1ECE42}" presName="thickLine" presStyleLbl="alignNode1" presStyleIdx="4" presStyleCnt="5"/>
      <dgm:spPr/>
    </dgm:pt>
    <dgm:pt modelId="{D6D16535-4514-425A-BF5D-B29230454DC3}" type="pres">
      <dgm:prSet presAssocID="{75FE4037-4CAD-49D8-999D-1043AA1ECE42}" presName="horz1" presStyleCnt="0"/>
      <dgm:spPr/>
    </dgm:pt>
    <dgm:pt modelId="{8D2C07D1-6416-42D0-B629-8A9FD087A80F}" type="pres">
      <dgm:prSet presAssocID="{75FE4037-4CAD-49D8-999D-1043AA1ECE42}" presName="tx1" presStyleLbl="revTx" presStyleIdx="4" presStyleCnt="5"/>
      <dgm:spPr/>
    </dgm:pt>
    <dgm:pt modelId="{5AEDEB49-4EC0-4B4C-A208-C6B910323AE0}" type="pres">
      <dgm:prSet presAssocID="{75FE4037-4CAD-49D8-999D-1043AA1ECE42}" presName="vert1" presStyleCnt="0"/>
      <dgm:spPr/>
    </dgm:pt>
  </dgm:ptLst>
  <dgm:cxnLst>
    <dgm:cxn modelId="{A3FE3F07-D594-4564-AC85-8FE15279AF5C}" srcId="{48862255-EF69-4B84-A251-95510147313A}" destId="{85489F48-E133-4F6D-85A3-8C581515E581}" srcOrd="1" destOrd="0" parTransId="{75CA96E9-6F06-4D0B-9722-CE77D887641B}" sibTransId="{1F8CC228-09BA-4413-878A-C90BCC3A1C7E}"/>
    <dgm:cxn modelId="{AE790B15-47AC-49D8-B64E-C2794E77E695}" type="presOf" srcId="{60DAEE02-BDA1-441E-82E9-36036C27E584}" destId="{140AAC0C-BE5D-4900-A3EA-1DD4AAEB9718}" srcOrd="0" destOrd="0" presId="urn:microsoft.com/office/officeart/2008/layout/LinedList"/>
    <dgm:cxn modelId="{122A3818-874E-4921-A96F-E9259BED51A2}" srcId="{48862255-EF69-4B84-A251-95510147313A}" destId="{75FE4037-4CAD-49D8-999D-1043AA1ECE42}" srcOrd="4" destOrd="0" parTransId="{44D4366C-D59C-4D81-A0E6-6245DE03B3C4}" sibTransId="{84921DA8-7EC4-4733-BDFE-5675B7D10492}"/>
    <dgm:cxn modelId="{D3510B38-F7A8-4661-8DA8-BDA2C6B776CC}" type="presOf" srcId="{44586566-CBF2-461D-8B62-9EAAD689A4A9}" destId="{AA6C2463-65E7-457B-B6EC-87D6E8E7CCBD}" srcOrd="0" destOrd="0" presId="urn:microsoft.com/office/officeart/2008/layout/LinedList"/>
    <dgm:cxn modelId="{39B3DF4B-2821-4C91-8B79-7E77948691E9}" srcId="{48862255-EF69-4B84-A251-95510147313A}" destId="{44586566-CBF2-461D-8B62-9EAAD689A4A9}" srcOrd="3" destOrd="0" parTransId="{AF0903E9-E039-42EB-B147-5A654E0D385B}" sibTransId="{96A8ABB2-F429-41F7-A067-4BFDA807C1BB}"/>
    <dgm:cxn modelId="{5A17A74E-9FE9-4252-8C55-C364BF712B40}" srcId="{48862255-EF69-4B84-A251-95510147313A}" destId="{A1A2E076-6105-476C-9A85-8C8BCBB3BC19}" srcOrd="0" destOrd="0" parTransId="{7720EA87-CA9B-425B-AD86-3CE463032E1F}" sibTransId="{AF5CD7EB-71BB-49DF-8430-E15112317150}"/>
    <dgm:cxn modelId="{A4821854-C220-40AD-BB1A-37CDEE941B47}" type="presOf" srcId="{48862255-EF69-4B84-A251-95510147313A}" destId="{7CE55E12-DCF8-4FEE-86DD-ED1872EDD07B}" srcOrd="0" destOrd="0" presId="urn:microsoft.com/office/officeart/2008/layout/LinedList"/>
    <dgm:cxn modelId="{FF49F979-71BD-4FCB-9A9F-7698F742BCD0}" type="presOf" srcId="{75FE4037-4CAD-49D8-999D-1043AA1ECE42}" destId="{8D2C07D1-6416-42D0-B629-8A9FD087A80F}" srcOrd="0" destOrd="0" presId="urn:microsoft.com/office/officeart/2008/layout/LinedList"/>
    <dgm:cxn modelId="{78BF56C8-8BA6-4ADF-A11E-67AAC79FB119}" type="presOf" srcId="{A1A2E076-6105-476C-9A85-8C8BCBB3BC19}" destId="{D91C832F-DA80-4850-93A1-510932389A5E}" srcOrd="0" destOrd="0" presId="urn:microsoft.com/office/officeart/2008/layout/LinedList"/>
    <dgm:cxn modelId="{E4D63EE7-CD53-4CDA-BAE1-FF07F21E9362}" srcId="{48862255-EF69-4B84-A251-95510147313A}" destId="{60DAEE02-BDA1-441E-82E9-36036C27E584}" srcOrd="2" destOrd="0" parTransId="{C36372A9-705D-449E-9288-009E0B629DFA}" sibTransId="{E14BDE1E-040F-49E9-9165-EB0325783314}"/>
    <dgm:cxn modelId="{795CC7F4-176F-4A58-8AFD-0BD92911A6F4}" type="presOf" srcId="{85489F48-E133-4F6D-85A3-8C581515E581}" destId="{815DE2F2-1561-48EB-998F-A7E857BDEFE5}" srcOrd="0" destOrd="0" presId="urn:microsoft.com/office/officeart/2008/layout/LinedList"/>
    <dgm:cxn modelId="{C842BB83-49C4-417E-9985-F25926829279}" type="presParOf" srcId="{7CE55E12-DCF8-4FEE-86DD-ED1872EDD07B}" destId="{FE1D8FFB-8711-40E1-8D28-A20B722B7F07}" srcOrd="0" destOrd="0" presId="urn:microsoft.com/office/officeart/2008/layout/LinedList"/>
    <dgm:cxn modelId="{DDAED28F-B2A9-4037-87A2-E29A9CE75A1D}" type="presParOf" srcId="{7CE55E12-DCF8-4FEE-86DD-ED1872EDD07B}" destId="{09C549C3-D4A6-45ED-A14B-D81BAC9D05D9}" srcOrd="1" destOrd="0" presId="urn:microsoft.com/office/officeart/2008/layout/LinedList"/>
    <dgm:cxn modelId="{3C4BDC86-5AAF-4CEB-A3B2-0425C6A6DA40}" type="presParOf" srcId="{09C549C3-D4A6-45ED-A14B-D81BAC9D05D9}" destId="{D91C832F-DA80-4850-93A1-510932389A5E}" srcOrd="0" destOrd="0" presId="urn:microsoft.com/office/officeart/2008/layout/LinedList"/>
    <dgm:cxn modelId="{F76768B3-3D69-412F-87F4-A1C82AFD4856}" type="presParOf" srcId="{09C549C3-D4A6-45ED-A14B-D81BAC9D05D9}" destId="{A6F549F7-0464-4C78-9CCC-F5C1EDADD43A}" srcOrd="1" destOrd="0" presId="urn:microsoft.com/office/officeart/2008/layout/LinedList"/>
    <dgm:cxn modelId="{C93673FB-08BB-4A0F-96DE-715987FFF9D7}" type="presParOf" srcId="{7CE55E12-DCF8-4FEE-86DD-ED1872EDD07B}" destId="{FA9FB70A-AE50-4794-89CE-C6072E5186AF}" srcOrd="2" destOrd="0" presId="urn:microsoft.com/office/officeart/2008/layout/LinedList"/>
    <dgm:cxn modelId="{29D3A90E-27FB-4C75-9F4D-58AA2198027A}" type="presParOf" srcId="{7CE55E12-DCF8-4FEE-86DD-ED1872EDD07B}" destId="{18714419-6F83-40DE-84BE-059265EEC407}" srcOrd="3" destOrd="0" presId="urn:microsoft.com/office/officeart/2008/layout/LinedList"/>
    <dgm:cxn modelId="{EEA92D1A-86D3-4ABD-85DD-CA59D9ED1EAB}" type="presParOf" srcId="{18714419-6F83-40DE-84BE-059265EEC407}" destId="{815DE2F2-1561-48EB-998F-A7E857BDEFE5}" srcOrd="0" destOrd="0" presId="urn:microsoft.com/office/officeart/2008/layout/LinedList"/>
    <dgm:cxn modelId="{91C0592C-6BDF-4A6D-930A-A04871DE8744}" type="presParOf" srcId="{18714419-6F83-40DE-84BE-059265EEC407}" destId="{CA974A93-B73C-4558-ADCB-E45234AF1BB4}" srcOrd="1" destOrd="0" presId="urn:microsoft.com/office/officeart/2008/layout/LinedList"/>
    <dgm:cxn modelId="{1D2D941E-F1BD-405A-A9F3-D1D7E87179F6}" type="presParOf" srcId="{7CE55E12-DCF8-4FEE-86DD-ED1872EDD07B}" destId="{5133D054-C445-4093-A6B6-46ED25D1A7BC}" srcOrd="4" destOrd="0" presId="urn:microsoft.com/office/officeart/2008/layout/LinedList"/>
    <dgm:cxn modelId="{6717FDEE-EE1A-4B87-83C4-C4B1BFB70BE9}" type="presParOf" srcId="{7CE55E12-DCF8-4FEE-86DD-ED1872EDD07B}" destId="{C6C8E046-6820-407B-A4F7-BFB4DEF7A33A}" srcOrd="5" destOrd="0" presId="urn:microsoft.com/office/officeart/2008/layout/LinedList"/>
    <dgm:cxn modelId="{F093607F-B4A5-483F-A98E-D8A0B6B0227C}" type="presParOf" srcId="{C6C8E046-6820-407B-A4F7-BFB4DEF7A33A}" destId="{140AAC0C-BE5D-4900-A3EA-1DD4AAEB9718}" srcOrd="0" destOrd="0" presId="urn:microsoft.com/office/officeart/2008/layout/LinedList"/>
    <dgm:cxn modelId="{F2A8623F-0E19-44C4-9D31-F64D865F7759}" type="presParOf" srcId="{C6C8E046-6820-407B-A4F7-BFB4DEF7A33A}" destId="{02E2F9CA-7B9B-4584-B8C5-22135479D02F}" srcOrd="1" destOrd="0" presId="urn:microsoft.com/office/officeart/2008/layout/LinedList"/>
    <dgm:cxn modelId="{68F8CF70-CA53-4F8A-8712-880DC37C48B5}" type="presParOf" srcId="{7CE55E12-DCF8-4FEE-86DD-ED1872EDD07B}" destId="{CC5E7A3C-8133-4F4B-9F3C-44031B293DC1}" srcOrd="6" destOrd="0" presId="urn:microsoft.com/office/officeart/2008/layout/LinedList"/>
    <dgm:cxn modelId="{0A56C422-1EA1-44F6-A118-EF6737848735}" type="presParOf" srcId="{7CE55E12-DCF8-4FEE-86DD-ED1872EDD07B}" destId="{9BABF7C5-F7C6-4F6B-8153-4CD709DF491D}" srcOrd="7" destOrd="0" presId="urn:microsoft.com/office/officeart/2008/layout/LinedList"/>
    <dgm:cxn modelId="{816D9113-6EC3-4900-A10F-0C5CDBA90ABF}" type="presParOf" srcId="{9BABF7C5-F7C6-4F6B-8153-4CD709DF491D}" destId="{AA6C2463-65E7-457B-B6EC-87D6E8E7CCBD}" srcOrd="0" destOrd="0" presId="urn:microsoft.com/office/officeart/2008/layout/LinedList"/>
    <dgm:cxn modelId="{CF7CE597-AF3A-4B17-97FC-62FB0B3A05BB}" type="presParOf" srcId="{9BABF7C5-F7C6-4F6B-8153-4CD709DF491D}" destId="{D57BE658-0799-481B-B10E-8F6541FB70A7}" srcOrd="1" destOrd="0" presId="urn:microsoft.com/office/officeart/2008/layout/LinedList"/>
    <dgm:cxn modelId="{7673C8B5-F4E8-424B-BB6B-D507EF3CA9C8}" type="presParOf" srcId="{7CE55E12-DCF8-4FEE-86DD-ED1872EDD07B}" destId="{599054EE-13B4-49ED-BD65-755C38948C25}" srcOrd="8" destOrd="0" presId="urn:microsoft.com/office/officeart/2008/layout/LinedList"/>
    <dgm:cxn modelId="{3848DF1B-A3A4-4D26-9CDE-F05AFEBA6959}" type="presParOf" srcId="{7CE55E12-DCF8-4FEE-86DD-ED1872EDD07B}" destId="{D6D16535-4514-425A-BF5D-B29230454DC3}" srcOrd="9" destOrd="0" presId="urn:microsoft.com/office/officeart/2008/layout/LinedList"/>
    <dgm:cxn modelId="{2632127F-9F52-4F66-A0A7-7B1349509D93}" type="presParOf" srcId="{D6D16535-4514-425A-BF5D-B29230454DC3}" destId="{8D2C07D1-6416-42D0-B629-8A9FD087A80F}" srcOrd="0" destOrd="0" presId="urn:microsoft.com/office/officeart/2008/layout/LinedList"/>
    <dgm:cxn modelId="{13349B49-9810-4B07-B778-385B0CC8771F}" type="presParOf" srcId="{D6D16535-4514-425A-BF5D-B29230454DC3}" destId="{5AEDEB49-4EC0-4B4C-A208-C6B910323AE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1A574D-7D9A-42B7-AED1-9FAAE567E273}">
      <dsp:nvSpPr>
        <dsp:cNvPr id="0" name=""/>
        <dsp:cNvSpPr/>
      </dsp:nvSpPr>
      <dsp:spPr>
        <a:xfrm>
          <a:off x="0" y="0"/>
          <a:ext cx="10216119" cy="278343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fi-FI" sz="3900" b="1" kern="1200" dirty="0"/>
            <a:t>Suostuttelu on </a:t>
          </a:r>
          <a:r>
            <a:rPr lang="fi-FI" sz="3900" b="0" i="0" kern="1200" dirty="0"/>
            <a:t>tietoista pyrkimystä vaikuttaa toisen ihmisen valintoihin ja päätöksiin ja tuottaa </a:t>
          </a:r>
          <a:r>
            <a:rPr lang="fi-FI" sz="3900" i="0" kern="1200" dirty="0"/>
            <a:t>myöntymistä</a:t>
          </a:r>
          <a:r>
            <a:rPr lang="fi-FI" sz="3900" kern="1200" dirty="0"/>
            <a:t>,</a:t>
          </a:r>
          <a:r>
            <a:rPr lang="fi-FI" sz="3900" b="0" i="0" kern="1200" dirty="0"/>
            <a:t> vaikka asenne sinänsä ei välttämättä muuttuisi pysyvämmin.</a:t>
          </a:r>
          <a:endParaRPr lang="en-US" sz="3900" kern="1200" dirty="0"/>
        </a:p>
      </dsp:txBody>
      <dsp:txXfrm>
        <a:off x="135876" y="135876"/>
        <a:ext cx="9944367" cy="2511678"/>
      </dsp:txXfrm>
    </dsp:sp>
    <dsp:sp modelId="{C866FBE0-D882-404B-9ECB-4C3C805275D3}">
      <dsp:nvSpPr>
        <dsp:cNvPr id="0" name=""/>
        <dsp:cNvSpPr/>
      </dsp:nvSpPr>
      <dsp:spPr>
        <a:xfrm>
          <a:off x="0" y="2896447"/>
          <a:ext cx="10216119" cy="2783430"/>
        </a:xfrm>
        <a:prstGeom prst="roundRect">
          <a:avLst/>
        </a:prstGeom>
        <a:solidFill>
          <a:srgbClr val="E565C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fi-FI" sz="3900" b="1" i="0" kern="1200" dirty="0"/>
            <a:t>Konformisuus</a:t>
          </a:r>
          <a:r>
            <a:rPr lang="fi-FI" sz="3900" b="0" i="0" kern="1200" dirty="0"/>
            <a:t> perustuu tilanteessa syntyneeseen paineeseen, suostuttelussa taas tehdään tietoista työtä toisen asenteen tai toiminnan muuttamiseksi. </a:t>
          </a:r>
          <a:endParaRPr lang="en-US" sz="3900" kern="1200" dirty="0"/>
        </a:p>
      </dsp:txBody>
      <dsp:txXfrm>
        <a:off x="135876" y="3032323"/>
        <a:ext cx="9944367" cy="25116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1D8FFB-8711-40E1-8D28-A20B722B7F07}">
      <dsp:nvSpPr>
        <dsp:cNvPr id="0" name=""/>
        <dsp:cNvSpPr/>
      </dsp:nvSpPr>
      <dsp:spPr>
        <a:xfrm>
          <a:off x="0" y="675"/>
          <a:ext cx="6291714"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1C832F-DA80-4850-93A1-510932389A5E}">
      <dsp:nvSpPr>
        <dsp:cNvPr id="0" name=""/>
        <dsp:cNvSpPr/>
      </dsp:nvSpPr>
      <dsp:spPr>
        <a:xfrm>
          <a:off x="0" y="675"/>
          <a:ext cx="6291714" cy="110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fi-FI" sz="3100" kern="1200"/>
            <a:t>Aggressiivinen (jyräävä)</a:t>
          </a:r>
          <a:endParaRPr lang="en-US" sz="3100" kern="1200"/>
        </a:p>
      </dsp:txBody>
      <dsp:txXfrm>
        <a:off x="0" y="675"/>
        <a:ext cx="6291714" cy="1105876"/>
      </dsp:txXfrm>
    </dsp:sp>
    <dsp:sp modelId="{FA9FB70A-AE50-4794-89CE-C6072E5186AF}">
      <dsp:nvSpPr>
        <dsp:cNvPr id="0" name=""/>
        <dsp:cNvSpPr/>
      </dsp:nvSpPr>
      <dsp:spPr>
        <a:xfrm>
          <a:off x="0" y="1106552"/>
          <a:ext cx="6291714" cy="0"/>
        </a:xfrm>
        <a:prstGeom prst="line">
          <a:avLst/>
        </a:prstGeom>
        <a:solidFill>
          <a:schemeClr val="accent5">
            <a:hueOff val="-1689636"/>
            <a:satOff val="-4355"/>
            <a:lumOff val="-2941"/>
            <a:alphaOff val="0"/>
          </a:schemeClr>
        </a:solidFill>
        <a:ln w="12700" cap="flat" cmpd="sng" algn="ctr">
          <a:solidFill>
            <a:schemeClr val="accent5">
              <a:hueOff val="-1689636"/>
              <a:satOff val="-4355"/>
              <a:lumOff val="-29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5DE2F2-1561-48EB-998F-A7E857BDEFE5}">
      <dsp:nvSpPr>
        <dsp:cNvPr id="0" name=""/>
        <dsp:cNvSpPr/>
      </dsp:nvSpPr>
      <dsp:spPr>
        <a:xfrm>
          <a:off x="0" y="1106552"/>
          <a:ext cx="6291714" cy="110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fi-FI" sz="3100" kern="1200"/>
            <a:t>Epäassertiivinen (alistuva, väistelevä) </a:t>
          </a:r>
          <a:endParaRPr lang="en-US" sz="3100" kern="1200"/>
        </a:p>
      </dsp:txBody>
      <dsp:txXfrm>
        <a:off x="0" y="1106552"/>
        <a:ext cx="6291714" cy="1105876"/>
      </dsp:txXfrm>
    </dsp:sp>
    <dsp:sp modelId="{5133D054-C445-4093-A6B6-46ED25D1A7BC}">
      <dsp:nvSpPr>
        <dsp:cNvPr id="0" name=""/>
        <dsp:cNvSpPr/>
      </dsp:nvSpPr>
      <dsp:spPr>
        <a:xfrm>
          <a:off x="0" y="2212429"/>
          <a:ext cx="6291714" cy="0"/>
        </a:xfrm>
        <a:prstGeom prst="line">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0AAC0C-BE5D-4900-A3EA-1DD4AAEB9718}">
      <dsp:nvSpPr>
        <dsp:cNvPr id="0" name=""/>
        <dsp:cNvSpPr/>
      </dsp:nvSpPr>
      <dsp:spPr>
        <a:xfrm>
          <a:off x="0" y="2212429"/>
          <a:ext cx="6291714" cy="110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fi-FI" sz="3100" kern="1200"/>
            <a:t>Assertiivinen (jämäkkä)</a:t>
          </a:r>
          <a:endParaRPr lang="en-US" sz="3100" kern="1200"/>
        </a:p>
      </dsp:txBody>
      <dsp:txXfrm>
        <a:off x="0" y="2212429"/>
        <a:ext cx="6291714" cy="1105876"/>
      </dsp:txXfrm>
    </dsp:sp>
    <dsp:sp modelId="{CC5E7A3C-8133-4F4B-9F3C-44031B293DC1}">
      <dsp:nvSpPr>
        <dsp:cNvPr id="0" name=""/>
        <dsp:cNvSpPr/>
      </dsp:nvSpPr>
      <dsp:spPr>
        <a:xfrm>
          <a:off x="0" y="3318305"/>
          <a:ext cx="6291714" cy="0"/>
        </a:xfrm>
        <a:prstGeom prst="line">
          <a:avLst/>
        </a:prstGeom>
        <a:solidFill>
          <a:schemeClr val="accent5">
            <a:hueOff val="-5068907"/>
            <a:satOff val="-13064"/>
            <a:lumOff val="-8824"/>
            <a:alphaOff val="0"/>
          </a:schemeClr>
        </a:solidFill>
        <a:ln w="12700" cap="flat" cmpd="sng" algn="ctr">
          <a:solidFill>
            <a:schemeClr val="accent5">
              <a:hueOff val="-5068907"/>
              <a:satOff val="-13064"/>
              <a:lumOff val="-882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6C2463-65E7-457B-B6EC-87D6E8E7CCBD}">
      <dsp:nvSpPr>
        <dsp:cNvPr id="0" name=""/>
        <dsp:cNvSpPr/>
      </dsp:nvSpPr>
      <dsp:spPr>
        <a:xfrm>
          <a:off x="0" y="3318305"/>
          <a:ext cx="6291714" cy="110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fi-FI" sz="3100" kern="1200"/>
            <a:t>Ystävällisyys – aggressiivisuus ja hallitsevuus – alistuvuus</a:t>
          </a:r>
          <a:endParaRPr lang="en-US" sz="3100" kern="1200"/>
        </a:p>
      </dsp:txBody>
      <dsp:txXfrm>
        <a:off x="0" y="3318305"/>
        <a:ext cx="6291714" cy="1105876"/>
      </dsp:txXfrm>
    </dsp:sp>
    <dsp:sp modelId="{599054EE-13B4-49ED-BD65-755C38948C25}">
      <dsp:nvSpPr>
        <dsp:cNvPr id="0" name=""/>
        <dsp:cNvSpPr/>
      </dsp:nvSpPr>
      <dsp:spPr>
        <a:xfrm>
          <a:off x="0" y="4424182"/>
          <a:ext cx="6291714" cy="0"/>
        </a:xfrm>
        <a:prstGeom prst="line">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2C07D1-6416-42D0-B629-8A9FD087A80F}">
      <dsp:nvSpPr>
        <dsp:cNvPr id="0" name=""/>
        <dsp:cNvSpPr/>
      </dsp:nvSpPr>
      <dsp:spPr>
        <a:xfrm>
          <a:off x="0" y="4424182"/>
          <a:ext cx="6291714" cy="110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fi-FI" sz="3100" kern="1200"/>
            <a:t>Asiakeskeisyys – ihmiskeskeisyys ja aktiivisuus - varautuneisuus</a:t>
          </a:r>
          <a:endParaRPr lang="en-US" sz="3100" kern="1200"/>
        </a:p>
      </dsp:txBody>
      <dsp:txXfrm>
        <a:off x="0" y="4424182"/>
        <a:ext cx="6291714" cy="110587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310132-9959-4E07-AE98-D10A5B2DEAA2}" type="datetimeFigureOut">
              <a:rPr lang="fi-FI" smtClean="0"/>
              <a:t>10.12.2024</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C31884-3809-4305-BAD3-E49D7B2F5110}" type="slidenum">
              <a:rPr lang="fi-FI" smtClean="0"/>
              <a:t>‹#›</a:t>
            </a:fld>
            <a:endParaRPr lang="fi-FI"/>
          </a:p>
        </p:txBody>
      </p:sp>
    </p:spTree>
    <p:extLst>
      <p:ext uri="{BB962C8B-B14F-4D97-AF65-F5344CB8AC3E}">
        <p14:creationId xmlns:p14="http://schemas.microsoft.com/office/powerpoint/2010/main" val="480899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57C31884-3809-4305-BAD3-E49D7B2F5110}" type="slidenum">
              <a:rPr lang="fi-FI" smtClean="0"/>
              <a:t>1</a:t>
            </a:fld>
            <a:endParaRPr lang="fi-FI"/>
          </a:p>
        </p:txBody>
      </p:sp>
    </p:spTree>
    <p:extLst>
      <p:ext uri="{BB962C8B-B14F-4D97-AF65-F5344CB8AC3E}">
        <p14:creationId xmlns:p14="http://schemas.microsoft.com/office/powerpoint/2010/main" val="3896627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94BCD9E0-B65B-4A35-BFDA-7F3917463CA7}" type="slidenum">
              <a:rPr lang="fi-FI" smtClean="0"/>
              <a:t>12</a:t>
            </a:fld>
            <a:endParaRPr lang="fi-FI"/>
          </a:p>
        </p:txBody>
      </p:sp>
    </p:spTree>
    <p:extLst>
      <p:ext uri="{BB962C8B-B14F-4D97-AF65-F5344CB8AC3E}">
        <p14:creationId xmlns:p14="http://schemas.microsoft.com/office/powerpoint/2010/main" val="3055874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94BCD9E0-B65B-4A35-BFDA-7F3917463CA7}" type="slidenum">
              <a:rPr lang="fi-FI" smtClean="0"/>
              <a:t>13</a:t>
            </a:fld>
            <a:endParaRPr lang="fi-FI"/>
          </a:p>
        </p:txBody>
      </p:sp>
    </p:spTree>
    <p:extLst>
      <p:ext uri="{BB962C8B-B14F-4D97-AF65-F5344CB8AC3E}">
        <p14:creationId xmlns:p14="http://schemas.microsoft.com/office/powerpoint/2010/main" val="1619865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b="1" dirty="0"/>
          </a:p>
        </p:txBody>
      </p:sp>
      <p:sp>
        <p:nvSpPr>
          <p:cNvPr id="4" name="Dian numeron paikkamerkki 3"/>
          <p:cNvSpPr>
            <a:spLocks noGrp="1"/>
          </p:cNvSpPr>
          <p:nvPr>
            <p:ph type="sldNum" sz="quarter" idx="5"/>
          </p:nvPr>
        </p:nvSpPr>
        <p:spPr/>
        <p:txBody>
          <a:bodyPr/>
          <a:lstStyle/>
          <a:p>
            <a:fld id="{94BCD9E0-B65B-4A35-BFDA-7F3917463CA7}" type="slidenum">
              <a:rPr lang="fi-FI" smtClean="0"/>
              <a:t>14</a:t>
            </a:fld>
            <a:endParaRPr lang="fi-FI"/>
          </a:p>
        </p:txBody>
      </p:sp>
    </p:spTree>
    <p:extLst>
      <p:ext uri="{BB962C8B-B14F-4D97-AF65-F5344CB8AC3E}">
        <p14:creationId xmlns:p14="http://schemas.microsoft.com/office/powerpoint/2010/main" val="4010573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0" i="0" dirty="0">
                <a:solidFill>
                  <a:srgbClr val="333333"/>
                </a:solidFill>
                <a:effectLst/>
                <a:latin typeface="Noto Serif" panose="02020502060505020204" pitchFamily="18"/>
              </a:rPr>
              <a:t> </a:t>
            </a:r>
            <a:endParaRPr lang="fi-FI" dirty="0"/>
          </a:p>
        </p:txBody>
      </p:sp>
      <p:sp>
        <p:nvSpPr>
          <p:cNvPr id="4" name="Dian numeron paikkamerkki 3"/>
          <p:cNvSpPr>
            <a:spLocks noGrp="1"/>
          </p:cNvSpPr>
          <p:nvPr>
            <p:ph type="sldNum" sz="quarter" idx="5"/>
          </p:nvPr>
        </p:nvSpPr>
        <p:spPr/>
        <p:txBody>
          <a:bodyPr/>
          <a:lstStyle/>
          <a:p>
            <a:fld id="{94BCD9E0-B65B-4A35-BFDA-7F3917463CA7}" type="slidenum">
              <a:rPr lang="fi-FI" smtClean="0"/>
              <a:t>15</a:t>
            </a:fld>
            <a:endParaRPr lang="fi-FI"/>
          </a:p>
        </p:txBody>
      </p:sp>
    </p:spTree>
    <p:extLst>
      <p:ext uri="{BB962C8B-B14F-4D97-AF65-F5344CB8AC3E}">
        <p14:creationId xmlns:p14="http://schemas.microsoft.com/office/powerpoint/2010/main" val="40514895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94BCD9E0-B65B-4A35-BFDA-7F3917463CA7}" type="slidenum">
              <a:rPr lang="fi-FI" smtClean="0"/>
              <a:t>18</a:t>
            </a:fld>
            <a:endParaRPr lang="fi-FI"/>
          </a:p>
        </p:txBody>
      </p:sp>
    </p:spTree>
    <p:extLst>
      <p:ext uri="{BB962C8B-B14F-4D97-AF65-F5344CB8AC3E}">
        <p14:creationId xmlns:p14="http://schemas.microsoft.com/office/powerpoint/2010/main" val="5256952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b="0" i="0" dirty="0">
              <a:solidFill>
                <a:srgbClr val="333333"/>
              </a:solidFill>
              <a:effectLst/>
              <a:latin typeface="Noto Serif" panose="02020502060505020204" pitchFamily="18"/>
            </a:endParaRPr>
          </a:p>
        </p:txBody>
      </p:sp>
      <p:sp>
        <p:nvSpPr>
          <p:cNvPr id="4" name="Dian numeron paikkamerkki 3"/>
          <p:cNvSpPr>
            <a:spLocks noGrp="1"/>
          </p:cNvSpPr>
          <p:nvPr>
            <p:ph type="sldNum" sz="quarter" idx="5"/>
          </p:nvPr>
        </p:nvSpPr>
        <p:spPr/>
        <p:txBody>
          <a:bodyPr/>
          <a:lstStyle/>
          <a:p>
            <a:fld id="{94BCD9E0-B65B-4A35-BFDA-7F3917463CA7}" type="slidenum">
              <a:rPr lang="fi-FI" smtClean="0"/>
              <a:t>20</a:t>
            </a:fld>
            <a:endParaRPr lang="fi-FI"/>
          </a:p>
        </p:txBody>
      </p:sp>
    </p:spTree>
    <p:extLst>
      <p:ext uri="{BB962C8B-B14F-4D97-AF65-F5344CB8AC3E}">
        <p14:creationId xmlns:p14="http://schemas.microsoft.com/office/powerpoint/2010/main" val="40514895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94BCD9E0-B65B-4A35-BFDA-7F3917463CA7}" type="slidenum">
              <a:rPr lang="fi-FI" smtClean="0"/>
              <a:t>21</a:t>
            </a:fld>
            <a:endParaRPr lang="fi-FI"/>
          </a:p>
        </p:txBody>
      </p:sp>
    </p:spTree>
    <p:extLst>
      <p:ext uri="{BB962C8B-B14F-4D97-AF65-F5344CB8AC3E}">
        <p14:creationId xmlns:p14="http://schemas.microsoft.com/office/powerpoint/2010/main" val="2806177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94BCD9E0-B65B-4A35-BFDA-7F3917463CA7}" type="slidenum">
              <a:rPr lang="fi-FI" smtClean="0"/>
              <a:t>3</a:t>
            </a:fld>
            <a:endParaRPr lang="fi-FI"/>
          </a:p>
        </p:txBody>
      </p:sp>
    </p:spTree>
    <p:extLst>
      <p:ext uri="{BB962C8B-B14F-4D97-AF65-F5344CB8AC3E}">
        <p14:creationId xmlns:p14="http://schemas.microsoft.com/office/powerpoint/2010/main" val="1358024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94BCD9E0-B65B-4A35-BFDA-7F3917463CA7}" type="slidenum">
              <a:rPr lang="fi-FI" smtClean="0"/>
              <a:t>4</a:t>
            </a:fld>
            <a:endParaRPr lang="fi-FI"/>
          </a:p>
        </p:txBody>
      </p:sp>
    </p:spTree>
    <p:extLst>
      <p:ext uri="{BB962C8B-B14F-4D97-AF65-F5344CB8AC3E}">
        <p14:creationId xmlns:p14="http://schemas.microsoft.com/office/powerpoint/2010/main" val="1936241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b="1" dirty="0"/>
          </a:p>
        </p:txBody>
      </p:sp>
      <p:sp>
        <p:nvSpPr>
          <p:cNvPr id="4" name="Dian numeron paikkamerkki 3"/>
          <p:cNvSpPr>
            <a:spLocks noGrp="1"/>
          </p:cNvSpPr>
          <p:nvPr>
            <p:ph type="sldNum" sz="quarter" idx="5"/>
          </p:nvPr>
        </p:nvSpPr>
        <p:spPr/>
        <p:txBody>
          <a:bodyPr/>
          <a:lstStyle/>
          <a:p>
            <a:fld id="{C95A7526-3103-4208-B8C0-68FCDBD14F2E}" type="slidenum">
              <a:rPr lang="fi-FI" smtClean="0"/>
              <a:t>5</a:t>
            </a:fld>
            <a:endParaRPr lang="fi-FI"/>
          </a:p>
        </p:txBody>
      </p:sp>
    </p:spTree>
    <p:extLst>
      <p:ext uri="{BB962C8B-B14F-4D97-AF65-F5344CB8AC3E}">
        <p14:creationId xmlns:p14="http://schemas.microsoft.com/office/powerpoint/2010/main" val="3129604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94BCD9E0-B65B-4A35-BFDA-7F3917463CA7}" type="slidenum">
              <a:rPr lang="fi-FI" smtClean="0"/>
              <a:t>6</a:t>
            </a:fld>
            <a:endParaRPr lang="fi-FI"/>
          </a:p>
        </p:txBody>
      </p:sp>
    </p:spTree>
    <p:extLst>
      <p:ext uri="{BB962C8B-B14F-4D97-AF65-F5344CB8AC3E}">
        <p14:creationId xmlns:p14="http://schemas.microsoft.com/office/powerpoint/2010/main" val="2816919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p:txBody>
      </p:sp>
      <p:sp>
        <p:nvSpPr>
          <p:cNvPr id="4" name="Dian numeron paikkamerkki 3"/>
          <p:cNvSpPr>
            <a:spLocks noGrp="1"/>
          </p:cNvSpPr>
          <p:nvPr>
            <p:ph type="sldNum" sz="quarter" idx="5"/>
          </p:nvPr>
        </p:nvSpPr>
        <p:spPr/>
        <p:txBody>
          <a:bodyPr/>
          <a:lstStyle/>
          <a:p>
            <a:fld id="{94BCD9E0-B65B-4A35-BFDA-7F3917463CA7}" type="slidenum">
              <a:rPr lang="fi-FI" smtClean="0"/>
              <a:t>7</a:t>
            </a:fld>
            <a:endParaRPr lang="fi-FI"/>
          </a:p>
        </p:txBody>
      </p:sp>
    </p:spTree>
    <p:extLst>
      <p:ext uri="{BB962C8B-B14F-4D97-AF65-F5344CB8AC3E}">
        <p14:creationId xmlns:p14="http://schemas.microsoft.com/office/powerpoint/2010/main" val="668604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94BCD9E0-B65B-4A35-BFDA-7F3917463CA7}" type="slidenum">
              <a:rPr lang="fi-FI" smtClean="0"/>
              <a:t>9</a:t>
            </a:fld>
            <a:endParaRPr lang="fi-FI"/>
          </a:p>
        </p:txBody>
      </p:sp>
    </p:spTree>
    <p:extLst>
      <p:ext uri="{BB962C8B-B14F-4D97-AF65-F5344CB8AC3E}">
        <p14:creationId xmlns:p14="http://schemas.microsoft.com/office/powerpoint/2010/main" val="2345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94BCD9E0-B65B-4A35-BFDA-7F3917463CA7}" type="slidenum">
              <a:rPr lang="fi-FI" smtClean="0"/>
              <a:t>10</a:t>
            </a:fld>
            <a:endParaRPr lang="fi-FI"/>
          </a:p>
        </p:txBody>
      </p:sp>
    </p:spTree>
    <p:extLst>
      <p:ext uri="{BB962C8B-B14F-4D97-AF65-F5344CB8AC3E}">
        <p14:creationId xmlns:p14="http://schemas.microsoft.com/office/powerpoint/2010/main" val="560683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94BCD9E0-B65B-4A35-BFDA-7F3917463CA7}" type="slidenum">
              <a:rPr lang="fi-FI" smtClean="0"/>
              <a:t>11</a:t>
            </a:fld>
            <a:endParaRPr lang="fi-FI"/>
          </a:p>
        </p:txBody>
      </p:sp>
    </p:spTree>
    <p:extLst>
      <p:ext uri="{BB962C8B-B14F-4D97-AF65-F5344CB8AC3E}">
        <p14:creationId xmlns:p14="http://schemas.microsoft.com/office/powerpoint/2010/main" val="3214367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2801B11-E1C2-8921-A08F-11C60964EEF4}"/>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DDCAA1B6-0B32-DB0E-AF97-EAA161ECE1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D0A6F725-4755-888E-5C61-5E39AACD6D2D}"/>
              </a:ext>
            </a:extLst>
          </p:cNvPr>
          <p:cNvSpPr>
            <a:spLocks noGrp="1"/>
          </p:cNvSpPr>
          <p:nvPr>
            <p:ph type="dt" sz="half" idx="10"/>
          </p:nvPr>
        </p:nvSpPr>
        <p:spPr/>
        <p:txBody>
          <a:bodyPr/>
          <a:lstStyle/>
          <a:p>
            <a:fld id="{069916BA-4998-494F-86BC-8CAF101B84BD}" type="datetimeFigureOut">
              <a:rPr lang="fi-FI" smtClean="0"/>
              <a:t>10.12.2024</a:t>
            </a:fld>
            <a:endParaRPr lang="fi-FI"/>
          </a:p>
        </p:txBody>
      </p:sp>
      <p:sp>
        <p:nvSpPr>
          <p:cNvPr id="5" name="Alatunnisteen paikkamerkki 4">
            <a:extLst>
              <a:ext uri="{FF2B5EF4-FFF2-40B4-BE49-F238E27FC236}">
                <a16:creationId xmlns:a16="http://schemas.microsoft.com/office/drawing/2014/main" id="{2A330841-ED71-F8B5-19E7-59E13AEC24B8}"/>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DDB00835-A575-0DCC-1F9A-01E7641B5E7F}"/>
              </a:ext>
            </a:extLst>
          </p:cNvPr>
          <p:cNvSpPr>
            <a:spLocks noGrp="1"/>
          </p:cNvSpPr>
          <p:nvPr>
            <p:ph type="sldNum" sz="quarter" idx="12"/>
          </p:nvPr>
        </p:nvSpPr>
        <p:spPr/>
        <p:txBody>
          <a:bodyPr/>
          <a:lstStyle/>
          <a:p>
            <a:fld id="{079C0822-ACF1-453B-80C5-DA34A0C68092}" type="slidenum">
              <a:rPr lang="fi-FI" smtClean="0"/>
              <a:t>‹#›</a:t>
            </a:fld>
            <a:endParaRPr lang="fi-FI"/>
          </a:p>
        </p:txBody>
      </p:sp>
    </p:spTree>
    <p:extLst>
      <p:ext uri="{BB962C8B-B14F-4D97-AF65-F5344CB8AC3E}">
        <p14:creationId xmlns:p14="http://schemas.microsoft.com/office/powerpoint/2010/main" val="3038555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447CF53-EA23-13A5-15AB-72EAE95EF5C5}"/>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D0E1BC2B-5A09-4CEB-54EB-B48FDA3B521A}"/>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8BFE9681-A1B1-5C56-55FC-072666F01F5B}"/>
              </a:ext>
            </a:extLst>
          </p:cNvPr>
          <p:cNvSpPr>
            <a:spLocks noGrp="1"/>
          </p:cNvSpPr>
          <p:nvPr>
            <p:ph type="dt" sz="half" idx="10"/>
          </p:nvPr>
        </p:nvSpPr>
        <p:spPr/>
        <p:txBody>
          <a:bodyPr/>
          <a:lstStyle/>
          <a:p>
            <a:fld id="{069916BA-4998-494F-86BC-8CAF101B84BD}" type="datetimeFigureOut">
              <a:rPr lang="fi-FI" smtClean="0"/>
              <a:t>10.12.2024</a:t>
            </a:fld>
            <a:endParaRPr lang="fi-FI"/>
          </a:p>
        </p:txBody>
      </p:sp>
      <p:sp>
        <p:nvSpPr>
          <p:cNvPr id="5" name="Alatunnisteen paikkamerkki 4">
            <a:extLst>
              <a:ext uri="{FF2B5EF4-FFF2-40B4-BE49-F238E27FC236}">
                <a16:creationId xmlns:a16="http://schemas.microsoft.com/office/drawing/2014/main" id="{9A28292A-D2A4-63DF-B575-D9F23C680E55}"/>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0E029382-F2E5-CD7F-113F-B2E7043DAE99}"/>
              </a:ext>
            </a:extLst>
          </p:cNvPr>
          <p:cNvSpPr>
            <a:spLocks noGrp="1"/>
          </p:cNvSpPr>
          <p:nvPr>
            <p:ph type="sldNum" sz="quarter" idx="12"/>
          </p:nvPr>
        </p:nvSpPr>
        <p:spPr/>
        <p:txBody>
          <a:bodyPr/>
          <a:lstStyle/>
          <a:p>
            <a:fld id="{079C0822-ACF1-453B-80C5-DA34A0C68092}" type="slidenum">
              <a:rPr lang="fi-FI" smtClean="0"/>
              <a:t>‹#›</a:t>
            </a:fld>
            <a:endParaRPr lang="fi-FI"/>
          </a:p>
        </p:txBody>
      </p:sp>
    </p:spTree>
    <p:extLst>
      <p:ext uri="{BB962C8B-B14F-4D97-AF65-F5344CB8AC3E}">
        <p14:creationId xmlns:p14="http://schemas.microsoft.com/office/powerpoint/2010/main" val="2149386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C88AF9EA-C9F9-EE7F-3F2B-4AA07DC6B726}"/>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222F45D1-044C-E95D-5673-F14AEDB683BD}"/>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7538F2F5-BA83-CFE3-3B06-134B6A9FA7AA}"/>
              </a:ext>
            </a:extLst>
          </p:cNvPr>
          <p:cNvSpPr>
            <a:spLocks noGrp="1"/>
          </p:cNvSpPr>
          <p:nvPr>
            <p:ph type="dt" sz="half" idx="10"/>
          </p:nvPr>
        </p:nvSpPr>
        <p:spPr/>
        <p:txBody>
          <a:bodyPr/>
          <a:lstStyle/>
          <a:p>
            <a:fld id="{069916BA-4998-494F-86BC-8CAF101B84BD}" type="datetimeFigureOut">
              <a:rPr lang="fi-FI" smtClean="0"/>
              <a:t>10.12.2024</a:t>
            </a:fld>
            <a:endParaRPr lang="fi-FI"/>
          </a:p>
        </p:txBody>
      </p:sp>
      <p:sp>
        <p:nvSpPr>
          <p:cNvPr id="5" name="Alatunnisteen paikkamerkki 4">
            <a:extLst>
              <a:ext uri="{FF2B5EF4-FFF2-40B4-BE49-F238E27FC236}">
                <a16:creationId xmlns:a16="http://schemas.microsoft.com/office/drawing/2014/main" id="{FA368A48-DE76-74B4-63B6-44870E55A829}"/>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C52C913A-B0E0-3D50-6115-8F4993865416}"/>
              </a:ext>
            </a:extLst>
          </p:cNvPr>
          <p:cNvSpPr>
            <a:spLocks noGrp="1"/>
          </p:cNvSpPr>
          <p:nvPr>
            <p:ph type="sldNum" sz="quarter" idx="12"/>
          </p:nvPr>
        </p:nvSpPr>
        <p:spPr/>
        <p:txBody>
          <a:bodyPr/>
          <a:lstStyle/>
          <a:p>
            <a:fld id="{079C0822-ACF1-453B-80C5-DA34A0C68092}" type="slidenum">
              <a:rPr lang="fi-FI" smtClean="0"/>
              <a:t>‹#›</a:t>
            </a:fld>
            <a:endParaRPr lang="fi-FI"/>
          </a:p>
        </p:txBody>
      </p:sp>
    </p:spTree>
    <p:extLst>
      <p:ext uri="{BB962C8B-B14F-4D97-AF65-F5344CB8AC3E}">
        <p14:creationId xmlns:p14="http://schemas.microsoft.com/office/powerpoint/2010/main" val="231249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43E488A-3530-7DC2-BBBC-A42008985F41}"/>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843CEBD9-A961-6653-1959-28BCBB096885}"/>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DE2584F-080F-BA00-C626-A1896306B021}"/>
              </a:ext>
            </a:extLst>
          </p:cNvPr>
          <p:cNvSpPr>
            <a:spLocks noGrp="1"/>
          </p:cNvSpPr>
          <p:nvPr>
            <p:ph type="dt" sz="half" idx="10"/>
          </p:nvPr>
        </p:nvSpPr>
        <p:spPr/>
        <p:txBody>
          <a:bodyPr/>
          <a:lstStyle/>
          <a:p>
            <a:fld id="{069916BA-4998-494F-86BC-8CAF101B84BD}" type="datetimeFigureOut">
              <a:rPr lang="fi-FI" smtClean="0"/>
              <a:t>10.12.2024</a:t>
            </a:fld>
            <a:endParaRPr lang="fi-FI"/>
          </a:p>
        </p:txBody>
      </p:sp>
      <p:sp>
        <p:nvSpPr>
          <p:cNvPr id="5" name="Alatunnisteen paikkamerkki 4">
            <a:extLst>
              <a:ext uri="{FF2B5EF4-FFF2-40B4-BE49-F238E27FC236}">
                <a16:creationId xmlns:a16="http://schemas.microsoft.com/office/drawing/2014/main" id="{3E726C2D-7F55-4708-B000-F0798EB2E08B}"/>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49B1CB1C-ECAE-296B-0518-404ACBC21672}"/>
              </a:ext>
            </a:extLst>
          </p:cNvPr>
          <p:cNvSpPr>
            <a:spLocks noGrp="1"/>
          </p:cNvSpPr>
          <p:nvPr>
            <p:ph type="sldNum" sz="quarter" idx="12"/>
          </p:nvPr>
        </p:nvSpPr>
        <p:spPr/>
        <p:txBody>
          <a:bodyPr/>
          <a:lstStyle/>
          <a:p>
            <a:fld id="{079C0822-ACF1-453B-80C5-DA34A0C68092}" type="slidenum">
              <a:rPr lang="fi-FI" smtClean="0"/>
              <a:t>‹#›</a:t>
            </a:fld>
            <a:endParaRPr lang="fi-FI"/>
          </a:p>
        </p:txBody>
      </p:sp>
    </p:spTree>
    <p:extLst>
      <p:ext uri="{BB962C8B-B14F-4D97-AF65-F5344CB8AC3E}">
        <p14:creationId xmlns:p14="http://schemas.microsoft.com/office/powerpoint/2010/main" val="1276880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BAEDD5-ED53-BF93-D13D-53DC86D2D187}"/>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9B33D58C-0284-3669-C410-7580DC798C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39A2305E-A499-EFCE-68C8-C1E56838CF98}"/>
              </a:ext>
            </a:extLst>
          </p:cNvPr>
          <p:cNvSpPr>
            <a:spLocks noGrp="1"/>
          </p:cNvSpPr>
          <p:nvPr>
            <p:ph type="dt" sz="half" idx="10"/>
          </p:nvPr>
        </p:nvSpPr>
        <p:spPr/>
        <p:txBody>
          <a:bodyPr/>
          <a:lstStyle/>
          <a:p>
            <a:fld id="{069916BA-4998-494F-86BC-8CAF101B84BD}" type="datetimeFigureOut">
              <a:rPr lang="fi-FI" smtClean="0"/>
              <a:t>10.12.2024</a:t>
            </a:fld>
            <a:endParaRPr lang="fi-FI"/>
          </a:p>
        </p:txBody>
      </p:sp>
      <p:sp>
        <p:nvSpPr>
          <p:cNvPr id="5" name="Alatunnisteen paikkamerkki 4">
            <a:extLst>
              <a:ext uri="{FF2B5EF4-FFF2-40B4-BE49-F238E27FC236}">
                <a16:creationId xmlns:a16="http://schemas.microsoft.com/office/drawing/2014/main" id="{B477F4C7-59ED-F306-09B8-117882DAEA30}"/>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B84A798-28D1-771C-B6DD-4BA199863E22}"/>
              </a:ext>
            </a:extLst>
          </p:cNvPr>
          <p:cNvSpPr>
            <a:spLocks noGrp="1"/>
          </p:cNvSpPr>
          <p:nvPr>
            <p:ph type="sldNum" sz="quarter" idx="12"/>
          </p:nvPr>
        </p:nvSpPr>
        <p:spPr/>
        <p:txBody>
          <a:bodyPr/>
          <a:lstStyle/>
          <a:p>
            <a:fld id="{079C0822-ACF1-453B-80C5-DA34A0C68092}" type="slidenum">
              <a:rPr lang="fi-FI" smtClean="0"/>
              <a:t>‹#›</a:t>
            </a:fld>
            <a:endParaRPr lang="fi-FI"/>
          </a:p>
        </p:txBody>
      </p:sp>
    </p:spTree>
    <p:extLst>
      <p:ext uri="{BB962C8B-B14F-4D97-AF65-F5344CB8AC3E}">
        <p14:creationId xmlns:p14="http://schemas.microsoft.com/office/powerpoint/2010/main" val="899259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8A81381-7542-E114-6B1B-0BB624C59E2A}"/>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ACA93B20-EBA3-E126-FC8F-9C1DB07A8A29}"/>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553139AE-355B-C8E1-1253-8E53C3EA7CF7}"/>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82CE1E05-2851-1DD7-8010-2B2FE8A83529}"/>
              </a:ext>
            </a:extLst>
          </p:cNvPr>
          <p:cNvSpPr>
            <a:spLocks noGrp="1"/>
          </p:cNvSpPr>
          <p:nvPr>
            <p:ph type="dt" sz="half" idx="10"/>
          </p:nvPr>
        </p:nvSpPr>
        <p:spPr/>
        <p:txBody>
          <a:bodyPr/>
          <a:lstStyle/>
          <a:p>
            <a:fld id="{069916BA-4998-494F-86BC-8CAF101B84BD}" type="datetimeFigureOut">
              <a:rPr lang="fi-FI" smtClean="0"/>
              <a:t>10.12.2024</a:t>
            </a:fld>
            <a:endParaRPr lang="fi-FI"/>
          </a:p>
        </p:txBody>
      </p:sp>
      <p:sp>
        <p:nvSpPr>
          <p:cNvPr id="6" name="Alatunnisteen paikkamerkki 5">
            <a:extLst>
              <a:ext uri="{FF2B5EF4-FFF2-40B4-BE49-F238E27FC236}">
                <a16:creationId xmlns:a16="http://schemas.microsoft.com/office/drawing/2014/main" id="{77837B48-B6E4-CB1D-43E7-CD457FC7B8C2}"/>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BBC2A19F-F771-5E2C-4A72-03C2C33120FE}"/>
              </a:ext>
            </a:extLst>
          </p:cNvPr>
          <p:cNvSpPr>
            <a:spLocks noGrp="1"/>
          </p:cNvSpPr>
          <p:nvPr>
            <p:ph type="sldNum" sz="quarter" idx="12"/>
          </p:nvPr>
        </p:nvSpPr>
        <p:spPr/>
        <p:txBody>
          <a:bodyPr/>
          <a:lstStyle/>
          <a:p>
            <a:fld id="{079C0822-ACF1-453B-80C5-DA34A0C68092}" type="slidenum">
              <a:rPr lang="fi-FI" smtClean="0"/>
              <a:t>‹#›</a:t>
            </a:fld>
            <a:endParaRPr lang="fi-FI"/>
          </a:p>
        </p:txBody>
      </p:sp>
    </p:spTree>
    <p:extLst>
      <p:ext uri="{BB962C8B-B14F-4D97-AF65-F5344CB8AC3E}">
        <p14:creationId xmlns:p14="http://schemas.microsoft.com/office/powerpoint/2010/main" val="1360893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A1CCD9E-B82A-67F8-BE63-FB056FE268A1}"/>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B2A3BA58-A7D8-037E-F8E6-7A56F9BD18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5F531DDB-7623-D7C0-0B81-871A77DBCEC1}"/>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17B83397-C795-6A52-AA77-348355305F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D1400107-65C0-5AB3-4F55-B4042996E95B}"/>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9EF4CEEA-5A9E-BBE3-6AEA-C138F1CA4A5C}"/>
              </a:ext>
            </a:extLst>
          </p:cNvPr>
          <p:cNvSpPr>
            <a:spLocks noGrp="1"/>
          </p:cNvSpPr>
          <p:nvPr>
            <p:ph type="dt" sz="half" idx="10"/>
          </p:nvPr>
        </p:nvSpPr>
        <p:spPr/>
        <p:txBody>
          <a:bodyPr/>
          <a:lstStyle/>
          <a:p>
            <a:fld id="{069916BA-4998-494F-86BC-8CAF101B84BD}" type="datetimeFigureOut">
              <a:rPr lang="fi-FI" smtClean="0"/>
              <a:t>10.12.2024</a:t>
            </a:fld>
            <a:endParaRPr lang="fi-FI"/>
          </a:p>
        </p:txBody>
      </p:sp>
      <p:sp>
        <p:nvSpPr>
          <p:cNvPr id="8" name="Alatunnisteen paikkamerkki 7">
            <a:extLst>
              <a:ext uri="{FF2B5EF4-FFF2-40B4-BE49-F238E27FC236}">
                <a16:creationId xmlns:a16="http://schemas.microsoft.com/office/drawing/2014/main" id="{7D8C7076-3FC7-3762-B77D-249A6887FBFA}"/>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4A3B741C-2D83-24DD-5FB6-17BB0ACC1D9D}"/>
              </a:ext>
            </a:extLst>
          </p:cNvPr>
          <p:cNvSpPr>
            <a:spLocks noGrp="1"/>
          </p:cNvSpPr>
          <p:nvPr>
            <p:ph type="sldNum" sz="quarter" idx="12"/>
          </p:nvPr>
        </p:nvSpPr>
        <p:spPr/>
        <p:txBody>
          <a:bodyPr/>
          <a:lstStyle/>
          <a:p>
            <a:fld id="{079C0822-ACF1-453B-80C5-DA34A0C68092}" type="slidenum">
              <a:rPr lang="fi-FI" smtClean="0"/>
              <a:t>‹#›</a:t>
            </a:fld>
            <a:endParaRPr lang="fi-FI"/>
          </a:p>
        </p:txBody>
      </p:sp>
    </p:spTree>
    <p:extLst>
      <p:ext uri="{BB962C8B-B14F-4D97-AF65-F5344CB8AC3E}">
        <p14:creationId xmlns:p14="http://schemas.microsoft.com/office/powerpoint/2010/main" val="3820378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AAABE4A-802E-BBB6-3DAB-EED6F92D32F3}"/>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7B8B7C0F-7804-60C2-71BB-75AE7377F45D}"/>
              </a:ext>
            </a:extLst>
          </p:cNvPr>
          <p:cNvSpPr>
            <a:spLocks noGrp="1"/>
          </p:cNvSpPr>
          <p:nvPr>
            <p:ph type="dt" sz="half" idx="10"/>
          </p:nvPr>
        </p:nvSpPr>
        <p:spPr/>
        <p:txBody>
          <a:bodyPr/>
          <a:lstStyle/>
          <a:p>
            <a:fld id="{069916BA-4998-494F-86BC-8CAF101B84BD}" type="datetimeFigureOut">
              <a:rPr lang="fi-FI" smtClean="0"/>
              <a:t>10.12.2024</a:t>
            </a:fld>
            <a:endParaRPr lang="fi-FI"/>
          </a:p>
        </p:txBody>
      </p:sp>
      <p:sp>
        <p:nvSpPr>
          <p:cNvPr id="4" name="Alatunnisteen paikkamerkki 3">
            <a:extLst>
              <a:ext uri="{FF2B5EF4-FFF2-40B4-BE49-F238E27FC236}">
                <a16:creationId xmlns:a16="http://schemas.microsoft.com/office/drawing/2014/main" id="{D96A35BF-C843-46F9-B0E6-447DCD196AE2}"/>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2ACA293C-068D-F596-A7CD-77A7B4E71786}"/>
              </a:ext>
            </a:extLst>
          </p:cNvPr>
          <p:cNvSpPr>
            <a:spLocks noGrp="1"/>
          </p:cNvSpPr>
          <p:nvPr>
            <p:ph type="sldNum" sz="quarter" idx="12"/>
          </p:nvPr>
        </p:nvSpPr>
        <p:spPr/>
        <p:txBody>
          <a:bodyPr/>
          <a:lstStyle/>
          <a:p>
            <a:fld id="{079C0822-ACF1-453B-80C5-DA34A0C68092}" type="slidenum">
              <a:rPr lang="fi-FI" smtClean="0"/>
              <a:t>‹#›</a:t>
            </a:fld>
            <a:endParaRPr lang="fi-FI"/>
          </a:p>
        </p:txBody>
      </p:sp>
    </p:spTree>
    <p:extLst>
      <p:ext uri="{BB962C8B-B14F-4D97-AF65-F5344CB8AC3E}">
        <p14:creationId xmlns:p14="http://schemas.microsoft.com/office/powerpoint/2010/main" val="542145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1918020B-D0B9-0C83-BC5C-DB00B29090A0}"/>
              </a:ext>
            </a:extLst>
          </p:cNvPr>
          <p:cNvSpPr>
            <a:spLocks noGrp="1"/>
          </p:cNvSpPr>
          <p:nvPr>
            <p:ph type="dt" sz="half" idx="10"/>
          </p:nvPr>
        </p:nvSpPr>
        <p:spPr/>
        <p:txBody>
          <a:bodyPr/>
          <a:lstStyle/>
          <a:p>
            <a:fld id="{069916BA-4998-494F-86BC-8CAF101B84BD}" type="datetimeFigureOut">
              <a:rPr lang="fi-FI" smtClean="0"/>
              <a:t>10.12.2024</a:t>
            </a:fld>
            <a:endParaRPr lang="fi-FI"/>
          </a:p>
        </p:txBody>
      </p:sp>
      <p:sp>
        <p:nvSpPr>
          <p:cNvPr id="3" name="Alatunnisteen paikkamerkki 2">
            <a:extLst>
              <a:ext uri="{FF2B5EF4-FFF2-40B4-BE49-F238E27FC236}">
                <a16:creationId xmlns:a16="http://schemas.microsoft.com/office/drawing/2014/main" id="{2B3C77AA-0ADD-DB62-C928-C42CEE70F555}"/>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4C54E098-B1AD-40BB-0851-61D0C4A05E3A}"/>
              </a:ext>
            </a:extLst>
          </p:cNvPr>
          <p:cNvSpPr>
            <a:spLocks noGrp="1"/>
          </p:cNvSpPr>
          <p:nvPr>
            <p:ph type="sldNum" sz="quarter" idx="12"/>
          </p:nvPr>
        </p:nvSpPr>
        <p:spPr/>
        <p:txBody>
          <a:bodyPr/>
          <a:lstStyle/>
          <a:p>
            <a:fld id="{079C0822-ACF1-453B-80C5-DA34A0C68092}" type="slidenum">
              <a:rPr lang="fi-FI" smtClean="0"/>
              <a:t>‹#›</a:t>
            </a:fld>
            <a:endParaRPr lang="fi-FI"/>
          </a:p>
        </p:txBody>
      </p:sp>
    </p:spTree>
    <p:extLst>
      <p:ext uri="{BB962C8B-B14F-4D97-AF65-F5344CB8AC3E}">
        <p14:creationId xmlns:p14="http://schemas.microsoft.com/office/powerpoint/2010/main" val="1049220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D38D5EF-9AC0-1781-0805-B58BD827EFD1}"/>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321F6361-4D57-7E68-9686-DC5C4EDD78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1258F21A-3D31-1647-98FF-F6B41C4901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7A6E2374-DF84-471E-01BC-16BC82659755}"/>
              </a:ext>
            </a:extLst>
          </p:cNvPr>
          <p:cNvSpPr>
            <a:spLocks noGrp="1"/>
          </p:cNvSpPr>
          <p:nvPr>
            <p:ph type="dt" sz="half" idx="10"/>
          </p:nvPr>
        </p:nvSpPr>
        <p:spPr/>
        <p:txBody>
          <a:bodyPr/>
          <a:lstStyle/>
          <a:p>
            <a:fld id="{069916BA-4998-494F-86BC-8CAF101B84BD}" type="datetimeFigureOut">
              <a:rPr lang="fi-FI" smtClean="0"/>
              <a:t>10.12.2024</a:t>
            </a:fld>
            <a:endParaRPr lang="fi-FI"/>
          </a:p>
        </p:txBody>
      </p:sp>
      <p:sp>
        <p:nvSpPr>
          <p:cNvPr id="6" name="Alatunnisteen paikkamerkki 5">
            <a:extLst>
              <a:ext uri="{FF2B5EF4-FFF2-40B4-BE49-F238E27FC236}">
                <a16:creationId xmlns:a16="http://schemas.microsoft.com/office/drawing/2014/main" id="{843A9F76-A820-8810-CB18-863E6EE38A24}"/>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97F2635C-8466-9206-A5F1-BD387BC41E5B}"/>
              </a:ext>
            </a:extLst>
          </p:cNvPr>
          <p:cNvSpPr>
            <a:spLocks noGrp="1"/>
          </p:cNvSpPr>
          <p:nvPr>
            <p:ph type="sldNum" sz="quarter" idx="12"/>
          </p:nvPr>
        </p:nvSpPr>
        <p:spPr/>
        <p:txBody>
          <a:bodyPr/>
          <a:lstStyle/>
          <a:p>
            <a:fld id="{079C0822-ACF1-453B-80C5-DA34A0C68092}" type="slidenum">
              <a:rPr lang="fi-FI" smtClean="0"/>
              <a:t>‹#›</a:t>
            </a:fld>
            <a:endParaRPr lang="fi-FI"/>
          </a:p>
        </p:txBody>
      </p:sp>
    </p:spTree>
    <p:extLst>
      <p:ext uri="{BB962C8B-B14F-4D97-AF65-F5344CB8AC3E}">
        <p14:creationId xmlns:p14="http://schemas.microsoft.com/office/powerpoint/2010/main" val="903360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513CA1-90C0-1118-0E24-B2FBACAE3298}"/>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BE1AF434-E627-3792-1CEA-94DD6A8A1E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F0282CE6-B108-CE72-332D-8C93D0972B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6E10D560-0F45-01AA-CABC-EB06D0F5A080}"/>
              </a:ext>
            </a:extLst>
          </p:cNvPr>
          <p:cNvSpPr>
            <a:spLocks noGrp="1"/>
          </p:cNvSpPr>
          <p:nvPr>
            <p:ph type="dt" sz="half" idx="10"/>
          </p:nvPr>
        </p:nvSpPr>
        <p:spPr/>
        <p:txBody>
          <a:bodyPr/>
          <a:lstStyle/>
          <a:p>
            <a:fld id="{069916BA-4998-494F-86BC-8CAF101B84BD}" type="datetimeFigureOut">
              <a:rPr lang="fi-FI" smtClean="0"/>
              <a:t>10.12.2024</a:t>
            </a:fld>
            <a:endParaRPr lang="fi-FI"/>
          </a:p>
        </p:txBody>
      </p:sp>
      <p:sp>
        <p:nvSpPr>
          <p:cNvPr id="6" name="Alatunnisteen paikkamerkki 5">
            <a:extLst>
              <a:ext uri="{FF2B5EF4-FFF2-40B4-BE49-F238E27FC236}">
                <a16:creationId xmlns:a16="http://schemas.microsoft.com/office/drawing/2014/main" id="{C5B13BBC-073D-677C-812A-B1234203E5D1}"/>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42115661-2085-B86F-3852-C3272AC4543B}"/>
              </a:ext>
            </a:extLst>
          </p:cNvPr>
          <p:cNvSpPr>
            <a:spLocks noGrp="1"/>
          </p:cNvSpPr>
          <p:nvPr>
            <p:ph type="sldNum" sz="quarter" idx="12"/>
          </p:nvPr>
        </p:nvSpPr>
        <p:spPr/>
        <p:txBody>
          <a:bodyPr/>
          <a:lstStyle/>
          <a:p>
            <a:fld id="{079C0822-ACF1-453B-80C5-DA34A0C68092}" type="slidenum">
              <a:rPr lang="fi-FI" smtClean="0"/>
              <a:t>‹#›</a:t>
            </a:fld>
            <a:endParaRPr lang="fi-FI"/>
          </a:p>
        </p:txBody>
      </p:sp>
    </p:spTree>
    <p:extLst>
      <p:ext uri="{BB962C8B-B14F-4D97-AF65-F5344CB8AC3E}">
        <p14:creationId xmlns:p14="http://schemas.microsoft.com/office/powerpoint/2010/main" val="540543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43AE7802-777A-A9B2-5F92-4BDB2694BC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71414B34-FA5B-6E53-79FF-A4E059816B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3AA3FFF1-7CA4-9A5E-C668-69CF40FFAE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9916BA-4998-494F-86BC-8CAF101B84BD}" type="datetimeFigureOut">
              <a:rPr lang="fi-FI" smtClean="0"/>
              <a:t>10.12.2024</a:t>
            </a:fld>
            <a:endParaRPr lang="fi-FI"/>
          </a:p>
        </p:txBody>
      </p:sp>
      <p:sp>
        <p:nvSpPr>
          <p:cNvPr id="5" name="Alatunnisteen paikkamerkki 4">
            <a:extLst>
              <a:ext uri="{FF2B5EF4-FFF2-40B4-BE49-F238E27FC236}">
                <a16:creationId xmlns:a16="http://schemas.microsoft.com/office/drawing/2014/main" id="{D690D742-EA05-97AD-88BB-BAF5C8DE5B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5D87706D-2FED-9012-27A0-7A26018708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9C0822-ACF1-453B-80C5-DA34A0C68092}" type="slidenum">
              <a:rPr lang="fi-FI" smtClean="0"/>
              <a:t>‹#›</a:t>
            </a:fld>
            <a:endParaRPr lang="fi-FI"/>
          </a:p>
        </p:txBody>
      </p:sp>
    </p:spTree>
    <p:extLst>
      <p:ext uri="{BB962C8B-B14F-4D97-AF65-F5344CB8AC3E}">
        <p14:creationId xmlns:p14="http://schemas.microsoft.com/office/powerpoint/2010/main" val="11300886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E3649F7-DBC3-7A43-5A7F-B510A8E2657A}"/>
              </a:ext>
            </a:extLst>
          </p:cNvPr>
          <p:cNvSpPr>
            <a:spLocks noGrp="1"/>
          </p:cNvSpPr>
          <p:nvPr>
            <p:ph type="ctrTitle"/>
          </p:nvPr>
        </p:nvSpPr>
        <p:spPr/>
        <p:txBody>
          <a:bodyPr/>
          <a:lstStyle/>
          <a:p>
            <a:r>
              <a:rPr lang="fi-FI" dirty="0"/>
              <a:t>Sosiaalipsykologia PS6</a:t>
            </a:r>
          </a:p>
        </p:txBody>
      </p:sp>
      <p:sp>
        <p:nvSpPr>
          <p:cNvPr id="3" name="Alaotsikko 2">
            <a:extLst>
              <a:ext uri="{FF2B5EF4-FFF2-40B4-BE49-F238E27FC236}">
                <a16:creationId xmlns:a16="http://schemas.microsoft.com/office/drawing/2014/main" id="{202FB03B-A14C-0FFE-2F44-FAA2E5ABFB70}"/>
              </a:ext>
            </a:extLst>
          </p:cNvPr>
          <p:cNvSpPr>
            <a:spLocks noGrp="1"/>
          </p:cNvSpPr>
          <p:nvPr>
            <p:ph type="subTitle" idx="1"/>
          </p:nvPr>
        </p:nvSpPr>
        <p:spPr/>
        <p:txBody>
          <a:bodyPr/>
          <a:lstStyle/>
          <a:p>
            <a:r>
              <a:rPr lang="fi-FI" dirty="0"/>
              <a:t>Kertaus</a:t>
            </a:r>
          </a:p>
        </p:txBody>
      </p:sp>
    </p:spTree>
    <p:extLst>
      <p:ext uri="{BB962C8B-B14F-4D97-AF65-F5344CB8AC3E}">
        <p14:creationId xmlns:p14="http://schemas.microsoft.com/office/powerpoint/2010/main" val="678055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dirty="0"/>
              <a:t>Luokittelusta syntyy sosiaalisia identiteettejä</a:t>
            </a:r>
          </a:p>
        </p:txBody>
      </p:sp>
      <p:pic>
        <p:nvPicPr>
          <p:cNvPr id="4098" name="Picture 2" descr="https://app.tabletkoulu.fi/files/Section/25991/files/itsetunt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1625" y="1700808"/>
            <a:ext cx="6782955" cy="4327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7571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Otsikko 1">
            <a:extLst>
              <a:ext uri="{FF2B5EF4-FFF2-40B4-BE49-F238E27FC236}">
                <a16:creationId xmlns:a16="http://schemas.microsoft.com/office/drawing/2014/main" id="{8E6BEEC8-EF5C-0E31-1E8F-CBA8929C2E48}"/>
              </a:ext>
            </a:extLst>
          </p:cNvPr>
          <p:cNvSpPr>
            <a:spLocks noGrp="1"/>
          </p:cNvSpPr>
          <p:nvPr>
            <p:ph type="title"/>
          </p:nvPr>
        </p:nvSpPr>
        <p:spPr>
          <a:xfrm>
            <a:off x="1098468" y="885651"/>
            <a:ext cx="3229803" cy="4624603"/>
          </a:xfrm>
        </p:spPr>
        <p:txBody>
          <a:bodyPr>
            <a:normAutofit/>
          </a:bodyPr>
          <a:lstStyle/>
          <a:p>
            <a:r>
              <a:rPr lang="fi-FI">
                <a:solidFill>
                  <a:srgbClr val="FFFFFF"/>
                </a:solidFill>
                <a:latin typeface="Calibri" panose="020F0502020204030204" pitchFamily="34" charset="0"/>
                <a:cs typeface="Calibri" panose="020F0502020204030204" pitchFamily="34" charset="0"/>
              </a:rPr>
              <a:t>Taijfelin Sosiaalisen identiteetin teoria</a:t>
            </a:r>
            <a:endParaRPr lang="fi-FI">
              <a:solidFill>
                <a:srgbClr val="FFFFFF"/>
              </a:solidFill>
            </a:endParaRPr>
          </a:p>
        </p:txBody>
      </p:sp>
      <p:sp>
        <p:nvSpPr>
          <p:cNvPr id="3" name="Sisällön paikkamerkki 2">
            <a:extLst>
              <a:ext uri="{FF2B5EF4-FFF2-40B4-BE49-F238E27FC236}">
                <a16:creationId xmlns:a16="http://schemas.microsoft.com/office/drawing/2014/main" id="{9D5E4224-C257-F490-3363-59133F8FD71D}"/>
              </a:ext>
            </a:extLst>
          </p:cNvPr>
          <p:cNvSpPr>
            <a:spLocks noGrp="1"/>
          </p:cNvSpPr>
          <p:nvPr>
            <p:ph idx="1"/>
          </p:nvPr>
        </p:nvSpPr>
        <p:spPr>
          <a:xfrm>
            <a:off x="4775199" y="250855"/>
            <a:ext cx="7068457" cy="6483774"/>
          </a:xfrm>
        </p:spPr>
        <p:txBody>
          <a:bodyPr anchor="ctr">
            <a:normAutofit/>
          </a:bodyPr>
          <a:lstStyle/>
          <a:p>
            <a:r>
              <a:rPr lang="fi-FI" sz="2400" b="0" i="0" dirty="0">
                <a:effectLst/>
                <a:latin typeface="Calibri" panose="020F0502020204030204" pitchFamily="34" charset="0"/>
                <a:cs typeface="Calibri" panose="020F0502020204030204" pitchFamily="34" charset="0"/>
              </a:rPr>
              <a:t>Sosiaaliseen identiteettiin liittyvä luokittelu selittää </a:t>
            </a:r>
            <a:r>
              <a:rPr lang="fi-FI" sz="2400" i="0" dirty="0">
                <a:effectLst/>
                <a:latin typeface="Calibri" panose="020F0502020204030204" pitchFamily="34" charset="0"/>
                <a:cs typeface="Calibri" panose="020F0502020204030204" pitchFamily="34" charset="0"/>
              </a:rPr>
              <a:t>stereotypioihin</a:t>
            </a:r>
            <a:r>
              <a:rPr lang="fi-FI" sz="2400" b="0" i="0" dirty="0">
                <a:effectLst/>
                <a:latin typeface="Calibri" panose="020F0502020204030204" pitchFamily="34" charset="0"/>
                <a:cs typeface="Calibri" panose="020F0502020204030204" pitchFamily="34" charset="0"/>
              </a:rPr>
              <a:t> perustuvien ryhmäkuvausten syntyä ja sitkeyttä (sisäryhmän ja ulkoryhmän yleistykset)</a:t>
            </a:r>
          </a:p>
          <a:p>
            <a:r>
              <a:rPr lang="fi-FI" sz="2400" b="0" i="0" dirty="0">
                <a:effectLst/>
                <a:latin typeface="Calibri" panose="020F0502020204030204" pitchFamily="34" charset="0"/>
                <a:cs typeface="Calibri" panose="020F0502020204030204" pitchFamily="34" charset="0"/>
              </a:rPr>
              <a:t>Selittää myös ryhmien välisiä jännitteitä, kilpailua ja vihamielisyyksiä (etnosentrismi)</a:t>
            </a:r>
          </a:p>
          <a:p>
            <a:r>
              <a:rPr lang="fi-FI" sz="2400" b="1" i="0" dirty="0">
                <a:effectLst/>
                <a:latin typeface="Calibri" panose="020F0502020204030204" pitchFamily="34" charset="0"/>
                <a:cs typeface="Calibri" panose="020F0502020204030204" pitchFamily="34" charset="0"/>
              </a:rPr>
              <a:t>Minimaalisten ryhmien paradigma</a:t>
            </a:r>
            <a:r>
              <a:rPr lang="fi-FI" sz="2400" b="0" i="0" dirty="0">
                <a:effectLst/>
                <a:latin typeface="Calibri" panose="020F0502020204030204" pitchFamily="34" charset="0"/>
                <a:cs typeface="Calibri" panose="020F0502020204030204" pitchFamily="34" charset="0"/>
              </a:rPr>
              <a:t>: tutkimusasetelmia, joissa tutkittavat on jaettu täysin sattumanvaraisesti eri ryhmiin siten, että he eivät edes tiedä, keitä muita kuuluu samaan ryhmään ja mitä yhteistä heillä voisi olla (esim. </a:t>
            </a:r>
            <a:r>
              <a:rPr lang="fi-FI" sz="2400" b="0" i="0" dirty="0" err="1">
                <a:effectLst/>
                <a:latin typeface="Calibri" panose="020F0502020204030204" pitchFamily="34" charset="0"/>
                <a:cs typeface="Calibri" panose="020F0502020204030204" pitchFamily="34" charset="0"/>
              </a:rPr>
              <a:t>Taijfelin</a:t>
            </a:r>
            <a:r>
              <a:rPr lang="fi-FI" sz="2400" b="0" i="0" dirty="0">
                <a:effectLst/>
                <a:latin typeface="Calibri" panose="020F0502020204030204" pitchFamily="34" charset="0"/>
                <a:cs typeface="Calibri" panose="020F0502020204030204" pitchFamily="34" charset="0"/>
              </a:rPr>
              <a:t> tutkimukset 1970-luvulla)</a:t>
            </a:r>
          </a:p>
          <a:p>
            <a:r>
              <a:rPr lang="fi-FI" sz="2400" b="1" i="0" dirty="0">
                <a:effectLst/>
                <a:latin typeface="Calibri" panose="020F0502020204030204" pitchFamily="34" charset="0"/>
                <a:cs typeface="Calibri" panose="020F0502020204030204" pitchFamily="34" charset="0"/>
              </a:rPr>
              <a:t>Tutkimustulokset</a:t>
            </a:r>
            <a:r>
              <a:rPr lang="fi-FI" sz="2400" b="0" i="0" dirty="0">
                <a:effectLst/>
                <a:latin typeface="Calibri" panose="020F0502020204030204" pitchFamily="34" charset="0"/>
                <a:cs typeface="Calibri" panose="020F0502020204030204" pitchFamily="34" charset="0"/>
              </a:rPr>
              <a:t>: pelkkä tietoisuus jonkin ryhmiin luokittelun perusteen olemassaolosta saa ihmiset samastumaan sisäryhmäänsä ja suosimaan sitä.</a:t>
            </a:r>
            <a:endParaRPr lang="fi-FI"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0046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Otsikko 1">
            <a:extLst>
              <a:ext uri="{FF2B5EF4-FFF2-40B4-BE49-F238E27FC236}">
                <a16:creationId xmlns:a16="http://schemas.microsoft.com/office/drawing/2014/main" id="{82223FBF-9131-4FE5-B9FD-93973CA8C00B}"/>
              </a:ext>
            </a:extLst>
          </p:cNvPr>
          <p:cNvSpPr>
            <a:spLocks noGrp="1"/>
          </p:cNvSpPr>
          <p:nvPr>
            <p:ph type="title"/>
          </p:nvPr>
        </p:nvSpPr>
        <p:spPr>
          <a:xfrm>
            <a:off x="1098468" y="885651"/>
            <a:ext cx="3229803" cy="4624603"/>
          </a:xfrm>
        </p:spPr>
        <p:txBody>
          <a:bodyPr>
            <a:normAutofit/>
          </a:bodyPr>
          <a:lstStyle/>
          <a:p>
            <a:r>
              <a:rPr lang="fi-FI" sz="3400">
                <a:solidFill>
                  <a:srgbClr val="FFFFFF"/>
                </a:solidFill>
              </a:rPr>
              <a:t>Ensivaikutelmaan vaikuttavia tekijöitä</a:t>
            </a:r>
          </a:p>
        </p:txBody>
      </p:sp>
      <p:sp>
        <p:nvSpPr>
          <p:cNvPr id="3" name="Sisällön paikkamerkki 2">
            <a:extLst>
              <a:ext uri="{FF2B5EF4-FFF2-40B4-BE49-F238E27FC236}">
                <a16:creationId xmlns:a16="http://schemas.microsoft.com/office/drawing/2014/main" id="{EE0D6139-5385-2AC7-5B4C-1D0F5F5635B6}"/>
              </a:ext>
            </a:extLst>
          </p:cNvPr>
          <p:cNvSpPr>
            <a:spLocks noGrp="1"/>
          </p:cNvSpPr>
          <p:nvPr>
            <p:ph idx="1"/>
          </p:nvPr>
        </p:nvSpPr>
        <p:spPr>
          <a:xfrm>
            <a:off x="4654299" y="295980"/>
            <a:ext cx="7378043" cy="6409619"/>
          </a:xfrm>
        </p:spPr>
        <p:txBody>
          <a:bodyPr anchor="ctr">
            <a:normAutofit/>
          </a:bodyPr>
          <a:lstStyle/>
          <a:p>
            <a:r>
              <a:rPr lang="fi-FI" sz="2200" b="1" i="0" dirty="0">
                <a:effectLst/>
              </a:rPr>
              <a:t>Implisiittinen persoonallisuusteoria: </a:t>
            </a:r>
            <a:r>
              <a:rPr lang="fi-FI" sz="2200" b="0" i="0" dirty="0">
                <a:effectLst/>
              </a:rPr>
              <a:t>yksilön tapaa niputtaa persoonallisuuspiirteitä yhteen. </a:t>
            </a:r>
          </a:p>
          <a:p>
            <a:r>
              <a:rPr lang="fi-FI" sz="2200" b="0" i="0" dirty="0">
                <a:effectLst/>
              </a:rPr>
              <a:t>Ihmisillä on taipumus olettaa, että kun jollakin henkilöllä on yksi piirre, hänellä todennäköisesti on tietyt muutkin piirteet.</a:t>
            </a:r>
          </a:p>
          <a:p>
            <a:r>
              <a:rPr lang="fi-FI" sz="2200" dirty="0"/>
              <a:t>Ihmiset mieltävät eri persoonallisuuden piirteet ja toimintatavat myönteisiksi tai kielteisiksi implisiittisen eli huonosti tiedostetun niputtamisen vuoksi</a:t>
            </a:r>
            <a:r>
              <a:rPr lang="fi-FI" sz="2200" b="0" i="0" dirty="0">
                <a:effectLst/>
              </a:rPr>
              <a:t> </a:t>
            </a:r>
          </a:p>
          <a:p>
            <a:r>
              <a:rPr lang="fi-FI" sz="2200" b="1" dirty="0" err="1"/>
              <a:t>Haloefekti</a:t>
            </a:r>
            <a:endParaRPr lang="fi-FI" sz="2200" b="1" dirty="0"/>
          </a:p>
          <a:p>
            <a:r>
              <a:rPr lang="fi-FI" sz="2200" b="1" dirty="0"/>
              <a:t>Stigma</a:t>
            </a:r>
          </a:p>
          <a:p>
            <a:r>
              <a:rPr lang="fi-FI" sz="2200" b="0" i="0" dirty="0">
                <a:effectLst/>
              </a:rPr>
              <a:t> </a:t>
            </a:r>
            <a:r>
              <a:rPr lang="fi-FI" sz="2200" b="1" dirty="0"/>
              <a:t>V</a:t>
            </a:r>
            <a:r>
              <a:rPr lang="fi-FI" sz="2200" b="1" i="0" dirty="0">
                <a:effectLst/>
              </a:rPr>
              <a:t>aikutelman muodostuksen jatkumomalli</a:t>
            </a:r>
            <a:r>
              <a:rPr lang="fi-FI" sz="2200" b="0" i="0" dirty="0">
                <a:effectLst/>
              </a:rPr>
              <a:t>. Kun kohdattava ihminen ei ole tärkeä, riittää ylimalkaisempi tieto eikä tiedonkäsittelyn prosessi jatku. Jatkumolla jatketaan uusien tarkentavien havaintojen tekemistä sitä pitemmälle, mitä tärkeämmäksi ihmisen vaikutus omaan elämään arvioidaan.</a:t>
            </a:r>
            <a:endParaRPr lang="fi-FI" sz="2200" dirty="0"/>
          </a:p>
        </p:txBody>
      </p:sp>
    </p:spTree>
    <p:extLst>
      <p:ext uri="{BB962C8B-B14F-4D97-AF65-F5344CB8AC3E}">
        <p14:creationId xmlns:p14="http://schemas.microsoft.com/office/powerpoint/2010/main" val="2889899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341DC14-3BC3-4F06-A437-40549B8C8C08}"/>
              </a:ext>
            </a:extLst>
          </p:cNvPr>
          <p:cNvSpPr>
            <a:spLocks noGrp="1"/>
          </p:cNvSpPr>
          <p:nvPr>
            <p:ph type="title"/>
          </p:nvPr>
        </p:nvSpPr>
        <p:spPr>
          <a:xfrm>
            <a:off x="548268" y="244707"/>
            <a:ext cx="10515600" cy="872660"/>
          </a:xfrm>
        </p:spPr>
        <p:txBody>
          <a:bodyPr>
            <a:normAutofit/>
          </a:bodyPr>
          <a:lstStyle/>
          <a:p>
            <a:r>
              <a:rPr lang="fi-FI" sz="4800" dirty="0"/>
              <a:t>Daniel </a:t>
            </a:r>
            <a:r>
              <a:rPr lang="fi-FI" sz="4800" dirty="0" err="1"/>
              <a:t>Kahneman</a:t>
            </a:r>
            <a:r>
              <a:rPr lang="fi-FI" sz="4800" dirty="0"/>
              <a:t>: nopea ja hidas ajattelu</a:t>
            </a:r>
          </a:p>
        </p:txBody>
      </p:sp>
      <p:sp>
        <p:nvSpPr>
          <p:cNvPr id="4" name="Suorakulmio: Pyöristetyt kulmat 3">
            <a:extLst>
              <a:ext uri="{FF2B5EF4-FFF2-40B4-BE49-F238E27FC236}">
                <a16:creationId xmlns:a16="http://schemas.microsoft.com/office/drawing/2014/main" id="{DC5B5C62-2F2D-B736-058A-CA1C252BE52A}"/>
              </a:ext>
            </a:extLst>
          </p:cNvPr>
          <p:cNvSpPr/>
          <p:nvPr/>
        </p:nvSpPr>
        <p:spPr>
          <a:xfrm>
            <a:off x="267628" y="1761659"/>
            <a:ext cx="5664820" cy="4580500"/>
          </a:xfrm>
          <a:prstGeom prst="roundRect">
            <a:avLst/>
          </a:prstGeom>
          <a:solidFill>
            <a:srgbClr val="EE9CDE"/>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i-FI" sz="2800" b="1" i="0" u="none" strike="noStrike" kern="1200" cap="none" spc="0" normalizeH="0" baseline="0" noProof="0" dirty="0">
                <a:ln>
                  <a:noFill/>
                </a:ln>
                <a:solidFill>
                  <a:prstClr val="black"/>
                </a:solidFill>
                <a:effectLst/>
                <a:uLnTx/>
                <a:uFillTx/>
                <a:latin typeface="Calibri" panose="020F0502020204030204"/>
                <a:ea typeface="+mn-ea"/>
                <a:cs typeface="+mn-cs"/>
              </a:rPr>
              <a:t>Nopea ajattelu:</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i-FI" sz="2600" b="0" i="0" u="none" strike="noStrike" kern="1200" cap="none" spc="0" normalizeH="0" baseline="0" noProof="0" dirty="0">
                <a:ln>
                  <a:noFill/>
                </a:ln>
                <a:solidFill>
                  <a:prstClr val="black"/>
                </a:solidFill>
                <a:effectLst/>
                <a:uLnTx/>
                <a:uFillTx/>
                <a:latin typeface="Calibri" panose="020F0502020204030204"/>
                <a:ea typeface="+mn-ea"/>
                <a:cs typeface="+mn-cs"/>
              </a:rPr>
              <a:t>Intuitiivinen eli vaistonvarainen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i-FI" sz="2600" b="0" i="0" u="none" strike="noStrike" kern="1200" cap="none" spc="0" normalizeH="0" baseline="0" noProof="0" dirty="0">
                <a:ln>
                  <a:noFill/>
                </a:ln>
                <a:solidFill>
                  <a:prstClr val="black"/>
                </a:solidFill>
                <a:effectLst/>
                <a:uLnTx/>
                <a:uFillTx/>
                <a:latin typeface="Calibri" panose="020F0502020204030204"/>
                <a:ea typeface="+mn-ea"/>
                <a:cs typeface="+mn-cs"/>
              </a:rPr>
              <a:t>Asioiden päätteleminen tuttuuden, kaavamaisuuksien tunnistamisen, mielleyhtymien (assosiaatioiden) avulla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i-FI" sz="2600" b="0" i="0" u="none" strike="noStrike" kern="1200" cap="none" spc="0" normalizeH="0" baseline="0" noProof="0" dirty="0">
                <a:ln>
                  <a:noFill/>
                </a:ln>
                <a:solidFill>
                  <a:prstClr val="black"/>
                </a:solidFill>
                <a:effectLst/>
                <a:uLnTx/>
                <a:uFillTx/>
                <a:latin typeface="Calibri" panose="020F0502020204030204"/>
                <a:ea typeface="+mn-ea"/>
                <a:cs typeface="+mn-cs"/>
              </a:rPr>
              <a:t>Nojaa karkeisiin yleistyksiin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i-FI" sz="2600" b="0" i="0" u="none" strike="noStrike" kern="1200" cap="none" spc="0" normalizeH="0" baseline="0" noProof="0" dirty="0">
                <a:ln>
                  <a:noFill/>
                </a:ln>
                <a:solidFill>
                  <a:prstClr val="black"/>
                </a:solidFill>
                <a:effectLst/>
                <a:uLnTx/>
                <a:uFillTx/>
                <a:latin typeface="Calibri" panose="020F0502020204030204"/>
                <a:ea typeface="+mn-ea"/>
                <a:cs typeface="+mn-cs"/>
              </a:rPr>
              <a:t>Altis virheille</a:t>
            </a:r>
          </a:p>
          <a:p>
            <a:pPr algn="ctr"/>
            <a:endParaRPr lang="fi-FI" dirty="0"/>
          </a:p>
        </p:txBody>
      </p:sp>
      <p:sp>
        <p:nvSpPr>
          <p:cNvPr id="5" name="Suorakulmio: Pyöristetyt kulmat 4">
            <a:extLst>
              <a:ext uri="{FF2B5EF4-FFF2-40B4-BE49-F238E27FC236}">
                <a16:creationId xmlns:a16="http://schemas.microsoft.com/office/drawing/2014/main" id="{898A3C2F-74DB-D038-3345-AB5A69E039AC}"/>
              </a:ext>
            </a:extLst>
          </p:cNvPr>
          <p:cNvSpPr/>
          <p:nvPr/>
        </p:nvSpPr>
        <p:spPr>
          <a:xfrm>
            <a:off x="6259552" y="1664183"/>
            <a:ext cx="5664820" cy="4677976"/>
          </a:xfrm>
          <a:prstGeom prst="roundRect">
            <a:avLst/>
          </a:prstGeom>
          <a:solidFill>
            <a:schemeClr val="accent6">
              <a:lumMod val="40000"/>
              <a:lumOff val="60000"/>
            </a:schemeClr>
          </a:solid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i-FI" sz="2800" b="1" i="0" u="none" strike="noStrike" kern="1200" cap="none" spc="0" normalizeH="0" baseline="0" noProof="0" dirty="0">
                <a:ln>
                  <a:noFill/>
                </a:ln>
                <a:solidFill>
                  <a:prstClr val="black"/>
                </a:solidFill>
                <a:effectLst/>
                <a:uLnTx/>
                <a:uFillTx/>
                <a:latin typeface="Calibri" panose="020F0502020204030204"/>
                <a:ea typeface="+mn-ea"/>
                <a:cs typeface="+mn-cs"/>
              </a:rPr>
              <a:t>Hidas ajattelu:</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i-FI" sz="2800" b="0" i="0" u="none" strike="noStrike" kern="1200" cap="none" spc="0" normalizeH="0" baseline="0" noProof="0" dirty="0">
                <a:ln>
                  <a:noFill/>
                </a:ln>
                <a:solidFill>
                  <a:prstClr val="black"/>
                </a:solidFill>
                <a:effectLst/>
                <a:uLnTx/>
                <a:uFillTx/>
                <a:latin typeface="Calibri" panose="020F0502020204030204"/>
                <a:ea typeface="+mn-ea"/>
                <a:cs typeface="+mn-cs"/>
              </a:rPr>
              <a:t>Analyyttinen, erittelevä, tarkka ajattelu</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i-FI" sz="2800" b="0" i="0" u="none" strike="noStrike" kern="1200" cap="none" spc="0" normalizeH="0" baseline="0" noProof="0" dirty="0">
                <a:ln>
                  <a:noFill/>
                </a:ln>
                <a:solidFill>
                  <a:prstClr val="black"/>
                </a:solidFill>
                <a:effectLst/>
                <a:uLnTx/>
                <a:uFillTx/>
                <a:latin typeface="Calibri" panose="020F0502020204030204"/>
                <a:ea typeface="+mn-ea"/>
                <a:cs typeface="+mn-cs"/>
              </a:rPr>
              <a:t>Huolellinen havainnointi, monipuolinen arviointi, erilaisten näkökulmien huomioiminen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i-FI" sz="2800" b="0" i="0" u="none" strike="noStrike" kern="1200" cap="none" spc="0" normalizeH="0" baseline="0" noProof="0" dirty="0">
                <a:ln>
                  <a:noFill/>
                </a:ln>
                <a:solidFill>
                  <a:prstClr val="black"/>
                </a:solidFill>
                <a:effectLst/>
                <a:uLnTx/>
                <a:uFillTx/>
                <a:latin typeface="Calibri" panose="020F0502020204030204"/>
                <a:ea typeface="+mn-ea"/>
                <a:cs typeface="+mn-cs"/>
              </a:rPr>
              <a:t>Johtopäätöksiä tehdään varovaisemmin</a:t>
            </a:r>
          </a:p>
        </p:txBody>
      </p:sp>
    </p:spTree>
    <p:extLst>
      <p:ext uri="{BB962C8B-B14F-4D97-AF65-F5344CB8AC3E}">
        <p14:creationId xmlns:p14="http://schemas.microsoft.com/office/powerpoint/2010/main" val="2887452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Otsikko 1">
            <a:extLst>
              <a:ext uri="{FF2B5EF4-FFF2-40B4-BE49-F238E27FC236}">
                <a16:creationId xmlns:a16="http://schemas.microsoft.com/office/drawing/2014/main" id="{9832D976-AC0F-A416-9BAD-7B5C79E12472}"/>
              </a:ext>
            </a:extLst>
          </p:cNvPr>
          <p:cNvSpPr>
            <a:spLocks noGrp="1"/>
          </p:cNvSpPr>
          <p:nvPr>
            <p:ph type="title"/>
          </p:nvPr>
        </p:nvSpPr>
        <p:spPr>
          <a:xfrm>
            <a:off x="958506" y="800392"/>
            <a:ext cx="10264697" cy="1212102"/>
          </a:xfrm>
        </p:spPr>
        <p:txBody>
          <a:bodyPr>
            <a:normAutofit/>
          </a:bodyPr>
          <a:lstStyle/>
          <a:p>
            <a:r>
              <a:rPr lang="fi-FI" sz="4000">
                <a:solidFill>
                  <a:srgbClr val="FFFFFF"/>
                </a:solidFill>
              </a:rPr>
              <a:t>Attribuutiovinoumat vääristävät tulkintoja</a:t>
            </a:r>
          </a:p>
        </p:txBody>
      </p:sp>
      <p:sp>
        <p:nvSpPr>
          <p:cNvPr id="3" name="Sisällön paikkamerkki 2">
            <a:extLst>
              <a:ext uri="{FF2B5EF4-FFF2-40B4-BE49-F238E27FC236}">
                <a16:creationId xmlns:a16="http://schemas.microsoft.com/office/drawing/2014/main" id="{AE024B98-9B16-773E-44D2-DD12262ADBAF}"/>
              </a:ext>
            </a:extLst>
          </p:cNvPr>
          <p:cNvSpPr>
            <a:spLocks noGrp="1"/>
          </p:cNvSpPr>
          <p:nvPr>
            <p:ph idx="1"/>
          </p:nvPr>
        </p:nvSpPr>
        <p:spPr>
          <a:xfrm>
            <a:off x="1119322" y="2490436"/>
            <a:ext cx="10432493" cy="4200650"/>
          </a:xfrm>
        </p:spPr>
        <p:txBody>
          <a:bodyPr anchor="ctr">
            <a:normAutofit/>
          </a:bodyPr>
          <a:lstStyle/>
          <a:p>
            <a:pPr marL="0" indent="0">
              <a:buNone/>
            </a:pPr>
            <a:r>
              <a:rPr lang="fi-FI" sz="1800" b="1" dirty="0"/>
              <a:t>Attribuution perusvirhe </a:t>
            </a:r>
            <a:r>
              <a:rPr lang="fi-FI" sz="1800" dirty="0"/>
              <a:t>saa korostamaan sisäisiä tekijöitä:</a:t>
            </a:r>
          </a:p>
          <a:p>
            <a:r>
              <a:rPr lang="fi-FI" sz="1800" b="0" i="0" dirty="0">
                <a:effectLst/>
              </a:rPr>
              <a:t>ihmiset ovat taipuvaisia päättelemään toisen ihmisen käyttäytymisen jossakin tilanteessa kertovan pääasiassa vain hänen persoonallisuudestaan ja motiiveistaan (sisäinen tekijä) eikä tilannetekijöistä (ulkoinen tekijä). Omaa toimintaa taas selitetään juuri päinvastoin.</a:t>
            </a:r>
          </a:p>
          <a:p>
            <a:r>
              <a:rPr lang="fi-FI" sz="1800" b="0" i="0" dirty="0">
                <a:effectLst/>
              </a:rPr>
              <a:t>Esimerkiksi vastassa olevan joukkueen menestys voidaan selittää johtuvaksi tuomarin puolueellisuudesta eikä joukkueen taidoista, kun taas oman joukkueen menestyksen ajatellaan johtuvan kovasta harjoittelusta ja erinomaisista taidoista</a:t>
            </a:r>
          </a:p>
          <a:p>
            <a:r>
              <a:rPr lang="fi-FI" sz="1800" b="1" i="0" dirty="0">
                <a:effectLst/>
              </a:rPr>
              <a:t>Yksilön attribuutiotyyli </a:t>
            </a:r>
            <a:r>
              <a:rPr lang="fi-FI" sz="1800" b="0" i="0" dirty="0">
                <a:effectLst/>
              </a:rPr>
              <a:t>on suhteellisen pysyvä tapa </a:t>
            </a:r>
            <a:r>
              <a:rPr lang="fi-FI" sz="1800" b="0" i="0" dirty="0" err="1">
                <a:effectLst/>
              </a:rPr>
              <a:t>attribuoida</a:t>
            </a:r>
            <a:r>
              <a:rPr lang="fi-FI" sz="1800" b="0" i="0" dirty="0">
                <a:effectLst/>
              </a:rPr>
              <a:t> tietyllä samantyyppisellä tavalla.</a:t>
            </a:r>
          </a:p>
          <a:p>
            <a:r>
              <a:rPr lang="fi-FI" sz="1800" dirty="0"/>
              <a:t>I</a:t>
            </a:r>
            <a:r>
              <a:rPr lang="fi-FI" sz="1800" b="0" i="0" dirty="0">
                <a:effectLst/>
              </a:rPr>
              <a:t>tsetuntoaan suojellessaan ihminen selittää epäonnistumisensa enemmän ulkoisesti ja onnistumisensa itsestään johtuvaksi. (rikas-köyhä, tällainen attribuutio suojaa myös syyllisyyden tunteilta esim. on toisen oma vika, jos </a:t>
            </a:r>
            <a:r>
              <a:rPr lang="fi-FI" sz="1800" dirty="0"/>
              <a:t>on</a:t>
            </a:r>
            <a:r>
              <a:rPr lang="fi-FI" sz="1800" b="0" i="0" dirty="0">
                <a:effectLst/>
              </a:rPr>
              <a:t> esim. asunnoton)</a:t>
            </a:r>
          </a:p>
          <a:p>
            <a:r>
              <a:rPr lang="fi-FI" sz="1800" b="1" dirty="0"/>
              <a:t>Opittu avuttomuus </a:t>
            </a:r>
            <a:r>
              <a:rPr lang="fi-FI" sz="1800" b="0" i="0" dirty="0">
                <a:effectLst/>
              </a:rPr>
              <a:t>ihminen </a:t>
            </a:r>
            <a:r>
              <a:rPr lang="fi-FI" sz="1800" b="0" i="0" dirty="0" err="1">
                <a:effectLst/>
              </a:rPr>
              <a:t>attribuoi</a:t>
            </a:r>
            <a:r>
              <a:rPr lang="fi-FI" sz="1800" b="0" i="0" dirty="0">
                <a:effectLst/>
              </a:rPr>
              <a:t> hyvin pessimistisesti eli pitää kaikkea huonosti mennyttä omana vikanaan ja onnistumisia sattumana tai muiden ansiona (seurauksena voi olla masennus ja lamaannus).</a:t>
            </a:r>
            <a:endParaRPr lang="fi-FI" sz="1800" dirty="0"/>
          </a:p>
          <a:p>
            <a:endParaRPr lang="fi-FI" sz="1500" dirty="0"/>
          </a:p>
          <a:p>
            <a:endParaRPr lang="fi-FI" sz="1500" dirty="0"/>
          </a:p>
        </p:txBody>
      </p:sp>
    </p:spTree>
    <p:extLst>
      <p:ext uri="{BB962C8B-B14F-4D97-AF65-F5344CB8AC3E}">
        <p14:creationId xmlns:p14="http://schemas.microsoft.com/office/powerpoint/2010/main" val="371311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Otsikko 1"/>
          <p:cNvSpPr>
            <a:spLocks noGrp="1"/>
          </p:cNvSpPr>
          <p:nvPr>
            <p:ph type="title"/>
          </p:nvPr>
        </p:nvSpPr>
        <p:spPr>
          <a:xfrm>
            <a:off x="958506" y="800392"/>
            <a:ext cx="10264697" cy="1212102"/>
          </a:xfrm>
        </p:spPr>
        <p:txBody>
          <a:bodyPr>
            <a:normAutofit/>
          </a:bodyPr>
          <a:lstStyle/>
          <a:p>
            <a:r>
              <a:rPr lang="fi-FI" sz="4000" b="1">
                <a:solidFill>
                  <a:srgbClr val="FFFFFF"/>
                </a:solidFill>
              </a:rPr>
              <a:t>Asenne </a:t>
            </a:r>
          </a:p>
        </p:txBody>
      </p:sp>
      <p:sp>
        <p:nvSpPr>
          <p:cNvPr id="3" name="Sisällön paikkamerkki 2"/>
          <p:cNvSpPr>
            <a:spLocks noGrp="1"/>
          </p:cNvSpPr>
          <p:nvPr>
            <p:ph idx="1"/>
          </p:nvPr>
        </p:nvSpPr>
        <p:spPr>
          <a:xfrm>
            <a:off x="1119322" y="2490436"/>
            <a:ext cx="10662968" cy="4244193"/>
          </a:xfrm>
        </p:spPr>
        <p:txBody>
          <a:bodyPr anchor="ctr">
            <a:normAutofit/>
          </a:bodyPr>
          <a:lstStyle/>
          <a:p>
            <a:r>
              <a:rPr lang="fi-FI" sz="1800" b="1" dirty="0"/>
              <a:t>Opittu sisäinen malli, arvio erilaisista kohteista, myönteinen tai kielteinen suhtautumistapa, liittyy läheisesti arvoihin </a:t>
            </a:r>
            <a:r>
              <a:rPr lang="fi-FI" sz="1800" dirty="0"/>
              <a:t>(esim. terveyttä arvostava, yhdenvertaisuutta arvostava)</a:t>
            </a:r>
          </a:p>
          <a:p>
            <a:r>
              <a:rPr lang="fi-FI" sz="1800" dirty="0"/>
              <a:t>Asenteeseen kuuluu </a:t>
            </a:r>
            <a:r>
              <a:rPr lang="fi-FI" sz="1800" b="1" dirty="0"/>
              <a:t>tunnepohjainen</a:t>
            </a:r>
            <a:r>
              <a:rPr lang="fi-FI" sz="1800" dirty="0"/>
              <a:t> (affektiivinen), </a:t>
            </a:r>
            <a:r>
              <a:rPr lang="fi-FI" sz="1800" b="1" dirty="0"/>
              <a:t>tiedollinen</a:t>
            </a:r>
            <a:r>
              <a:rPr lang="fi-FI" sz="1800" dirty="0"/>
              <a:t> (kognitiivinen) ja </a:t>
            </a:r>
            <a:r>
              <a:rPr lang="fi-FI" sz="1800" b="1" dirty="0"/>
              <a:t>toiminnallinen</a:t>
            </a:r>
            <a:r>
              <a:rPr lang="fi-FI" sz="1800" dirty="0"/>
              <a:t> (behavioraalinen) elementti</a:t>
            </a:r>
          </a:p>
          <a:p>
            <a:r>
              <a:rPr lang="fi-FI" sz="1800" dirty="0"/>
              <a:t>Asenteet voidaan jakaa </a:t>
            </a:r>
            <a:r>
              <a:rPr lang="fi-FI" sz="1800" b="1" dirty="0"/>
              <a:t>implisiittisiin</a:t>
            </a:r>
            <a:r>
              <a:rPr lang="fi-FI" sz="1800" dirty="0"/>
              <a:t> (heikosti tiedostetut) ja </a:t>
            </a:r>
            <a:r>
              <a:rPr lang="fi-FI" sz="1800" b="1" dirty="0"/>
              <a:t>eksplisiittisiin</a:t>
            </a:r>
            <a:r>
              <a:rPr lang="fi-FI" sz="1800" dirty="0"/>
              <a:t> (tiedostetut). </a:t>
            </a:r>
            <a:r>
              <a:rPr lang="fi-FI" sz="1800" b="0" i="0" dirty="0">
                <a:effectLst/>
              </a:rPr>
              <a:t>Implisiittiset asenteet ovat useimmiten syntyneet ehdollistumalla ilman tietoista pohdintaa, kun taas eksplisiittisiä asenteita ihminen on tietoisesti pohtinut.</a:t>
            </a:r>
            <a:endParaRPr lang="fi-FI" sz="1800" dirty="0"/>
          </a:p>
          <a:p>
            <a:r>
              <a:rPr lang="fi-FI" sz="1800" b="1" dirty="0"/>
              <a:t>Asenteiden yhteys käyttäytymiseen ei ole selkeä: </a:t>
            </a:r>
            <a:r>
              <a:rPr lang="fi-FI" sz="1800" dirty="0"/>
              <a:t>Kulttuurin ja omien sisäryhmien normit vaikuttavat siihen, mitä ilmaistaan käyttäytymisen tasolla (esim. syrjivät teot). Toiminta myös määrittyy tilanteesta käsin, sosiaalisesta paineesta tai johdonmukaisuuden vaivalloisuudesta (esim. roskaaminen, punaisia päin käveleminen). On helpompi esittää jyrkkiä väitteitä kuin toimia niiden mukaan.</a:t>
            </a:r>
          </a:p>
          <a:p>
            <a:r>
              <a:rPr lang="fi-FI" sz="1800" dirty="0"/>
              <a:t>Asenteet muuttuvat ristiriidattomuutta hakiessa (ihmisellä on tarve saada omaksumansa asenteet ja uskomukset sopusointuun keskenään, </a:t>
            </a:r>
            <a:r>
              <a:rPr lang="fi-FI" sz="1800" b="1" dirty="0"/>
              <a:t>kognitiivinen dissonanssi)</a:t>
            </a:r>
            <a:endParaRPr lang="fi-FI" sz="1800" dirty="0"/>
          </a:p>
        </p:txBody>
      </p:sp>
    </p:spTree>
    <p:extLst>
      <p:ext uri="{BB962C8B-B14F-4D97-AF65-F5344CB8AC3E}">
        <p14:creationId xmlns:p14="http://schemas.microsoft.com/office/powerpoint/2010/main" val="16105033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Sisällön paikkamerkki 2">
            <a:extLst>
              <a:ext uri="{FF2B5EF4-FFF2-40B4-BE49-F238E27FC236}">
                <a16:creationId xmlns:a16="http://schemas.microsoft.com/office/drawing/2014/main" id="{11BA346E-E64B-DBCA-E47D-19A7B55F0918}"/>
              </a:ext>
            </a:extLst>
          </p:cNvPr>
          <p:cNvGraphicFramePr>
            <a:graphicFrameLocks noGrp="1"/>
          </p:cNvGraphicFramePr>
          <p:nvPr>
            <p:ph idx="1"/>
            <p:extLst>
              <p:ext uri="{D42A27DB-BD31-4B8C-83A1-F6EECF244321}">
                <p14:modId xmlns:p14="http://schemas.microsoft.com/office/powerpoint/2010/main" val="3089989974"/>
              </p:ext>
            </p:extLst>
          </p:nvPr>
        </p:nvGraphicFramePr>
        <p:xfrm>
          <a:off x="1332411" y="496390"/>
          <a:ext cx="10216119" cy="56805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5039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B291C18-E1A8-3674-ACCC-2880F63C4F35}"/>
              </a:ext>
            </a:extLst>
          </p:cNvPr>
          <p:cNvSpPr>
            <a:spLocks noGrp="1"/>
          </p:cNvSpPr>
          <p:nvPr>
            <p:ph type="title"/>
          </p:nvPr>
        </p:nvSpPr>
        <p:spPr>
          <a:xfrm>
            <a:off x="686834" y="591344"/>
            <a:ext cx="3200400" cy="5585619"/>
          </a:xfrm>
        </p:spPr>
        <p:txBody>
          <a:bodyPr>
            <a:normAutofit/>
          </a:bodyPr>
          <a:lstStyle/>
          <a:p>
            <a:r>
              <a:rPr lang="fi-FI" dirty="0"/>
              <a:t>Suostuttelua ja sosiaalista vaikuttamista tehostavat</a:t>
            </a:r>
          </a:p>
        </p:txBody>
      </p:sp>
      <p:sp>
        <p:nvSpPr>
          <p:cNvPr id="3" name="Sisällön paikkamerkki 2">
            <a:extLst>
              <a:ext uri="{FF2B5EF4-FFF2-40B4-BE49-F238E27FC236}">
                <a16:creationId xmlns:a16="http://schemas.microsoft.com/office/drawing/2014/main" id="{9E43B977-61C0-F0FA-9C2E-2BEB2EB5F875}"/>
              </a:ext>
            </a:extLst>
          </p:cNvPr>
          <p:cNvSpPr>
            <a:spLocks noGrp="1"/>
          </p:cNvSpPr>
          <p:nvPr>
            <p:ph idx="1"/>
          </p:nvPr>
        </p:nvSpPr>
        <p:spPr>
          <a:xfrm>
            <a:off x="4447308" y="591344"/>
            <a:ext cx="7611342" cy="6152356"/>
          </a:xfrm>
        </p:spPr>
        <p:txBody>
          <a:bodyPr anchor="ctr">
            <a:normAutofit/>
          </a:bodyPr>
          <a:lstStyle/>
          <a:p>
            <a:pPr>
              <a:buFont typeface="+mj-lt"/>
              <a:buAutoNum type="arabicPeriod"/>
            </a:pPr>
            <a:r>
              <a:rPr lang="fi-FI" sz="2000" b="1" i="0" dirty="0">
                <a:effectLst/>
                <a:latin typeface="Calibri" panose="020F0502020204030204" pitchFamily="34" charset="0"/>
                <a:cs typeface="Calibri" panose="020F0502020204030204" pitchFamily="34" charset="0"/>
              </a:rPr>
              <a:t>vastavuoroisuus ja kiitollisuudenvelka:</a:t>
            </a:r>
            <a:r>
              <a:rPr lang="fi-FI" sz="2000" b="0" i="0" dirty="0">
                <a:effectLst/>
                <a:latin typeface="Calibri" panose="020F0502020204030204" pitchFamily="34" charset="0"/>
                <a:cs typeface="Calibri" panose="020F0502020204030204" pitchFamily="34" charset="0"/>
              </a:rPr>
              <a:t> ihmiset kokevat tarvetta vastata palvelukseen tai lahjaan sekä hyvitellä tuottamaansa pettymystä.</a:t>
            </a:r>
          </a:p>
          <a:p>
            <a:pPr>
              <a:buFont typeface="+mj-lt"/>
              <a:buAutoNum type="arabicPeriod"/>
            </a:pPr>
            <a:r>
              <a:rPr lang="fi-FI" sz="2000" b="1" i="0" dirty="0">
                <a:effectLst/>
                <a:latin typeface="Calibri" panose="020F0502020204030204" pitchFamily="34" charset="0"/>
                <a:cs typeface="Calibri" panose="020F0502020204030204" pitchFamily="34" charset="0"/>
              </a:rPr>
              <a:t>sitoutuminen ja jatkuvuuden vaaliminen:</a:t>
            </a:r>
            <a:r>
              <a:rPr lang="fi-FI" sz="2000" b="0" i="0" dirty="0">
                <a:effectLst/>
                <a:latin typeface="Calibri" panose="020F0502020204030204" pitchFamily="34" charset="0"/>
                <a:cs typeface="Calibri" panose="020F0502020204030204" pitchFamily="34" charset="0"/>
              </a:rPr>
              <a:t> jos ihmiset lupaavat jotakin alustavaa, heillä on tarve olla johdonmukaisia jatkossa säilyttääkseen minäkäsityksensä eheyden, jolloin he suostuvat herkemmin isompiinkin pyyntöihin.</a:t>
            </a:r>
          </a:p>
          <a:p>
            <a:pPr>
              <a:buFont typeface="+mj-lt"/>
              <a:buAutoNum type="arabicPeriod"/>
            </a:pPr>
            <a:r>
              <a:rPr lang="fi-FI" sz="2000" b="1" i="0" dirty="0">
                <a:effectLst/>
                <a:latin typeface="Calibri" panose="020F0502020204030204" pitchFamily="34" charset="0"/>
                <a:cs typeface="Calibri" panose="020F0502020204030204" pitchFamily="34" charset="0"/>
              </a:rPr>
              <a:t>sosiaalinen vahvistaminen ja jäljittely:</a:t>
            </a:r>
            <a:r>
              <a:rPr lang="fi-FI" sz="2000" b="0" i="0" dirty="0">
                <a:effectLst/>
                <a:latin typeface="Calibri" panose="020F0502020204030204" pitchFamily="34" charset="0"/>
                <a:cs typeface="Calibri" panose="020F0502020204030204" pitchFamily="34" charset="0"/>
              </a:rPr>
              <a:t> ihmiset tekevät ja arvostavat sitä, mitä uskovat enemmistön tekevän ja ovat taipuvaisia yhdenmukaisuuteen suostumiseen eli konformisuuteen.</a:t>
            </a:r>
          </a:p>
          <a:p>
            <a:pPr>
              <a:buFont typeface="+mj-lt"/>
              <a:buAutoNum type="arabicPeriod"/>
            </a:pPr>
            <a:r>
              <a:rPr lang="fi-FI" sz="2000" b="1" i="0" dirty="0">
                <a:effectLst/>
                <a:latin typeface="Calibri" panose="020F0502020204030204" pitchFamily="34" charset="0"/>
                <a:cs typeface="Calibri" panose="020F0502020204030204" pitchFamily="34" charset="0"/>
              </a:rPr>
              <a:t>auktoriteetti ja totteleminen:</a:t>
            </a:r>
            <a:r>
              <a:rPr lang="fi-FI" sz="2000" b="0" i="0" dirty="0">
                <a:effectLst/>
                <a:latin typeface="Calibri" panose="020F0502020204030204" pitchFamily="34" charset="0"/>
                <a:cs typeface="Calibri" panose="020F0502020204030204" pitchFamily="34" charset="0"/>
              </a:rPr>
              <a:t> auktoriteettihahmoja kuten viranomaisia, tutkijoita tai muuten asiantuntijaksi koettuja seurataan ja totellaan herkemmin kuin muita.</a:t>
            </a:r>
          </a:p>
          <a:p>
            <a:pPr>
              <a:buFont typeface="+mj-lt"/>
              <a:buAutoNum type="arabicPeriod"/>
            </a:pPr>
            <a:r>
              <a:rPr lang="fi-FI" sz="2000" b="1" i="0" dirty="0">
                <a:effectLst/>
                <a:latin typeface="Calibri" panose="020F0502020204030204" pitchFamily="34" charset="0"/>
                <a:cs typeface="Calibri" panose="020F0502020204030204" pitchFamily="34" charset="0"/>
              </a:rPr>
              <a:t>miellyttäminen ja tuttuus:</a:t>
            </a:r>
            <a:r>
              <a:rPr lang="fi-FI" sz="2000" b="0" i="0" dirty="0">
                <a:effectLst/>
                <a:latin typeface="Calibri" panose="020F0502020204030204" pitchFamily="34" charset="0"/>
                <a:cs typeface="Calibri" panose="020F0502020204030204" pitchFamily="34" charset="0"/>
              </a:rPr>
              <a:t> miellyttäviksi koettuja ihmisiä seurataan herkemmin, tutut asiat koetaan miellyttäviksi.</a:t>
            </a:r>
          </a:p>
          <a:p>
            <a:pPr>
              <a:buFont typeface="+mj-lt"/>
              <a:buAutoNum type="arabicPeriod"/>
            </a:pPr>
            <a:r>
              <a:rPr lang="fi-FI" sz="2000" b="1" i="0" dirty="0">
                <a:effectLst/>
                <a:latin typeface="Calibri" panose="020F0502020204030204" pitchFamily="34" charset="0"/>
                <a:cs typeface="Calibri" panose="020F0502020204030204" pitchFamily="34" charset="0"/>
              </a:rPr>
              <a:t>niukkuuden kokemus:</a:t>
            </a:r>
            <a:r>
              <a:rPr lang="fi-FI" sz="2000" b="0" i="0" dirty="0">
                <a:effectLst/>
                <a:latin typeface="Calibri" panose="020F0502020204030204" pitchFamily="34" charset="0"/>
                <a:cs typeface="Calibri" panose="020F0502020204030204" pitchFamily="34" charset="0"/>
              </a:rPr>
              <a:t> kun jotakin on saatavilla vain rajoitetusti, sitä halutaan enemmän.</a:t>
            </a:r>
          </a:p>
          <a:p>
            <a:pPr marL="0" indent="0">
              <a:buNone/>
            </a:pPr>
            <a:endParaRPr lang="fi-FI" sz="1800" dirty="0"/>
          </a:p>
        </p:txBody>
      </p:sp>
    </p:spTree>
    <p:extLst>
      <p:ext uri="{BB962C8B-B14F-4D97-AF65-F5344CB8AC3E}">
        <p14:creationId xmlns:p14="http://schemas.microsoft.com/office/powerpoint/2010/main" val="4424843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47B575-8412-A7A8-0316-616C0E9DF6E3}"/>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3935BD44-5061-29BF-7A87-9C7383F89D3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535116" y="245393"/>
            <a:ext cx="11121768" cy="6367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90630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Otsikko 1">
            <a:extLst>
              <a:ext uri="{FF2B5EF4-FFF2-40B4-BE49-F238E27FC236}">
                <a16:creationId xmlns:a16="http://schemas.microsoft.com/office/drawing/2014/main" id="{A9C367EC-7AAD-7190-39E6-B14B0E61A381}"/>
              </a:ext>
            </a:extLst>
          </p:cNvPr>
          <p:cNvSpPr>
            <a:spLocks noGrp="1"/>
          </p:cNvSpPr>
          <p:nvPr>
            <p:ph type="title"/>
          </p:nvPr>
        </p:nvSpPr>
        <p:spPr>
          <a:xfrm>
            <a:off x="958506" y="800392"/>
            <a:ext cx="10264697" cy="1212102"/>
          </a:xfrm>
        </p:spPr>
        <p:txBody>
          <a:bodyPr>
            <a:normAutofit/>
          </a:bodyPr>
          <a:lstStyle/>
          <a:p>
            <a:r>
              <a:rPr lang="fi-FI" sz="4000">
                <a:solidFill>
                  <a:srgbClr val="FFFFFF"/>
                </a:solidFill>
              </a:rPr>
              <a:t>Ryhmät</a:t>
            </a:r>
          </a:p>
        </p:txBody>
      </p:sp>
      <p:sp>
        <p:nvSpPr>
          <p:cNvPr id="3" name="Sisällön paikkamerkki 2">
            <a:extLst>
              <a:ext uri="{FF2B5EF4-FFF2-40B4-BE49-F238E27FC236}">
                <a16:creationId xmlns:a16="http://schemas.microsoft.com/office/drawing/2014/main" id="{1591EEFF-DBA9-D2A9-4A67-7707D5A8ACE3}"/>
              </a:ext>
            </a:extLst>
          </p:cNvPr>
          <p:cNvSpPr>
            <a:spLocks noGrp="1"/>
          </p:cNvSpPr>
          <p:nvPr>
            <p:ph idx="1"/>
          </p:nvPr>
        </p:nvSpPr>
        <p:spPr>
          <a:xfrm>
            <a:off x="1119322" y="3029403"/>
            <a:ext cx="10751640" cy="3828597"/>
          </a:xfrm>
        </p:spPr>
        <p:txBody>
          <a:bodyPr anchor="ctr">
            <a:normAutofit/>
          </a:bodyPr>
          <a:lstStyle/>
          <a:p>
            <a:r>
              <a:rPr lang="fi-FI" dirty="0"/>
              <a:t>Ryhmien välille syntyy helposti jännitteitä ja ristiriitoja</a:t>
            </a:r>
          </a:p>
          <a:p>
            <a:r>
              <a:rPr lang="fi-FI" dirty="0"/>
              <a:t>Miten ryhmien välisiä jännitteitä ja ristiriitoja voidaan purkaa?</a:t>
            </a:r>
          </a:p>
          <a:p>
            <a:r>
              <a:rPr lang="fi-FI" b="1" dirty="0"/>
              <a:t>Realistisen konfliktin teoria </a:t>
            </a:r>
            <a:r>
              <a:rPr lang="fi-FI" dirty="0"/>
              <a:t>(ryhmät joutuvat kilpailemaan rajallisista resursseista, tai samoista eduista, tai niillä on vastakkaiset tavoitteet)</a:t>
            </a:r>
          </a:p>
          <a:p>
            <a:r>
              <a:rPr lang="fi-FI" b="1" dirty="0"/>
              <a:t>Suhteellisen </a:t>
            </a:r>
            <a:r>
              <a:rPr lang="fi-FI" b="1" dirty="0" err="1"/>
              <a:t>deprivaation</a:t>
            </a:r>
            <a:r>
              <a:rPr lang="fi-FI" b="1" dirty="0"/>
              <a:t> kokemus </a:t>
            </a:r>
            <a:r>
              <a:rPr lang="fi-FI" dirty="0"/>
              <a:t>(</a:t>
            </a:r>
            <a:r>
              <a:rPr lang="fi-FI" b="0" i="0" dirty="0">
                <a:effectLst/>
              </a:rPr>
              <a:t>tarkoitetaan havaitun todellisuuden ja oikeutetuksi koetun ”mitä-pitäisi-olla”-todellisuuden välistä eroa, syntyy vertailusta toisiin)</a:t>
            </a:r>
          </a:p>
          <a:p>
            <a:endParaRPr lang="fi-FI" dirty="0"/>
          </a:p>
          <a:p>
            <a:endParaRPr lang="fi-FI" dirty="0"/>
          </a:p>
          <a:p>
            <a:endParaRPr lang="fi-FI" sz="2400" dirty="0"/>
          </a:p>
        </p:txBody>
      </p:sp>
    </p:spTree>
    <p:extLst>
      <p:ext uri="{BB962C8B-B14F-4D97-AF65-F5344CB8AC3E}">
        <p14:creationId xmlns:p14="http://schemas.microsoft.com/office/powerpoint/2010/main" val="3603248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36B38E1-A173-F271-2C7F-FFD45E786A72}"/>
              </a:ext>
            </a:extLst>
          </p:cNvPr>
          <p:cNvSpPr>
            <a:spLocks noGrp="1"/>
          </p:cNvSpPr>
          <p:nvPr>
            <p:ph type="title"/>
          </p:nvPr>
        </p:nvSpPr>
        <p:spPr>
          <a:xfrm>
            <a:off x="4965430" y="629268"/>
            <a:ext cx="6586491" cy="1286160"/>
          </a:xfrm>
        </p:spPr>
        <p:txBody>
          <a:bodyPr anchor="b">
            <a:normAutofit/>
          </a:bodyPr>
          <a:lstStyle/>
          <a:p>
            <a:r>
              <a:rPr lang="fi-FI" sz="4100" dirty="0"/>
              <a:t>Mitä sosiaalipsykologia tutkii?</a:t>
            </a:r>
          </a:p>
        </p:txBody>
      </p:sp>
      <p:sp>
        <p:nvSpPr>
          <p:cNvPr id="3" name="Sisällön paikkamerkki 2">
            <a:extLst>
              <a:ext uri="{FF2B5EF4-FFF2-40B4-BE49-F238E27FC236}">
                <a16:creationId xmlns:a16="http://schemas.microsoft.com/office/drawing/2014/main" id="{43EAEFFA-CFF2-6CCE-3957-94DFB7A8EE01}"/>
              </a:ext>
            </a:extLst>
          </p:cNvPr>
          <p:cNvSpPr>
            <a:spLocks noGrp="1"/>
          </p:cNvSpPr>
          <p:nvPr>
            <p:ph idx="1"/>
          </p:nvPr>
        </p:nvSpPr>
        <p:spPr>
          <a:xfrm>
            <a:off x="4847771" y="2339867"/>
            <a:ext cx="7344209" cy="4314712"/>
          </a:xfrm>
        </p:spPr>
        <p:txBody>
          <a:bodyPr>
            <a:normAutofit lnSpcReduction="10000"/>
          </a:bodyPr>
          <a:lstStyle/>
          <a:p>
            <a:r>
              <a:rPr lang="fi-FI" sz="2200" b="1" i="0" dirty="0">
                <a:effectLst/>
              </a:rPr>
              <a:t>Sosiaalipsykologia</a:t>
            </a:r>
            <a:r>
              <a:rPr lang="fi-FI" sz="2200" b="0" i="0" dirty="0">
                <a:effectLst/>
              </a:rPr>
              <a:t> tarkastelee ihmisten väliseen sosiaaliseen vuorovaikutukseen ja ryhmän toimintaan liittyviä ilmiöitä ja sitä, miten ihmisten toiminta, ajattelutavat, tunteet ja identiteetti muodostuvat suhteessa erilaisiin yhteisöihin ja yhteiskuntaan.</a:t>
            </a:r>
          </a:p>
          <a:p>
            <a:r>
              <a:rPr lang="fi-FI" sz="2200" dirty="0"/>
              <a:t>Miten ryhmät vaikuttavat jäsentensä toimintaan?</a:t>
            </a:r>
          </a:p>
          <a:p>
            <a:r>
              <a:rPr lang="fi-FI" sz="2200" dirty="0"/>
              <a:t>Miten ihminen havainnoi muita ihmisiä ja tekee päätelmiä heistä?</a:t>
            </a:r>
          </a:p>
          <a:p>
            <a:r>
              <a:rPr lang="fi-FI" sz="2200" dirty="0"/>
              <a:t>Miten asenteisiin ja toisten käyttäytymiseen voidaan vaikuttaa?</a:t>
            </a:r>
          </a:p>
          <a:p>
            <a:r>
              <a:rPr lang="fi-FI" sz="2200" dirty="0"/>
              <a:t>Mistä sosiaalinen asema ja valta rakentuvat?</a:t>
            </a:r>
          </a:p>
          <a:p>
            <a:r>
              <a:rPr lang="fi-FI" sz="2200" dirty="0"/>
              <a:t>Miten ryhmien välisiä jännitteitä voidaan vähentää ja lisätä rauhaa ja sopuisaa yhteiseloa?</a:t>
            </a:r>
          </a:p>
          <a:p>
            <a:endParaRPr lang="fi-FI" sz="1700" b="0" i="0" dirty="0">
              <a:effectLst/>
            </a:endParaRPr>
          </a:p>
          <a:p>
            <a:endParaRPr lang="fi-FI" sz="1700" dirty="0"/>
          </a:p>
        </p:txBody>
      </p:sp>
      <p:pic>
        <p:nvPicPr>
          <p:cNvPr id="5" name="Kuva 4" descr="Kysymysmerkki vihreällä pastellitaustalla">
            <a:extLst>
              <a:ext uri="{FF2B5EF4-FFF2-40B4-BE49-F238E27FC236}">
                <a16:creationId xmlns:a16="http://schemas.microsoft.com/office/drawing/2014/main" id="{D368760A-F67A-05D6-6BE4-40F334B4447C}"/>
              </a:ext>
            </a:extLst>
          </p:cNvPr>
          <p:cNvPicPr>
            <a:picLocks noChangeAspect="1"/>
          </p:cNvPicPr>
          <p:nvPr/>
        </p:nvPicPr>
        <p:blipFill rotWithShape="1">
          <a:blip r:embed="rId2">
            <a:extLst>
              <a:ext uri="{28A0092B-C50C-407E-A947-70E740481C1C}">
                <a14:useLocalDpi xmlns:a14="http://schemas.microsoft.com/office/drawing/2010/main" val="0"/>
              </a:ext>
            </a:extLst>
          </a:blip>
          <a:srcRect l="44558" r="4747"/>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89D5D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17304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p:cNvSpPr>
            <a:spLocks noGrp="1"/>
          </p:cNvSpPr>
          <p:nvPr>
            <p:ph type="title"/>
          </p:nvPr>
        </p:nvSpPr>
        <p:spPr>
          <a:xfrm>
            <a:off x="686834" y="1153572"/>
            <a:ext cx="3200400" cy="4461163"/>
          </a:xfrm>
        </p:spPr>
        <p:txBody>
          <a:bodyPr>
            <a:normAutofit/>
          </a:bodyPr>
          <a:lstStyle/>
          <a:p>
            <a:r>
              <a:rPr lang="fi-FI" sz="3400" b="1">
                <a:solidFill>
                  <a:srgbClr val="FFFFFF"/>
                </a:solidFill>
              </a:rPr>
              <a:t>Asenteet eivät aina näy käyttäytymisessä</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isällön paikkamerkki 2"/>
          <p:cNvSpPr>
            <a:spLocks noGrp="1"/>
          </p:cNvSpPr>
          <p:nvPr>
            <p:ph idx="1"/>
          </p:nvPr>
        </p:nvSpPr>
        <p:spPr>
          <a:xfrm>
            <a:off x="4176630" y="319088"/>
            <a:ext cx="7696200" cy="6128657"/>
          </a:xfrm>
        </p:spPr>
        <p:txBody>
          <a:bodyPr anchor="ctr">
            <a:normAutofit fontScale="25000" lnSpcReduction="20000"/>
          </a:bodyPr>
          <a:lstStyle/>
          <a:p>
            <a:endParaRPr lang="fi-FI" sz="1300" dirty="0"/>
          </a:p>
          <a:p>
            <a:r>
              <a:rPr lang="fi-FI" sz="8000" dirty="0"/>
              <a:t>Asenteet voidaan jakaa </a:t>
            </a:r>
            <a:r>
              <a:rPr lang="fi-FI" sz="8000" b="1" dirty="0"/>
              <a:t>implisiittisiin</a:t>
            </a:r>
            <a:r>
              <a:rPr lang="fi-FI" sz="8000" dirty="0"/>
              <a:t> (heikosti tiedostetut) ja </a:t>
            </a:r>
            <a:r>
              <a:rPr lang="fi-FI" sz="8000" b="1" dirty="0"/>
              <a:t>eksplisiittisiin</a:t>
            </a:r>
            <a:r>
              <a:rPr lang="fi-FI" sz="8000" dirty="0"/>
              <a:t> (tiedostetut). </a:t>
            </a:r>
            <a:r>
              <a:rPr lang="fi-FI" sz="8000" b="0" i="0" dirty="0">
                <a:effectLst/>
              </a:rPr>
              <a:t>Implisiittiset asenteet ovat useimmiten syntyneet ehdollistumalla ilman tietoista pohdintaa, kun taas eksplisiittisiä asenteita ihminen on tietoisesti pohtinut.</a:t>
            </a:r>
            <a:endParaRPr lang="fi-FI" sz="8000" dirty="0"/>
          </a:p>
          <a:p>
            <a:r>
              <a:rPr lang="fi-FI" sz="8000" b="1" dirty="0"/>
              <a:t>Kulttuurin ja omien sisäryhmien normit vaikuttavat </a:t>
            </a:r>
            <a:r>
              <a:rPr lang="fi-FI" sz="8000" dirty="0"/>
              <a:t>siihen, mitä ilmaistaan käyttäytymisen tasolla (esim. syrjivät teot). </a:t>
            </a:r>
          </a:p>
          <a:p>
            <a:r>
              <a:rPr lang="fi-FI" sz="8000" dirty="0"/>
              <a:t>Toiminta myös määrittyy </a:t>
            </a:r>
            <a:r>
              <a:rPr lang="fi-FI" sz="8000" b="1" dirty="0"/>
              <a:t>tilanteesta käsin, sosiaalisesta paineesta tai johdonmukaisuuden vaivalloisuudesta </a:t>
            </a:r>
            <a:r>
              <a:rPr lang="fi-FI" sz="8000" dirty="0"/>
              <a:t>(esim. roskaaminen, punaisia päin käveleminen). On helpompi esittää jyrkkiä väitteitä kuin toimia niiden mukaan.</a:t>
            </a:r>
          </a:p>
          <a:p>
            <a:r>
              <a:rPr lang="fi-FI" sz="8000" b="1" dirty="0"/>
              <a:t>NIMBY</a:t>
            </a:r>
            <a:r>
              <a:rPr lang="fi-FI" sz="8000" dirty="0"/>
              <a:t> ”</a:t>
            </a:r>
            <a:r>
              <a:rPr lang="fi-FI" sz="8000" dirty="0" err="1"/>
              <a:t>not</a:t>
            </a:r>
            <a:r>
              <a:rPr lang="fi-FI" sz="8000" dirty="0"/>
              <a:t> in my </a:t>
            </a:r>
            <a:r>
              <a:rPr lang="fi-FI" sz="8000" dirty="0" err="1"/>
              <a:t>backyard</a:t>
            </a:r>
            <a:r>
              <a:rPr lang="fi-FI" sz="8000" dirty="0"/>
              <a:t>”</a:t>
            </a:r>
          </a:p>
          <a:p>
            <a:r>
              <a:rPr lang="fi-FI" sz="8000" dirty="0"/>
              <a:t>Asenteet muuttuvat ristiriidattomuutta hakiessa (ihmisellä on tarve saada omaksumansa asenteet ja uskomukset sopusointuun keskenään, </a:t>
            </a:r>
            <a:r>
              <a:rPr lang="fi-FI" sz="8000" b="1" dirty="0"/>
              <a:t>kognitiivinen dissonanssi</a:t>
            </a:r>
            <a:r>
              <a:rPr lang="fi-FI" sz="8000" dirty="0"/>
              <a:t>)</a:t>
            </a:r>
          </a:p>
          <a:p>
            <a:r>
              <a:rPr lang="fi-FI" sz="8000" b="1" dirty="0" err="1">
                <a:solidFill>
                  <a:srgbClr val="333333"/>
                </a:solidFill>
              </a:rPr>
              <a:t>Heiderin</a:t>
            </a:r>
            <a:r>
              <a:rPr lang="fi-FI" sz="8000" dirty="0">
                <a:solidFill>
                  <a:srgbClr val="333333"/>
                </a:solidFill>
              </a:rPr>
              <a:t> </a:t>
            </a:r>
            <a:r>
              <a:rPr lang="fi-FI" sz="8000" b="1" dirty="0">
                <a:solidFill>
                  <a:srgbClr val="333333"/>
                </a:solidFill>
              </a:rPr>
              <a:t>tasapainoteorian</a:t>
            </a:r>
            <a:r>
              <a:rPr lang="fi-FI" sz="8000" dirty="0">
                <a:solidFill>
                  <a:srgbClr val="333333"/>
                </a:solidFill>
              </a:rPr>
              <a:t> mukaan ihminen odottaa sisäryhmänsä olevan kanssaan samaa mieltä ja ulkoryhmän olevan eri mieltä -&gt; Epätasapaino vallitsee, jos ihminen joutuu olemaan eri mieltä ystävänsä kanssa ja samaa mieltä vihollisensa kanssa.</a:t>
            </a:r>
          </a:p>
          <a:p>
            <a:pPr marL="1371600" indent="-1371600">
              <a:buFont typeface="+mj-lt"/>
              <a:buAutoNum type="arabicPeriod"/>
            </a:pPr>
            <a:r>
              <a:rPr lang="fi-FI" sz="8000" b="1" dirty="0">
                <a:solidFill>
                  <a:srgbClr val="333333"/>
                </a:solidFill>
              </a:rPr>
              <a:t>muokata toisten ihmisten asenteita</a:t>
            </a:r>
          </a:p>
          <a:p>
            <a:pPr marL="1371600" indent="-1371600">
              <a:buFont typeface="+mj-lt"/>
              <a:buAutoNum type="arabicPeriod"/>
            </a:pPr>
            <a:r>
              <a:rPr lang="fi-FI" sz="8000" b="1" dirty="0">
                <a:solidFill>
                  <a:srgbClr val="333333"/>
                </a:solidFill>
              </a:rPr>
              <a:t>muuttaa omaa asennettaan </a:t>
            </a:r>
          </a:p>
          <a:p>
            <a:pPr marL="1371600" indent="-1371600">
              <a:buFont typeface="+mj-lt"/>
              <a:buAutoNum type="arabicPeriod"/>
            </a:pPr>
            <a:r>
              <a:rPr lang="fi-FI" sz="8000" b="1" dirty="0">
                <a:solidFill>
                  <a:srgbClr val="333333"/>
                </a:solidFill>
              </a:rPr>
              <a:t>vaihtaa ystäväpiiriään</a:t>
            </a:r>
            <a:br>
              <a:rPr lang="fi-FI" sz="6200" dirty="0"/>
            </a:br>
            <a:br>
              <a:rPr lang="fi-FI" sz="6200" dirty="0"/>
            </a:br>
            <a:br>
              <a:rPr lang="fi-FI" sz="6200" dirty="0"/>
            </a:br>
            <a:endParaRPr lang="fi-FI" sz="6200" dirty="0"/>
          </a:p>
        </p:txBody>
      </p:sp>
    </p:spTree>
    <p:extLst>
      <p:ext uri="{BB962C8B-B14F-4D97-AF65-F5344CB8AC3E}">
        <p14:creationId xmlns:p14="http://schemas.microsoft.com/office/powerpoint/2010/main" val="3572971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Otsikko 1">
            <a:extLst>
              <a:ext uri="{FF2B5EF4-FFF2-40B4-BE49-F238E27FC236}">
                <a16:creationId xmlns:a16="http://schemas.microsoft.com/office/drawing/2014/main" id="{2D97F83C-86AB-0C22-13F7-5093DA1FD824}"/>
              </a:ext>
            </a:extLst>
          </p:cNvPr>
          <p:cNvSpPr>
            <a:spLocks noGrp="1"/>
          </p:cNvSpPr>
          <p:nvPr>
            <p:ph type="title"/>
          </p:nvPr>
        </p:nvSpPr>
        <p:spPr>
          <a:xfrm>
            <a:off x="1098468" y="885651"/>
            <a:ext cx="3229803" cy="4624603"/>
          </a:xfrm>
        </p:spPr>
        <p:txBody>
          <a:bodyPr>
            <a:normAutofit/>
          </a:bodyPr>
          <a:lstStyle/>
          <a:p>
            <a:r>
              <a:rPr lang="fi-FI" sz="4100">
                <a:solidFill>
                  <a:srgbClr val="FFFFFF"/>
                </a:solidFill>
              </a:rPr>
              <a:t>Vuorovaikutus</a:t>
            </a:r>
          </a:p>
        </p:txBody>
      </p:sp>
      <p:sp>
        <p:nvSpPr>
          <p:cNvPr id="3" name="Sisällön paikkamerkki 2">
            <a:extLst>
              <a:ext uri="{FF2B5EF4-FFF2-40B4-BE49-F238E27FC236}">
                <a16:creationId xmlns:a16="http://schemas.microsoft.com/office/drawing/2014/main" id="{9823A32B-7491-5772-93A1-B2FD616A5BC2}"/>
              </a:ext>
            </a:extLst>
          </p:cNvPr>
          <p:cNvSpPr>
            <a:spLocks noGrp="1"/>
          </p:cNvSpPr>
          <p:nvPr>
            <p:ph idx="1"/>
          </p:nvPr>
        </p:nvSpPr>
        <p:spPr>
          <a:xfrm>
            <a:off x="4760686" y="250855"/>
            <a:ext cx="7126514" cy="6411202"/>
          </a:xfrm>
        </p:spPr>
        <p:txBody>
          <a:bodyPr anchor="ctr">
            <a:normAutofit/>
          </a:bodyPr>
          <a:lstStyle/>
          <a:p>
            <a:r>
              <a:rPr lang="fi-FI" dirty="0"/>
              <a:t>Sosiologian ja sosiaalipsykologian tutkija </a:t>
            </a:r>
            <a:r>
              <a:rPr lang="fi-FI" b="1" dirty="0" err="1"/>
              <a:t>Erving</a:t>
            </a:r>
            <a:r>
              <a:rPr lang="fi-FI" b="1" dirty="0"/>
              <a:t> </a:t>
            </a:r>
            <a:r>
              <a:rPr lang="fi-FI" b="1" dirty="0" err="1"/>
              <a:t>Goffman</a:t>
            </a:r>
            <a:r>
              <a:rPr lang="fi-FI" dirty="0"/>
              <a:t>: ”Vuorovaikutus on näytelmä, jossa jokainen esittää omaa itseään tietyssä tilanteessa.”</a:t>
            </a:r>
          </a:p>
          <a:p>
            <a:r>
              <a:rPr lang="fi-FI" dirty="0"/>
              <a:t>Kasvotyö (pyritään säilyttämään omat kasvot ja auttaa toisia säilyttämään omat kasvonsa vaikka jokin kömmähdys häiritsisi vuorovaikutustilannetta).</a:t>
            </a:r>
          </a:p>
          <a:p>
            <a:r>
              <a:rPr lang="fi-FI" dirty="0"/>
              <a:t>Ihmisen kyky lukea automaattisesti nopeasti nonverbaaleja viestejä suosii välitöntä kasvokkaista viestintää.</a:t>
            </a:r>
          </a:p>
          <a:p>
            <a:r>
              <a:rPr lang="fi-FI" dirty="0"/>
              <a:t>Vuorovaikutuksen siirtyminen mittavasti someen on muuttanut ihmisen toimintaa (välillinen vuorovaikutus).</a:t>
            </a:r>
          </a:p>
        </p:txBody>
      </p:sp>
    </p:spTree>
    <p:extLst>
      <p:ext uri="{BB962C8B-B14F-4D97-AF65-F5344CB8AC3E}">
        <p14:creationId xmlns:p14="http://schemas.microsoft.com/office/powerpoint/2010/main" val="6112511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33208A6-772C-DFEA-BF3D-BE3DC879BEC9}"/>
              </a:ext>
            </a:extLst>
          </p:cNvPr>
          <p:cNvSpPr>
            <a:spLocks noGrp="1"/>
          </p:cNvSpPr>
          <p:nvPr>
            <p:ph type="title"/>
          </p:nvPr>
        </p:nvSpPr>
        <p:spPr>
          <a:xfrm>
            <a:off x="838200" y="643467"/>
            <a:ext cx="2951205" cy="5571066"/>
          </a:xfrm>
        </p:spPr>
        <p:txBody>
          <a:bodyPr>
            <a:normAutofit/>
          </a:bodyPr>
          <a:lstStyle/>
          <a:p>
            <a:r>
              <a:rPr lang="fi-FI" sz="3400" dirty="0"/>
              <a:t>Viestintätyylejä luokitellaan</a:t>
            </a:r>
          </a:p>
        </p:txBody>
      </p:sp>
      <p:graphicFrame>
        <p:nvGraphicFramePr>
          <p:cNvPr id="5" name="Sisällön paikkamerkki 2">
            <a:extLst>
              <a:ext uri="{FF2B5EF4-FFF2-40B4-BE49-F238E27FC236}">
                <a16:creationId xmlns:a16="http://schemas.microsoft.com/office/drawing/2014/main" id="{C7155038-CEAE-6939-DA17-BA495332571F}"/>
              </a:ext>
            </a:extLst>
          </p:cNvPr>
          <p:cNvGraphicFramePr>
            <a:graphicFrameLocks noGrp="1"/>
          </p:cNvGraphicFramePr>
          <p:nvPr>
            <p:ph idx="1"/>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30746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A53B9B3A-E1F7-B6D7-BF2C-F6A169904202}"/>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Teoriat</a:t>
            </a:r>
          </a:p>
        </p:txBody>
      </p:sp>
      <p:pic>
        <p:nvPicPr>
          <p:cNvPr id="4" name="Sisällön paikkamerkki 3">
            <a:extLst>
              <a:ext uri="{FF2B5EF4-FFF2-40B4-BE49-F238E27FC236}">
                <a16:creationId xmlns:a16="http://schemas.microsoft.com/office/drawing/2014/main" id="{8A0A783D-5A0A-2135-57C9-2DC6C36C1F97}"/>
              </a:ext>
            </a:extLst>
          </p:cNvPr>
          <p:cNvPicPr>
            <a:picLocks noGrp="1" noChangeAspect="1"/>
          </p:cNvPicPr>
          <p:nvPr>
            <p:ph idx="1"/>
          </p:nvPr>
        </p:nvPicPr>
        <p:blipFill>
          <a:blip r:embed="rId2"/>
          <a:stretch>
            <a:fillRect/>
          </a:stretch>
        </p:blipFill>
        <p:spPr>
          <a:xfrm>
            <a:off x="4843045" y="643466"/>
            <a:ext cx="6649242" cy="5568739"/>
          </a:xfrm>
          <a:prstGeom prst="rect">
            <a:avLst/>
          </a:prstGeom>
        </p:spPr>
      </p:pic>
    </p:spTree>
    <p:extLst>
      <p:ext uri="{BB962C8B-B14F-4D97-AF65-F5344CB8AC3E}">
        <p14:creationId xmlns:p14="http://schemas.microsoft.com/office/powerpoint/2010/main" val="24002233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0037ADB-E01F-3786-A7D1-B61F75F9A76E}"/>
              </a:ext>
            </a:extLst>
          </p:cNvPr>
          <p:cNvSpPr>
            <a:spLocks noGrp="1"/>
          </p:cNvSpPr>
          <p:nvPr>
            <p:ph type="title"/>
          </p:nvPr>
        </p:nvSpPr>
        <p:spPr>
          <a:xfrm>
            <a:off x="762000" y="1141711"/>
            <a:ext cx="3406877" cy="3474364"/>
          </a:xfrm>
        </p:spPr>
        <p:txBody>
          <a:bodyPr vert="horz" lIns="91440" tIns="45720" rIns="91440" bIns="45720" rtlCol="0" anchor="t">
            <a:normAutofit/>
          </a:bodyPr>
          <a:lstStyle/>
          <a:p>
            <a:r>
              <a:rPr lang="en-US" sz="3200"/>
              <a:t>Käsitteet</a:t>
            </a:r>
          </a:p>
        </p:txBody>
      </p:sp>
      <p:cxnSp>
        <p:nvCxnSpPr>
          <p:cNvPr id="10" name="Straight Connector 9">
            <a:extLst>
              <a:ext uri="{FF2B5EF4-FFF2-40B4-BE49-F238E27FC236}">
                <a16:creationId xmlns:a16="http://schemas.microsoft.com/office/drawing/2014/main" id="{192712F8-36FA-35DF-0CE8-4098D93322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4" name="Sisällön paikkamerkki 3">
            <a:extLst>
              <a:ext uri="{FF2B5EF4-FFF2-40B4-BE49-F238E27FC236}">
                <a16:creationId xmlns:a16="http://schemas.microsoft.com/office/drawing/2014/main" id="{A9469A69-E02E-67DC-3DA7-E256BDAF4691}"/>
              </a:ext>
            </a:extLst>
          </p:cNvPr>
          <p:cNvPicPr>
            <a:picLocks noGrp="1" noChangeAspect="1"/>
          </p:cNvPicPr>
          <p:nvPr>
            <p:ph idx="1"/>
          </p:nvPr>
        </p:nvPicPr>
        <p:blipFill>
          <a:blip r:embed="rId2"/>
          <a:stretch>
            <a:fillRect/>
          </a:stretch>
        </p:blipFill>
        <p:spPr>
          <a:xfrm>
            <a:off x="3090682" y="265228"/>
            <a:ext cx="2942307" cy="6327543"/>
          </a:xfrm>
          <a:prstGeom prst="rect">
            <a:avLst/>
          </a:prstGeom>
        </p:spPr>
      </p:pic>
      <p:pic>
        <p:nvPicPr>
          <p:cNvPr id="6" name="Kuva 5">
            <a:extLst>
              <a:ext uri="{FF2B5EF4-FFF2-40B4-BE49-F238E27FC236}">
                <a16:creationId xmlns:a16="http://schemas.microsoft.com/office/drawing/2014/main" id="{D596F3B5-C964-19D2-5A2C-830C6EFC9A69}"/>
              </a:ext>
            </a:extLst>
          </p:cNvPr>
          <p:cNvPicPr>
            <a:picLocks noChangeAspect="1"/>
          </p:cNvPicPr>
          <p:nvPr/>
        </p:nvPicPr>
        <p:blipFill>
          <a:blip r:embed="rId3"/>
          <a:stretch>
            <a:fillRect/>
          </a:stretch>
        </p:blipFill>
        <p:spPr>
          <a:xfrm>
            <a:off x="7128634" y="120849"/>
            <a:ext cx="2942308" cy="6616301"/>
          </a:xfrm>
          <a:prstGeom prst="rect">
            <a:avLst/>
          </a:prstGeom>
        </p:spPr>
      </p:pic>
    </p:spTree>
    <p:extLst>
      <p:ext uri="{BB962C8B-B14F-4D97-AF65-F5344CB8AC3E}">
        <p14:creationId xmlns:p14="http://schemas.microsoft.com/office/powerpoint/2010/main" val="4042011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5E3D43C5-10A7-94F9-0F47-385CE10F82A7}"/>
              </a:ext>
            </a:extLst>
          </p:cNvPr>
          <p:cNvSpPr>
            <a:spLocks noGrp="1"/>
          </p:cNvSpPr>
          <p:nvPr>
            <p:ph type="title"/>
          </p:nvPr>
        </p:nvSpPr>
        <p:spPr>
          <a:xfrm>
            <a:off x="686834" y="1153572"/>
            <a:ext cx="3200400" cy="4461163"/>
          </a:xfrm>
        </p:spPr>
        <p:txBody>
          <a:bodyPr>
            <a:normAutofit/>
          </a:bodyPr>
          <a:lstStyle/>
          <a:p>
            <a:r>
              <a:rPr lang="fi-FI">
                <a:solidFill>
                  <a:srgbClr val="FFFFFF"/>
                </a:solidFill>
              </a:rPr>
              <a:t>Sosialisaatio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isällön paikkamerkki 2">
            <a:extLst>
              <a:ext uri="{FF2B5EF4-FFF2-40B4-BE49-F238E27FC236}">
                <a16:creationId xmlns:a16="http://schemas.microsoft.com/office/drawing/2014/main" id="{C995C5F0-65C8-F134-20CF-61272C47BD51}"/>
              </a:ext>
            </a:extLst>
          </p:cNvPr>
          <p:cNvSpPr>
            <a:spLocks noGrp="1"/>
          </p:cNvSpPr>
          <p:nvPr>
            <p:ph idx="1"/>
          </p:nvPr>
        </p:nvSpPr>
        <p:spPr>
          <a:xfrm>
            <a:off x="4447308" y="591344"/>
            <a:ext cx="6906491" cy="5585619"/>
          </a:xfrm>
        </p:spPr>
        <p:txBody>
          <a:bodyPr anchor="ctr">
            <a:normAutofit/>
          </a:bodyPr>
          <a:lstStyle/>
          <a:p>
            <a:r>
              <a:rPr lang="fi-FI" i="0">
                <a:effectLst/>
              </a:rPr>
              <a:t>Tarkoittaa</a:t>
            </a:r>
            <a:r>
              <a:rPr lang="fi-FI" b="0" i="0">
                <a:effectLst/>
              </a:rPr>
              <a:t> ihmisen kasvamista yhteisön tai yhteiskunnan jäseneksi.</a:t>
            </a:r>
          </a:p>
          <a:p>
            <a:r>
              <a:rPr lang="fi-FI" b="0" i="0">
                <a:effectLst/>
              </a:rPr>
              <a:t> Sosialisaatioprosessissa yksilö on vuorovaikutuksessa toisten ihmisten ja oman kulttuurinsa elinympäristön kanssa. </a:t>
            </a:r>
          </a:p>
          <a:p>
            <a:r>
              <a:rPr lang="fi-FI" b="0" i="0">
                <a:effectLst/>
              </a:rPr>
              <a:t>Tässä vuorovaikutuksessa yksilö omaksuu ihmisille tyypilliset käyttäytymis- ja toimintatavat, oman kulttuurinsa käsitykset, ajattelu- ja toimintatavat sekä yhteiskuntansa ja oman perheensä arvoja ja normeja.</a:t>
            </a:r>
          </a:p>
          <a:p>
            <a:r>
              <a:rPr lang="fi-FI"/>
              <a:t>Tapahtuu ehdollistumisen ja mallioppimisen kautta (Bandura, Bobo-nukke koe 1965)</a:t>
            </a:r>
          </a:p>
        </p:txBody>
      </p:sp>
    </p:spTree>
    <p:extLst>
      <p:ext uri="{BB962C8B-B14F-4D97-AF65-F5344CB8AC3E}">
        <p14:creationId xmlns:p14="http://schemas.microsoft.com/office/powerpoint/2010/main" val="2172554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3A9BD99E-71A9-D91C-60AA-767F8188DDD5}"/>
              </a:ext>
            </a:extLst>
          </p:cNvPr>
          <p:cNvSpPr>
            <a:spLocks noGrp="1"/>
          </p:cNvSpPr>
          <p:nvPr>
            <p:ph type="title"/>
          </p:nvPr>
        </p:nvSpPr>
        <p:spPr>
          <a:xfrm>
            <a:off x="686834" y="1153572"/>
            <a:ext cx="3200400" cy="4461163"/>
          </a:xfrm>
        </p:spPr>
        <p:txBody>
          <a:bodyPr>
            <a:normAutofit/>
          </a:bodyPr>
          <a:lstStyle/>
          <a:p>
            <a:r>
              <a:rPr lang="fi-FI">
                <a:solidFill>
                  <a:srgbClr val="FFFFFF"/>
                </a:solidFill>
              </a:rPr>
              <a:t>Normit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isällön paikkamerkki 2">
            <a:extLst>
              <a:ext uri="{FF2B5EF4-FFF2-40B4-BE49-F238E27FC236}">
                <a16:creationId xmlns:a16="http://schemas.microsoft.com/office/drawing/2014/main" id="{FA6266C3-45D6-21C6-E304-38CC8C33E2A8}"/>
              </a:ext>
            </a:extLst>
          </p:cNvPr>
          <p:cNvSpPr>
            <a:spLocks noGrp="1"/>
          </p:cNvSpPr>
          <p:nvPr>
            <p:ph idx="1"/>
          </p:nvPr>
        </p:nvSpPr>
        <p:spPr>
          <a:xfrm>
            <a:off x="4447308" y="591344"/>
            <a:ext cx="6906491" cy="5585619"/>
          </a:xfrm>
        </p:spPr>
        <p:txBody>
          <a:bodyPr anchor="ctr">
            <a:normAutofit/>
          </a:bodyPr>
          <a:lstStyle/>
          <a:p>
            <a:r>
              <a:rPr lang="fi-FI" dirty="0">
                <a:latin typeface="Calibri" panose="020F0502020204030204" pitchFamily="34" charset="0"/>
                <a:cs typeface="Calibri" panose="020F0502020204030204" pitchFamily="34" charset="0"/>
              </a:rPr>
              <a:t>Y</a:t>
            </a:r>
            <a:r>
              <a:rPr lang="fi-FI" b="0" i="0" dirty="0">
                <a:effectLst/>
                <a:latin typeface="Calibri" panose="020F0502020204030204" pitchFamily="34" charset="0"/>
                <a:cs typeface="Calibri" panose="020F0502020204030204" pitchFamily="34" charset="0"/>
              </a:rPr>
              <a:t>hteisön osin tietoisia ja osin tiedostamattomia määritelmiä ”normaalille” käytökselle. </a:t>
            </a:r>
          </a:p>
          <a:p>
            <a:r>
              <a:rPr lang="fi-FI" dirty="0">
                <a:latin typeface="Calibri" panose="020F0502020204030204" pitchFamily="34" charset="0"/>
                <a:cs typeface="Calibri" panose="020F0502020204030204" pitchFamily="34" charset="0"/>
              </a:rPr>
              <a:t>J</a:t>
            </a:r>
            <a:r>
              <a:rPr lang="fi-FI" b="0" i="0" dirty="0">
                <a:effectLst/>
                <a:latin typeface="Calibri" panose="020F0502020204030204" pitchFamily="34" charset="0"/>
                <a:cs typeface="Calibri" panose="020F0502020204030204" pitchFamily="34" charset="0"/>
              </a:rPr>
              <a:t>ulkilausuttuja sääntöjä ja hiljaisia oletuksia siitä, miten tulee toimia ollakseen hyväksytty. </a:t>
            </a:r>
          </a:p>
          <a:p>
            <a:r>
              <a:rPr lang="fi-FI" b="0" i="0" dirty="0">
                <a:effectLst/>
                <a:latin typeface="Calibri" panose="020F0502020204030204" pitchFamily="34" charset="0"/>
                <a:cs typeface="Calibri" panose="020F0502020204030204" pitchFamily="34" charset="0"/>
              </a:rPr>
              <a:t>Normeja on monen tasoisia. (esim. lakeja, kuten kielto varastaa tai vahingoittaa toista ihmistä, tai tapakulttuuria kuten pukeutumista ohjaavat odotukset tai ruokapöydässä röyhtäilemisen pitäminen sopimattomana tai toivottavana)</a:t>
            </a:r>
            <a:endParaRPr lang="fi-FI"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66029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dirty="0"/>
              <a:t>Minuus muodostuu sosialisaatiossa</a:t>
            </a:r>
          </a:p>
        </p:txBody>
      </p:sp>
      <p:pic>
        <p:nvPicPr>
          <p:cNvPr id="14338" name="Picture 2" descr="https://app.tabletkoulu.fi/files/Section/10184/files/PS2%20hoivat%281%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5071" y="1628800"/>
            <a:ext cx="6521859" cy="4327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689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dirty="0"/>
              <a:t>Minuus muodostuu sosialisaatiossa</a:t>
            </a:r>
          </a:p>
        </p:txBody>
      </p:sp>
      <p:pic>
        <p:nvPicPr>
          <p:cNvPr id="3074" name="Picture 2" descr="https://app.tabletkoulu.fi/files/Section/16971/files/ET3-kuv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0102" y="1268760"/>
            <a:ext cx="6810275" cy="5107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1630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Otsikko 1">
            <a:extLst>
              <a:ext uri="{FF2B5EF4-FFF2-40B4-BE49-F238E27FC236}">
                <a16:creationId xmlns:a16="http://schemas.microsoft.com/office/drawing/2014/main" id="{8A32C8ED-25DD-AB6E-91AD-84F46F434FBD}"/>
              </a:ext>
            </a:extLst>
          </p:cNvPr>
          <p:cNvSpPr>
            <a:spLocks noGrp="1"/>
          </p:cNvSpPr>
          <p:nvPr>
            <p:ph type="title"/>
          </p:nvPr>
        </p:nvSpPr>
        <p:spPr>
          <a:xfrm>
            <a:off x="1098468" y="885651"/>
            <a:ext cx="3229803" cy="4624603"/>
          </a:xfrm>
        </p:spPr>
        <p:txBody>
          <a:bodyPr>
            <a:normAutofit/>
          </a:bodyPr>
          <a:lstStyle/>
          <a:p>
            <a:r>
              <a:rPr lang="fi-FI" sz="2800">
                <a:solidFill>
                  <a:srgbClr val="FFFFFF"/>
                </a:solidFill>
                <a:latin typeface="Open Sans" panose="020B0606030504020204" pitchFamily="34" charset="0"/>
              </a:rPr>
              <a:t>Bronfenbrennerin (1917-2005) bioekologinen systeemiteoria </a:t>
            </a:r>
            <a:endParaRPr lang="fi-FI" sz="2800">
              <a:solidFill>
                <a:srgbClr val="FFFFFF"/>
              </a:solidFill>
            </a:endParaRPr>
          </a:p>
        </p:txBody>
      </p:sp>
      <p:sp>
        <p:nvSpPr>
          <p:cNvPr id="3" name="Sisällön paikkamerkki 2">
            <a:extLst>
              <a:ext uri="{FF2B5EF4-FFF2-40B4-BE49-F238E27FC236}">
                <a16:creationId xmlns:a16="http://schemas.microsoft.com/office/drawing/2014/main" id="{612A20A7-7371-9E44-6619-236282888172}"/>
              </a:ext>
            </a:extLst>
          </p:cNvPr>
          <p:cNvSpPr>
            <a:spLocks noGrp="1"/>
          </p:cNvSpPr>
          <p:nvPr>
            <p:ph idx="1"/>
          </p:nvPr>
        </p:nvSpPr>
        <p:spPr>
          <a:xfrm>
            <a:off x="4789713" y="391887"/>
            <a:ext cx="7155543" cy="6342742"/>
          </a:xfrm>
        </p:spPr>
        <p:txBody>
          <a:bodyPr anchor="ctr">
            <a:noAutofit/>
          </a:bodyPr>
          <a:lstStyle/>
          <a:p>
            <a:r>
              <a:rPr lang="fi-FI" sz="2000" b="0" i="0" dirty="0">
                <a:effectLst/>
              </a:rPr>
              <a:t>Lapsen sosiaalistuminen tapahtuu monen tason vuorovaikutuksessa</a:t>
            </a:r>
          </a:p>
          <a:p>
            <a:r>
              <a:rPr lang="fi-FI" sz="2000" dirty="0"/>
              <a:t>J</a:t>
            </a:r>
            <a:r>
              <a:rPr lang="fi-FI" sz="2000" b="0" i="0" dirty="0">
                <a:effectLst/>
              </a:rPr>
              <a:t>akaa sosiaalistumisen kehitykseen vaikuttavan ympäristön </a:t>
            </a:r>
            <a:r>
              <a:rPr lang="fi-FI" sz="2000" dirty="0"/>
              <a:t>neljää</a:t>
            </a:r>
            <a:r>
              <a:rPr lang="fi-FI" sz="2000" b="0" i="0" dirty="0">
                <a:effectLst/>
              </a:rPr>
              <a:t>n systeemiin, jotka ovat mikro-, </a:t>
            </a:r>
            <a:r>
              <a:rPr lang="fi-FI" sz="2000" b="0" i="0" dirty="0" err="1">
                <a:effectLst/>
              </a:rPr>
              <a:t>meso</a:t>
            </a:r>
            <a:r>
              <a:rPr lang="fi-FI" sz="2000" b="0" i="0" dirty="0">
                <a:effectLst/>
              </a:rPr>
              <a:t>-, </a:t>
            </a:r>
            <a:r>
              <a:rPr lang="fi-FI" sz="2000" b="0" i="0" dirty="0" err="1">
                <a:effectLst/>
              </a:rPr>
              <a:t>ekso</a:t>
            </a:r>
            <a:r>
              <a:rPr lang="fi-FI" sz="2000" b="0" i="0" dirty="0">
                <a:effectLst/>
              </a:rPr>
              <a:t>- ja makrosysteemit</a:t>
            </a:r>
          </a:p>
          <a:p>
            <a:r>
              <a:rPr lang="fi-FI" sz="2000" b="0" i="0" dirty="0">
                <a:effectLst/>
              </a:rPr>
              <a:t>Lapsen läheiset ihmiset, erityisesti perhe, muodostavat lapsen </a:t>
            </a:r>
            <a:r>
              <a:rPr lang="fi-FI" sz="2000" b="1" i="0" dirty="0">
                <a:effectLst/>
              </a:rPr>
              <a:t>mikrosysteemejä</a:t>
            </a:r>
            <a:r>
              <a:rPr lang="fi-FI" sz="2000" dirty="0"/>
              <a:t> (välitön kaksisuuntainen vuorovaikutus toisten ihmisten kanssa, lähiympäristö, jossa lapsi oppii normeja ja arvoja).</a:t>
            </a:r>
            <a:endParaRPr lang="fi-FI" sz="2000" b="0" i="0" dirty="0">
              <a:effectLst/>
            </a:endParaRPr>
          </a:p>
          <a:p>
            <a:r>
              <a:rPr lang="fi-FI" sz="2000" b="1" i="0" dirty="0" err="1">
                <a:effectLst/>
              </a:rPr>
              <a:t>Mesosysteemeillä</a:t>
            </a:r>
            <a:r>
              <a:rPr lang="fi-FI" sz="2000" b="0" i="0" dirty="0">
                <a:effectLst/>
              </a:rPr>
              <a:t> tarkoitetaan eri mikrosysteemien vuorovaikutustilanteita</a:t>
            </a:r>
            <a:r>
              <a:rPr lang="fi-FI" sz="2000" dirty="0"/>
              <a:t>. </a:t>
            </a:r>
            <a:r>
              <a:rPr lang="fi-FI" sz="2000" dirty="0" err="1"/>
              <a:t>Mesosysteemien</a:t>
            </a:r>
            <a:r>
              <a:rPr lang="fi-FI" sz="2000" dirty="0"/>
              <a:t> tasolla tarkastellaan, millainen yhteisvaikutus eri mikrosysteemeillä voi olla kehitykseen.</a:t>
            </a:r>
          </a:p>
          <a:p>
            <a:r>
              <a:rPr lang="fi-FI" sz="2000" b="1" dirty="0" err="1"/>
              <a:t>E</a:t>
            </a:r>
            <a:r>
              <a:rPr lang="fi-FI" sz="2000" b="1" i="0" dirty="0" err="1">
                <a:effectLst/>
              </a:rPr>
              <a:t>ksosysteemi</a:t>
            </a:r>
            <a:r>
              <a:rPr lang="fi-FI" sz="2000" b="0" i="0" dirty="0">
                <a:effectLst/>
              </a:rPr>
              <a:t> </a:t>
            </a:r>
            <a:r>
              <a:rPr lang="fi-FI" sz="2000" dirty="0"/>
              <a:t>mikroympäristö, johon sosiaalistuva lapsi tai nuori ei itse kuulu, mutta joka vaikuttaa silti hänen kasvuunsa ja kehitykseensä </a:t>
            </a:r>
            <a:r>
              <a:rPr lang="fi-FI" sz="2000" b="0" i="0" dirty="0">
                <a:effectLst/>
              </a:rPr>
              <a:t>välillisesti. (Lapsi ei itse ole suoraan vuorovaikutuksessa esim. vanhemman työn kanssa, mutta vanhempien työaika, työn luonne ja työympäristö heijastuvat lapseen vanhemman toiminnan kautta.)</a:t>
            </a:r>
          </a:p>
          <a:p>
            <a:r>
              <a:rPr lang="fi-FI" sz="2000" b="0" i="0" dirty="0">
                <a:effectLst/>
              </a:rPr>
              <a:t>Laajempi </a:t>
            </a:r>
            <a:r>
              <a:rPr lang="fi-FI" sz="2000" b="1" i="0" dirty="0">
                <a:effectLst/>
              </a:rPr>
              <a:t>makrosysteemi</a:t>
            </a:r>
            <a:r>
              <a:rPr lang="fi-FI" sz="2000" b="0" i="0" dirty="0">
                <a:effectLst/>
              </a:rPr>
              <a:t> sisältää kulttuuriset arvot, tavat ja lait. Makrosysteemillä on vaikutuksia kaikkien muiden kerrosten läpi. </a:t>
            </a:r>
            <a:endParaRPr lang="fi-FI" sz="2000" dirty="0"/>
          </a:p>
        </p:txBody>
      </p:sp>
    </p:spTree>
    <p:extLst>
      <p:ext uri="{BB962C8B-B14F-4D97-AF65-F5344CB8AC3E}">
        <p14:creationId xmlns:p14="http://schemas.microsoft.com/office/powerpoint/2010/main" val="3605385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A648FFE-D127-443A-676D-BFB77BC394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5538" y="0"/>
            <a:ext cx="99393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5927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Color Cover">
            <a:extLst>
              <a:ext uri="{FF2B5EF4-FFF2-40B4-BE49-F238E27FC236}">
                <a16:creationId xmlns:a16="http://schemas.microsoft.com/office/drawing/2014/main" id="{815925C2-A704-4D47-B1C1-3FCA52512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olor Cover">
            <a:extLst>
              <a:ext uri="{FF2B5EF4-FFF2-40B4-BE49-F238E27FC236}">
                <a16:creationId xmlns:a16="http://schemas.microsoft.com/office/drawing/2014/main" id="{01D4315C-C23C-4FD3-98DF-08C29E229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11">
            <a:extLst>
              <a:ext uri="{FF2B5EF4-FFF2-40B4-BE49-F238E27FC236}">
                <a16:creationId xmlns:a16="http://schemas.microsoft.com/office/drawing/2014/main" id="{5E6B47BC-43FD-4C91-8BFF-B41B99A8A3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064235" cy="6858000"/>
            <a:chOff x="651279" y="598259"/>
            <a:chExt cx="10889442" cy="5680742"/>
          </a:xfrm>
        </p:grpSpPr>
        <p:sp>
          <p:nvSpPr>
            <p:cNvPr id="13" name="Color">
              <a:extLst>
                <a:ext uri="{FF2B5EF4-FFF2-40B4-BE49-F238E27FC236}">
                  <a16:creationId xmlns:a16="http://schemas.microsoft.com/office/drawing/2014/main" id="{13038185-AC3C-4595-945F-25311424C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Color">
              <a:extLst>
                <a:ext uri="{FF2B5EF4-FFF2-40B4-BE49-F238E27FC236}">
                  <a16:creationId xmlns:a16="http://schemas.microsoft.com/office/drawing/2014/main" id="{75D51AA0-C095-4650-A361-B294320BF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7" name="Freeform: Shape 1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Otsikko 1"/>
          <p:cNvSpPr>
            <a:spLocks noGrp="1"/>
          </p:cNvSpPr>
          <p:nvPr>
            <p:ph type="title"/>
          </p:nvPr>
        </p:nvSpPr>
        <p:spPr>
          <a:xfrm>
            <a:off x="786385" y="841248"/>
            <a:ext cx="3857053" cy="5174421"/>
          </a:xfrm>
        </p:spPr>
        <p:txBody>
          <a:bodyPr anchor="ctr">
            <a:normAutofit/>
          </a:bodyPr>
          <a:lstStyle/>
          <a:p>
            <a:r>
              <a:rPr lang="fi-FI" sz="4800" dirty="0">
                <a:solidFill>
                  <a:schemeClr val="bg1"/>
                </a:solidFill>
              </a:rPr>
              <a:t>Luokittelusta syntyy sosiaalisia identiteettejä</a:t>
            </a:r>
          </a:p>
        </p:txBody>
      </p:sp>
      <p:sp>
        <p:nvSpPr>
          <p:cNvPr id="3" name="Sisällön paikkamerkki 2"/>
          <p:cNvSpPr>
            <a:spLocks noGrp="1"/>
          </p:cNvSpPr>
          <p:nvPr>
            <p:ph idx="1"/>
          </p:nvPr>
        </p:nvSpPr>
        <p:spPr>
          <a:xfrm>
            <a:off x="6127767" y="471488"/>
            <a:ext cx="6036587" cy="6386511"/>
          </a:xfrm>
        </p:spPr>
        <p:txBody>
          <a:bodyPr anchor="ctr">
            <a:normAutofit fontScale="77500" lnSpcReduction="20000"/>
          </a:bodyPr>
          <a:lstStyle/>
          <a:p>
            <a:endParaRPr lang="fi-FI" sz="1100" dirty="0">
              <a:solidFill>
                <a:schemeClr val="tx2"/>
              </a:solidFill>
            </a:endParaRPr>
          </a:p>
          <a:p>
            <a:r>
              <a:rPr lang="fi-FI" sz="2400" b="1" i="0" dirty="0">
                <a:solidFill>
                  <a:schemeClr val="tx2"/>
                </a:solidFill>
                <a:effectLst/>
              </a:rPr>
              <a:t>Sosiaalisella identiteetillä</a:t>
            </a:r>
            <a:r>
              <a:rPr lang="fi-FI" sz="2400" b="0" i="0" dirty="0">
                <a:solidFill>
                  <a:schemeClr val="tx2"/>
                </a:solidFill>
                <a:effectLst/>
              </a:rPr>
              <a:t> tarkoitetaan ihmisten taipumusta määritellä itsensä ryhmäjäsenyyksien ja roolien kautta. Ryhmäjäsenyyden avulla kuvaillaan ja määritellään sitä, kuka olen.</a:t>
            </a:r>
          </a:p>
          <a:p>
            <a:r>
              <a:rPr lang="fi-FI" sz="2400" b="1" dirty="0">
                <a:solidFill>
                  <a:schemeClr val="tx2"/>
                </a:solidFill>
              </a:rPr>
              <a:t>1) Luokittelu </a:t>
            </a:r>
            <a:r>
              <a:rPr lang="fi-FI" sz="2400" dirty="0">
                <a:solidFill>
                  <a:schemeClr val="tx2"/>
                </a:solidFill>
              </a:rPr>
              <a:t>(yksilö jakaa ihmiset mielessään ryhmiin esim. lukiolaiset – ammattikoululaiset, kantasuomalaiset – maahanmuuttajat, autoilijat – pyöräilijät)</a:t>
            </a:r>
          </a:p>
          <a:p>
            <a:r>
              <a:rPr lang="fi-FI" sz="2400" b="1" dirty="0">
                <a:solidFill>
                  <a:schemeClr val="tx2"/>
                </a:solidFill>
              </a:rPr>
              <a:t>2) Samastuminen </a:t>
            </a:r>
            <a:r>
              <a:rPr lang="fi-FI" sz="2400" dirty="0">
                <a:solidFill>
                  <a:schemeClr val="tx2"/>
                </a:solidFill>
              </a:rPr>
              <a:t>(yksilö alkaa kokea ja nähdä ihmiset jaottelulla me –muut eli sisäryhmä ja ulkoryhmä)</a:t>
            </a:r>
          </a:p>
          <a:p>
            <a:r>
              <a:rPr lang="fi-FI" sz="2400" b="1" dirty="0">
                <a:solidFill>
                  <a:schemeClr val="tx2"/>
                </a:solidFill>
              </a:rPr>
              <a:t>3) Vertailu </a:t>
            </a:r>
            <a:r>
              <a:rPr lang="fi-FI" sz="2400" dirty="0">
                <a:solidFill>
                  <a:schemeClr val="tx2"/>
                </a:solidFill>
              </a:rPr>
              <a:t>(yksilö alkaa tiedostamattaan vertailla ryhmiä ja korostaa niiden erilaisuutta)</a:t>
            </a:r>
          </a:p>
          <a:p>
            <a:r>
              <a:rPr lang="fi-FI" sz="2400" b="1" dirty="0">
                <a:solidFill>
                  <a:schemeClr val="tx2"/>
                </a:solidFill>
              </a:rPr>
              <a:t>4) Sisäryhmän suosiminen </a:t>
            </a:r>
            <a:r>
              <a:rPr lang="fi-FI" sz="2400" dirty="0">
                <a:solidFill>
                  <a:schemeClr val="tx2"/>
                </a:solidFill>
              </a:rPr>
              <a:t>(yksilö alkaa liittää omaan ryhmään voimakkaammin myönteisiä piirteitä ja ulkoryhmään kielteisiä)</a:t>
            </a:r>
          </a:p>
          <a:p>
            <a:pPr marL="0" indent="0">
              <a:buNone/>
            </a:pPr>
            <a:endParaRPr lang="fi-FI" sz="2400" b="1" dirty="0">
              <a:solidFill>
                <a:schemeClr val="tx2"/>
              </a:solidFill>
            </a:endParaRPr>
          </a:p>
          <a:p>
            <a:pPr marL="0" indent="0">
              <a:buNone/>
            </a:pPr>
            <a:r>
              <a:rPr lang="fi-FI" sz="2400" b="1" dirty="0">
                <a:solidFill>
                  <a:schemeClr val="tx2"/>
                </a:solidFill>
              </a:rPr>
              <a:t>Sosiaalinen identiteetti:</a:t>
            </a:r>
          </a:p>
          <a:p>
            <a:r>
              <a:rPr lang="fi-FI" sz="2400" dirty="0">
                <a:solidFill>
                  <a:schemeClr val="tx2"/>
                </a:solidFill>
              </a:rPr>
              <a:t>Saa suosimaan sisäryhmää</a:t>
            </a:r>
          </a:p>
          <a:p>
            <a:r>
              <a:rPr lang="fi-FI" sz="2400" dirty="0">
                <a:solidFill>
                  <a:schemeClr val="tx2"/>
                </a:solidFill>
              </a:rPr>
              <a:t>Syntyy herkästi</a:t>
            </a:r>
          </a:p>
          <a:p>
            <a:r>
              <a:rPr lang="fi-FI" sz="2400" dirty="0">
                <a:solidFill>
                  <a:schemeClr val="tx2"/>
                </a:solidFill>
              </a:rPr>
              <a:t>Vaihtelee helposti</a:t>
            </a:r>
          </a:p>
          <a:p>
            <a:pPr marL="0" indent="0">
              <a:buNone/>
            </a:pPr>
            <a:br>
              <a:rPr lang="fi-FI" sz="2200" dirty="0">
                <a:solidFill>
                  <a:schemeClr val="tx2"/>
                </a:solidFill>
              </a:rPr>
            </a:br>
            <a:br>
              <a:rPr lang="fi-FI" sz="2200" dirty="0">
                <a:solidFill>
                  <a:schemeClr val="tx2"/>
                </a:solidFill>
              </a:rPr>
            </a:br>
            <a:br>
              <a:rPr lang="fi-FI" sz="2200" dirty="0">
                <a:solidFill>
                  <a:schemeClr val="tx2"/>
                </a:solidFill>
              </a:rPr>
            </a:br>
            <a:br>
              <a:rPr lang="fi-FI" sz="1100" dirty="0">
                <a:solidFill>
                  <a:schemeClr val="tx2"/>
                </a:solidFill>
              </a:rPr>
            </a:br>
            <a:br>
              <a:rPr lang="fi-FI" sz="1100" dirty="0">
                <a:solidFill>
                  <a:schemeClr val="tx2"/>
                </a:solidFill>
              </a:rPr>
            </a:br>
            <a:endParaRPr lang="fi-FI" sz="1100" dirty="0">
              <a:solidFill>
                <a:schemeClr val="tx2"/>
              </a:solidFill>
            </a:endParaRPr>
          </a:p>
        </p:txBody>
      </p:sp>
    </p:spTree>
    <p:extLst>
      <p:ext uri="{BB962C8B-B14F-4D97-AF65-F5344CB8AC3E}">
        <p14:creationId xmlns:p14="http://schemas.microsoft.com/office/powerpoint/2010/main" val="4232982787"/>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252</TotalTime>
  <Words>1467</Words>
  <Application>Microsoft Office PowerPoint</Application>
  <PresentationFormat>Laajakuva</PresentationFormat>
  <Paragraphs>132</Paragraphs>
  <Slides>24</Slides>
  <Notes>16</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24</vt:i4>
      </vt:variant>
    </vt:vector>
  </HeadingPairs>
  <TitlesOfParts>
    <vt:vector size="30" baseType="lpstr">
      <vt:lpstr>Arial</vt:lpstr>
      <vt:lpstr>Calibri</vt:lpstr>
      <vt:lpstr>Calibri Light</vt:lpstr>
      <vt:lpstr>Noto Serif</vt:lpstr>
      <vt:lpstr>Open Sans</vt:lpstr>
      <vt:lpstr>Office-teema</vt:lpstr>
      <vt:lpstr>Sosiaalipsykologia PS6</vt:lpstr>
      <vt:lpstr>Mitä sosiaalipsykologia tutkii?</vt:lpstr>
      <vt:lpstr>Sosialisaatio </vt:lpstr>
      <vt:lpstr>Normit</vt:lpstr>
      <vt:lpstr>Minuus muodostuu sosialisaatiossa</vt:lpstr>
      <vt:lpstr>Minuus muodostuu sosialisaatiossa</vt:lpstr>
      <vt:lpstr>Bronfenbrennerin (1917-2005) bioekologinen systeemiteoria </vt:lpstr>
      <vt:lpstr>PowerPoint-esitys</vt:lpstr>
      <vt:lpstr>Luokittelusta syntyy sosiaalisia identiteettejä</vt:lpstr>
      <vt:lpstr>Luokittelusta syntyy sosiaalisia identiteettejä</vt:lpstr>
      <vt:lpstr>Taijfelin Sosiaalisen identiteetin teoria</vt:lpstr>
      <vt:lpstr>Ensivaikutelmaan vaikuttavia tekijöitä</vt:lpstr>
      <vt:lpstr>Daniel Kahneman: nopea ja hidas ajattelu</vt:lpstr>
      <vt:lpstr>Attribuutiovinoumat vääristävät tulkintoja</vt:lpstr>
      <vt:lpstr>Asenne </vt:lpstr>
      <vt:lpstr>PowerPoint-esitys</vt:lpstr>
      <vt:lpstr>Suostuttelua ja sosiaalista vaikuttamista tehostavat</vt:lpstr>
      <vt:lpstr>PowerPoint-esitys</vt:lpstr>
      <vt:lpstr>Ryhmät</vt:lpstr>
      <vt:lpstr>Asenteet eivät aina näy käyttäytymisessä</vt:lpstr>
      <vt:lpstr>Vuorovaikutus</vt:lpstr>
      <vt:lpstr>Viestintätyylejä luokitellaan</vt:lpstr>
      <vt:lpstr>Teoriat</vt:lpstr>
      <vt:lpstr>Käsitteet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Sosiaalipsykologia PS6</dc:title>
  <dc:creator>Suvi Munnukka</dc:creator>
  <cp:lastModifiedBy>Suvi Munnukka</cp:lastModifiedBy>
  <cp:revision>3</cp:revision>
  <dcterms:created xsi:type="dcterms:W3CDTF">2022-12-13T07:01:56Z</dcterms:created>
  <dcterms:modified xsi:type="dcterms:W3CDTF">2024-12-10T10:00:06Z</dcterms:modified>
</cp:coreProperties>
</file>