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806" r:id="rId2"/>
    <p:sldId id="756" r:id="rId3"/>
    <p:sldId id="759" r:id="rId4"/>
    <p:sldId id="763" r:id="rId5"/>
    <p:sldId id="764" r:id="rId6"/>
    <p:sldId id="765" r:id="rId7"/>
    <p:sldId id="766" r:id="rId8"/>
    <p:sldId id="767" r:id="rId9"/>
    <p:sldId id="769" r:id="rId10"/>
    <p:sldId id="771" r:id="rId11"/>
    <p:sldId id="772" r:id="rId12"/>
    <p:sldId id="773" r:id="rId13"/>
    <p:sldId id="774" r:id="rId14"/>
    <p:sldId id="810" r:id="rId15"/>
    <p:sldId id="776" r:id="rId16"/>
    <p:sldId id="777" r:id="rId17"/>
    <p:sldId id="778" r:id="rId18"/>
    <p:sldId id="779" r:id="rId19"/>
    <p:sldId id="780" r:id="rId20"/>
    <p:sldId id="781" r:id="rId21"/>
    <p:sldId id="782" r:id="rId22"/>
    <p:sldId id="783" r:id="rId23"/>
    <p:sldId id="784" r:id="rId24"/>
    <p:sldId id="786" r:id="rId25"/>
    <p:sldId id="787" r:id="rId26"/>
    <p:sldId id="789" r:id="rId27"/>
    <p:sldId id="969" r:id="rId28"/>
    <p:sldId id="970" r:id="rId29"/>
    <p:sldId id="809" r:id="rId30"/>
    <p:sldId id="792" r:id="rId31"/>
    <p:sldId id="794" r:id="rId32"/>
    <p:sldId id="795" r:id="rId33"/>
    <p:sldId id="796" r:id="rId34"/>
    <p:sldId id="801" r:id="rId35"/>
    <p:sldId id="802" r:id="rId36"/>
    <p:sldId id="798" r:id="rId37"/>
    <p:sldId id="799" r:id="rId38"/>
    <p:sldId id="971" r:id="rId39"/>
    <p:sldId id="972" r:id="rId40"/>
    <p:sldId id="973" r:id="rId41"/>
    <p:sldId id="974" r:id="rId42"/>
    <p:sldId id="791" r:id="rId43"/>
    <p:sldId id="760" r:id="rId44"/>
    <p:sldId id="807" r:id="rId4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DDA23-3A31-435A-9717-AA3AC5618414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08E9BF-D4E2-4EFC-8153-195E0A2A70C5}">
      <dgm:prSet/>
      <dgm:spPr/>
      <dgm:t>
        <a:bodyPr/>
        <a:lstStyle/>
        <a:p>
          <a:r>
            <a:rPr lang="fi-FI" b="1"/>
            <a:t>1. a) Ensisijaiset adaptiiviset tunteet: </a:t>
          </a:r>
          <a:endParaRPr lang="en-US"/>
        </a:p>
      </dgm:t>
    </dgm:pt>
    <dgm:pt modelId="{E030C456-CD36-430F-B81E-79715088B3D1}" type="parTrans" cxnId="{0F312BC6-4BC5-41AA-972B-615F31FAF1D0}">
      <dgm:prSet/>
      <dgm:spPr/>
      <dgm:t>
        <a:bodyPr/>
        <a:lstStyle/>
        <a:p>
          <a:endParaRPr lang="en-US"/>
        </a:p>
      </dgm:t>
    </dgm:pt>
    <dgm:pt modelId="{477D85CB-99B5-4BB5-80A3-B3F8BB3B4169}" type="sibTrans" cxnId="{0F312BC6-4BC5-41AA-972B-615F31FAF1D0}">
      <dgm:prSet/>
      <dgm:spPr/>
      <dgm:t>
        <a:bodyPr/>
        <a:lstStyle/>
        <a:p>
          <a:endParaRPr lang="en-US"/>
        </a:p>
      </dgm:t>
    </dgm:pt>
    <dgm:pt modelId="{C1A90E72-6E31-430F-A10B-5FA751BE7AA7}">
      <dgm:prSet/>
      <dgm:spPr/>
      <dgm:t>
        <a:bodyPr/>
        <a:lstStyle/>
        <a:p>
          <a:r>
            <a:rPr lang="fi-FI" dirty="0"/>
            <a:t>yksilön perusreaktioita tunteita herättäviin tilanteisiin (menetys-suru, uhka-pelko)</a:t>
          </a:r>
          <a:endParaRPr lang="en-US" dirty="0"/>
        </a:p>
      </dgm:t>
    </dgm:pt>
    <dgm:pt modelId="{FE0862C4-DB64-4110-A2F7-504BCCEA8F1C}" type="parTrans" cxnId="{A3BEAE4F-A942-43C1-9FDA-2D859946393C}">
      <dgm:prSet/>
      <dgm:spPr/>
      <dgm:t>
        <a:bodyPr/>
        <a:lstStyle/>
        <a:p>
          <a:endParaRPr lang="en-US"/>
        </a:p>
      </dgm:t>
    </dgm:pt>
    <dgm:pt modelId="{F6FD1B59-D132-43B9-A19C-1FC09964AA68}" type="sibTrans" cxnId="{A3BEAE4F-A942-43C1-9FDA-2D859946393C}">
      <dgm:prSet/>
      <dgm:spPr/>
      <dgm:t>
        <a:bodyPr/>
        <a:lstStyle/>
        <a:p>
          <a:endParaRPr lang="en-US"/>
        </a:p>
      </dgm:t>
    </dgm:pt>
    <dgm:pt modelId="{80D46FA5-E2C7-4A28-8D26-285EB6F238CD}">
      <dgm:prSet/>
      <dgm:spPr/>
      <dgm:t>
        <a:bodyPr/>
        <a:lstStyle/>
        <a:p>
          <a:r>
            <a:rPr lang="fi-FI" dirty="0"/>
            <a:t>viriävät tilanteessa ja katoavat</a:t>
          </a:r>
          <a:endParaRPr lang="en-US" dirty="0"/>
        </a:p>
      </dgm:t>
    </dgm:pt>
    <dgm:pt modelId="{CEAEEBC9-A237-4C48-B43A-3EF83E43A21D}" type="parTrans" cxnId="{BFD5D898-9E90-4D79-9179-DDB3E0E52435}">
      <dgm:prSet/>
      <dgm:spPr/>
      <dgm:t>
        <a:bodyPr/>
        <a:lstStyle/>
        <a:p>
          <a:endParaRPr lang="en-US"/>
        </a:p>
      </dgm:t>
    </dgm:pt>
    <dgm:pt modelId="{640A78E4-2D3B-4FF9-A828-81897080FBD8}" type="sibTrans" cxnId="{BFD5D898-9E90-4D79-9179-DDB3E0E52435}">
      <dgm:prSet/>
      <dgm:spPr/>
      <dgm:t>
        <a:bodyPr/>
        <a:lstStyle/>
        <a:p>
          <a:endParaRPr lang="en-US"/>
        </a:p>
      </dgm:t>
    </dgm:pt>
    <dgm:pt modelId="{4A972D4C-CD66-41D6-BDF0-660AB00311B3}">
      <dgm:prSet/>
      <dgm:spPr/>
      <dgm:t>
        <a:bodyPr/>
        <a:lstStyle/>
        <a:p>
          <a:r>
            <a:rPr lang="fi-FI" dirty="0"/>
            <a:t>auttavat selviytymään ja toimimaan</a:t>
          </a:r>
          <a:endParaRPr lang="en-US" dirty="0"/>
        </a:p>
      </dgm:t>
    </dgm:pt>
    <dgm:pt modelId="{353F86CB-8CF4-4402-AA78-930F1CD51228}" type="parTrans" cxnId="{2499E6C6-1FBE-4DDA-9FA4-AF93534B86C8}">
      <dgm:prSet/>
      <dgm:spPr/>
      <dgm:t>
        <a:bodyPr/>
        <a:lstStyle/>
        <a:p>
          <a:endParaRPr lang="en-US"/>
        </a:p>
      </dgm:t>
    </dgm:pt>
    <dgm:pt modelId="{0F2ADA3E-F7C3-43A3-B267-DC98FC42005B}" type="sibTrans" cxnId="{2499E6C6-1FBE-4DDA-9FA4-AF93534B86C8}">
      <dgm:prSet/>
      <dgm:spPr/>
      <dgm:t>
        <a:bodyPr/>
        <a:lstStyle/>
        <a:p>
          <a:endParaRPr lang="en-US"/>
        </a:p>
      </dgm:t>
    </dgm:pt>
    <dgm:pt modelId="{807DC6A3-295D-4443-B42E-6C43EE66E7A2}">
      <dgm:prSet/>
      <dgm:spPr/>
      <dgm:t>
        <a:bodyPr/>
        <a:lstStyle/>
        <a:p>
          <a:r>
            <a:rPr lang="fi-FI" b="1"/>
            <a:t>1. b) Ensisijaiset epäadaptiiviset tunteet</a:t>
          </a:r>
          <a:endParaRPr lang="en-US"/>
        </a:p>
      </dgm:t>
    </dgm:pt>
    <dgm:pt modelId="{5D1A4120-B6DE-49FB-8C7D-B8D5C115AD5B}" type="parTrans" cxnId="{B34C125B-851C-49B8-AFE9-29087AE47F9C}">
      <dgm:prSet/>
      <dgm:spPr/>
      <dgm:t>
        <a:bodyPr/>
        <a:lstStyle/>
        <a:p>
          <a:endParaRPr lang="en-US"/>
        </a:p>
      </dgm:t>
    </dgm:pt>
    <dgm:pt modelId="{2FE3FD29-9324-41E8-8EA6-1A0BAFE5D464}" type="sibTrans" cxnId="{B34C125B-851C-49B8-AFE9-29087AE47F9C}">
      <dgm:prSet/>
      <dgm:spPr/>
      <dgm:t>
        <a:bodyPr/>
        <a:lstStyle/>
        <a:p>
          <a:endParaRPr lang="en-US"/>
        </a:p>
      </dgm:t>
    </dgm:pt>
    <dgm:pt modelId="{72259B15-8F36-4DC0-A9BA-5955D2EAD02E}">
      <dgm:prSet/>
      <dgm:spPr/>
      <dgm:t>
        <a:bodyPr/>
        <a:lstStyle/>
        <a:p>
          <a:r>
            <a:rPr lang="fi-FI"/>
            <a:t>Opittuja, vaikeasti muutettavia reaktioita</a:t>
          </a:r>
          <a:endParaRPr lang="en-US"/>
        </a:p>
      </dgm:t>
    </dgm:pt>
    <dgm:pt modelId="{264F5087-0644-4FB6-9E15-951B0D57FA6F}" type="parTrans" cxnId="{E74AA363-495B-40FC-8057-89541B8F7B88}">
      <dgm:prSet/>
      <dgm:spPr/>
      <dgm:t>
        <a:bodyPr/>
        <a:lstStyle/>
        <a:p>
          <a:endParaRPr lang="en-US"/>
        </a:p>
      </dgm:t>
    </dgm:pt>
    <dgm:pt modelId="{29A0852F-A906-42BA-B28C-692BF610B48F}" type="sibTrans" cxnId="{E74AA363-495B-40FC-8057-89541B8F7B88}">
      <dgm:prSet/>
      <dgm:spPr/>
      <dgm:t>
        <a:bodyPr/>
        <a:lstStyle/>
        <a:p>
          <a:endParaRPr lang="en-US"/>
        </a:p>
      </dgm:t>
    </dgm:pt>
    <dgm:pt modelId="{A49E811C-59A6-4A6F-AE12-6C087B9129A4}">
      <dgm:prSet/>
      <dgm:spPr/>
      <dgm:t>
        <a:bodyPr/>
        <a:lstStyle/>
        <a:p>
          <a:r>
            <a:rPr lang="fi-FI"/>
            <a:t>Liittyy kielteisiä tuntemuksia itsestä</a:t>
          </a:r>
          <a:endParaRPr lang="en-US"/>
        </a:p>
      </dgm:t>
    </dgm:pt>
    <dgm:pt modelId="{DCE995C8-8398-4068-B3E5-A15876ECB41E}" type="parTrans" cxnId="{E5ED85C2-EB6C-4307-BC59-53CCBABADE70}">
      <dgm:prSet/>
      <dgm:spPr/>
      <dgm:t>
        <a:bodyPr/>
        <a:lstStyle/>
        <a:p>
          <a:endParaRPr lang="en-US"/>
        </a:p>
      </dgm:t>
    </dgm:pt>
    <dgm:pt modelId="{F017A872-A9EA-4994-B0C3-BFFBCB7D4419}" type="sibTrans" cxnId="{E5ED85C2-EB6C-4307-BC59-53CCBABADE70}">
      <dgm:prSet/>
      <dgm:spPr/>
      <dgm:t>
        <a:bodyPr/>
        <a:lstStyle/>
        <a:p>
          <a:endParaRPr lang="en-US"/>
        </a:p>
      </dgm:t>
    </dgm:pt>
    <dgm:pt modelId="{24EA3024-AF99-44BA-AD43-0DC92EA7DDFF}">
      <dgm:prSet/>
      <dgm:spPr/>
      <dgm:t>
        <a:bodyPr/>
        <a:lstStyle/>
        <a:p>
          <a:r>
            <a:rPr lang="fi-FI" b="1"/>
            <a:t>2. Toissijaiset tunteet</a:t>
          </a:r>
          <a:endParaRPr lang="en-US"/>
        </a:p>
      </dgm:t>
    </dgm:pt>
    <dgm:pt modelId="{CA056C32-02D7-4BD1-A821-6D97B59F0827}" type="parTrans" cxnId="{65D09534-67B0-400C-AFC8-7BB695137633}">
      <dgm:prSet/>
      <dgm:spPr/>
      <dgm:t>
        <a:bodyPr/>
        <a:lstStyle/>
        <a:p>
          <a:endParaRPr lang="en-US"/>
        </a:p>
      </dgm:t>
    </dgm:pt>
    <dgm:pt modelId="{185B4037-E457-494A-B5BC-B4CA84D74280}" type="sibTrans" cxnId="{65D09534-67B0-400C-AFC8-7BB695137633}">
      <dgm:prSet/>
      <dgm:spPr/>
      <dgm:t>
        <a:bodyPr/>
        <a:lstStyle/>
        <a:p>
          <a:endParaRPr lang="en-US"/>
        </a:p>
      </dgm:t>
    </dgm:pt>
    <dgm:pt modelId="{B222DC8C-BD2B-4134-8FB0-43D25DA1F3AA}">
      <dgm:prSet/>
      <dgm:spPr/>
      <dgm:t>
        <a:bodyPr/>
        <a:lstStyle/>
        <a:p>
          <a:r>
            <a:rPr lang="fi-FI" dirty="0"/>
            <a:t>Syntyy silloin, kun ihminen ei tunnista ensisijaisia tunteitaan tai pyrkii suojautumaan niiltä (esim. menettämisen pelko – viha)</a:t>
          </a:r>
          <a:endParaRPr lang="en-US" dirty="0"/>
        </a:p>
      </dgm:t>
    </dgm:pt>
    <dgm:pt modelId="{DBCFE832-CF01-46F2-857D-9786BEA49C3E}" type="parTrans" cxnId="{EDBF5548-F0A6-4301-A936-5D00B63C6BA1}">
      <dgm:prSet/>
      <dgm:spPr/>
      <dgm:t>
        <a:bodyPr/>
        <a:lstStyle/>
        <a:p>
          <a:endParaRPr lang="en-US"/>
        </a:p>
      </dgm:t>
    </dgm:pt>
    <dgm:pt modelId="{0A849683-14C4-4381-9A3C-AE364252FCFC}" type="sibTrans" cxnId="{EDBF5548-F0A6-4301-A936-5D00B63C6BA1}">
      <dgm:prSet/>
      <dgm:spPr/>
      <dgm:t>
        <a:bodyPr/>
        <a:lstStyle/>
        <a:p>
          <a:endParaRPr lang="en-US"/>
        </a:p>
      </dgm:t>
    </dgm:pt>
    <dgm:pt modelId="{689AF938-B71A-4A54-A191-4D0FEBFBCEE1}">
      <dgm:prSet/>
      <dgm:spPr/>
      <dgm:t>
        <a:bodyPr/>
        <a:lstStyle/>
        <a:p>
          <a:r>
            <a:rPr lang="fi-FI" b="1"/>
            <a:t>3. Välineelliset tunteet</a:t>
          </a:r>
          <a:endParaRPr lang="en-US"/>
        </a:p>
      </dgm:t>
    </dgm:pt>
    <dgm:pt modelId="{2D6A8F90-8E67-4D19-8BC6-05190D03B8F1}" type="parTrans" cxnId="{03680499-E4AB-4D5D-8F20-0331C4CC8F64}">
      <dgm:prSet/>
      <dgm:spPr/>
      <dgm:t>
        <a:bodyPr/>
        <a:lstStyle/>
        <a:p>
          <a:endParaRPr lang="en-US"/>
        </a:p>
      </dgm:t>
    </dgm:pt>
    <dgm:pt modelId="{595D2A9D-2C2F-4467-8F56-2D58A3AD07CF}" type="sibTrans" cxnId="{03680499-E4AB-4D5D-8F20-0331C4CC8F64}">
      <dgm:prSet/>
      <dgm:spPr/>
      <dgm:t>
        <a:bodyPr/>
        <a:lstStyle/>
        <a:p>
          <a:endParaRPr lang="en-US"/>
        </a:p>
      </dgm:t>
    </dgm:pt>
    <dgm:pt modelId="{9D99AED6-E07A-4D32-A126-5ED04E049AB1}">
      <dgm:prSet/>
      <dgm:spPr/>
      <dgm:t>
        <a:bodyPr/>
        <a:lstStyle/>
        <a:p>
          <a:r>
            <a:rPr lang="fi-FI"/>
            <a:t>Opittuja tietoisia tai ei-tietoisia tunneilmaisuja -&gt; pyritään vaikuttamaan toisiin ihmisiin (esim. kyynelten vuodattaminen)</a:t>
          </a:r>
          <a:endParaRPr lang="en-US"/>
        </a:p>
      </dgm:t>
    </dgm:pt>
    <dgm:pt modelId="{4BF01781-BAF5-457A-A333-FCD2A0F750D7}" type="parTrans" cxnId="{79CBE8B0-0C62-484F-9B5B-633C8EC882BB}">
      <dgm:prSet/>
      <dgm:spPr/>
      <dgm:t>
        <a:bodyPr/>
        <a:lstStyle/>
        <a:p>
          <a:endParaRPr lang="en-US"/>
        </a:p>
      </dgm:t>
    </dgm:pt>
    <dgm:pt modelId="{ABF0ADEA-3FAE-4200-B6AB-F83B4331D093}" type="sibTrans" cxnId="{79CBE8B0-0C62-484F-9B5B-633C8EC882BB}">
      <dgm:prSet/>
      <dgm:spPr/>
      <dgm:t>
        <a:bodyPr/>
        <a:lstStyle/>
        <a:p>
          <a:endParaRPr lang="en-US"/>
        </a:p>
      </dgm:t>
    </dgm:pt>
    <dgm:pt modelId="{679D813F-F813-4B57-B03A-9943B16FF15C}" type="pres">
      <dgm:prSet presAssocID="{020DDA23-3A31-435A-9717-AA3AC5618414}" presName="diagram" presStyleCnt="0">
        <dgm:presLayoutVars>
          <dgm:dir/>
          <dgm:resizeHandles val="exact"/>
        </dgm:presLayoutVars>
      </dgm:prSet>
      <dgm:spPr/>
    </dgm:pt>
    <dgm:pt modelId="{86C70869-EF04-4CE4-B24B-21546428F179}" type="pres">
      <dgm:prSet presAssocID="{8F08E9BF-D4E2-4EFC-8153-195E0A2A70C5}" presName="node" presStyleLbl="node1" presStyleIdx="0" presStyleCnt="4">
        <dgm:presLayoutVars>
          <dgm:bulletEnabled val="1"/>
        </dgm:presLayoutVars>
      </dgm:prSet>
      <dgm:spPr/>
    </dgm:pt>
    <dgm:pt modelId="{F90B1584-1F0E-4F56-8C14-420420B5EEC0}" type="pres">
      <dgm:prSet presAssocID="{477D85CB-99B5-4BB5-80A3-B3F8BB3B4169}" presName="sibTrans" presStyleCnt="0"/>
      <dgm:spPr/>
    </dgm:pt>
    <dgm:pt modelId="{016494FB-52AB-4F7E-B3AA-C4252F3F3B02}" type="pres">
      <dgm:prSet presAssocID="{807DC6A3-295D-4443-B42E-6C43EE66E7A2}" presName="node" presStyleLbl="node1" presStyleIdx="1" presStyleCnt="4">
        <dgm:presLayoutVars>
          <dgm:bulletEnabled val="1"/>
        </dgm:presLayoutVars>
      </dgm:prSet>
      <dgm:spPr/>
    </dgm:pt>
    <dgm:pt modelId="{67E70C0C-3F3C-4195-9972-698F13EF6785}" type="pres">
      <dgm:prSet presAssocID="{2FE3FD29-9324-41E8-8EA6-1A0BAFE5D464}" presName="sibTrans" presStyleCnt="0"/>
      <dgm:spPr/>
    </dgm:pt>
    <dgm:pt modelId="{28D90F0E-51BA-4E7A-8F89-DBD1AAAC5C8C}" type="pres">
      <dgm:prSet presAssocID="{24EA3024-AF99-44BA-AD43-0DC92EA7DDFF}" presName="node" presStyleLbl="node1" presStyleIdx="2" presStyleCnt="4">
        <dgm:presLayoutVars>
          <dgm:bulletEnabled val="1"/>
        </dgm:presLayoutVars>
      </dgm:prSet>
      <dgm:spPr/>
    </dgm:pt>
    <dgm:pt modelId="{7C8D92D7-163D-4E3B-A49B-31846DEFEE48}" type="pres">
      <dgm:prSet presAssocID="{185B4037-E457-494A-B5BC-B4CA84D74280}" presName="sibTrans" presStyleCnt="0"/>
      <dgm:spPr/>
    </dgm:pt>
    <dgm:pt modelId="{DAB0235C-7CA5-4239-A06D-A28953020A3F}" type="pres">
      <dgm:prSet presAssocID="{689AF938-B71A-4A54-A191-4D0FEBFBCEE1}" presName="node" presStyleLbl="node1" presStyleIdx="3" presStyleCnt="4">
        <dgm:presLayoutVars>
          <dgm:bulletEnabled val="1"/>
        </dgm:presLayoutVars>
      </dgm:prSet>
      <dgm:spPr/>
    </dgm:pt>
  </dgm:ptLst>
  <dgm:cxnLst>
    <dgm:cxn modelId="{CAE28011-0A02-4507-AC7B-F174B8A2377E}" type="presOf" srcId="{020DDA23-3A31-435A-9717-AA3AC5618414}" destId="{679D813F-F813-4B57-B03A-9943B16FF15C}" srcOrd="0" destOrd="0" presId="urn:microsoft.com/office/officeart/2005/8/layout/default"/>
    <dgm:cxn modelId="{58E6C41F-AB3D-473D-B6C5-5DE145A7B63C}" type="presOf" srcId="{B222DC8C-BD2B-4134-8FB0-43D25DA1F3AA}" destId="{28D90F0E-51BA-4E7A-8F89-DBD1AAAC5C8C}" srcOrd="0" destOrd="1" presId="urn:microsoft.com/office/officeart/2005/8/layout/default"/>
    <dgm:cxn modelId="{65D09534-67B0-400C-AFC8-7BB695137633}" srcId="{020DDA23-3A31-435A-9717-AA3AC5618414}" destId="{24EA3024-AF99-44BA-AD43-0DC92EA7DDFF}" srcOrd="2" destOrd="0" parTransId="{CA056C32-02D7-4BD1-A821-6D97B59F0827}" sibTransId="{185B4037-E457-494A-B5BC-B4CA84D74280}"/>
    <dgm:cxn modelId="{76BBA53A-461E-459D-ADB3-4FDEF9D345F2}" type="presOf" srcId="{4A972D4C-CD66-41D6-BDF0-660AB00311B3}" destId="{86C70869-EF04-4CE4-B24B-21546428F179}" srcOrd="0" destOrd="3" presId="urn:microsoft.com/office/officeart/2005/8/layout/default"/>
    <dgm:cxn modelId="{B34C125B-851C-49B8-AFE9-29087AE47F9C}" srcId="{020DDA23-3A31-435A-9717-AA3AC5618414}" destId="{807DC6A3-295D-4443-B42E-6C43EE66E7A2}" srcOrd="1" destOrd="0" parTransId="{5D1A4120-B6DE-49FB-8C7D-B8D5C115AD5B}" sibTransId="{2FE3FD29-9324-41E8-8EA6-1A0BAFE5D464}"/>
    <dgm:cxn modelId="{E74AA363-495B-40FC-8057-89541B8F7B88}" srcId="{807DC6A3-295D-4443-B42E-6C43EE66E7A2}" destId="{72259B15-8F36-4DC0-A9BA-5955D2EAD02E}" srcOrd="0" destOrd="0" parTransId="{264F5087-0644-4FB6-9E15-951B0D57FA6F}" sibTransId="{29A0852F-A906-42BA-B28C-692BF610B48F}"/>
    <dgm:cxn modelId="{EDBF5548-F0A6-4301-A936-5D00B63C6BA1}" srcId="{24EA3024-AF99-44BA-AD43-0DC92EA7DDFF}" destId="{B222DC8C-BD2B-4134-8FB0-43D25DA1F3AA}" srcOrd="0" destOrd="0" parTransId="{DBCFE832-CF01-46F2-857D-9786BEA49C3E}" sibTransId="{0A849683-14C4-4381-9A3C-AE364252FCFC}"/>
    <dgm:cxn modelId="{40435A4F-5833-41BF-B9D3-72AD0479E659}" type="presOf" srcId="{72259B15-8F36-4DC0-A9BA-5955D2EAD02E}" destId="{016494FB-52AB-4F7E-B3AA-C4252F3F3B02}" srcOrd="0" destOrd="1" presId="urn:microsoft.com/office/officeart/2005/8/layout/default"/>
    <dgm:cxn modelId="{A3BEAE4F-A942-43C1-9FDA-2D859946393C}" srcId="{8F08E9BF-D4E2-4EFC-8153-195E0A2A70C5}" destId="{C1A90E72-6E31-430F-A10B-5FA751BE7AA7}" srcOrd="0" destOrd="0" parTransId="{FE0862C4-DB64-4110-A2F7-504BCCEA8F1C}" sibTransId="{F6FD1B59-D132-43B9-A19C-1FC09964AA68}"/>
    <dgm:cxn modelId="{301B6A54-C9B6-411C-AD40-80E06BC9FA84}" type="presOf" srcId="{80D46FA5-E2C7-4A28-8D26-285EB6F238CD}" destId="{86C70869-EF04-4CE4-B24B-21546428F179}" srcOrd="0" destOrd="2" presId="urn:microsoft.com/office/officeart/2005/8/layout/default"/>
    <dgm:cxn modelId="{81325081-3EE6-489E-A430-F0A9A6CC9640}" type="presOf" srcId="{24EA3024-AF99-44BA-AD43-0DC92EA7DDFF}" destId="{28D90F0E-51BA-4E7A-8F89-DBD1AAAC5C8C}" srcOrd="0" destOrd="0" presId="urn:microsoft.com/office/officeart/2005/8/layout/default"/>
    <dgm:cxn modelId="{ADFE1597-C546-4216-8BC1-1F60C1243CB0}" type="presOf" srcId="{C1A90E72-6E31-430F-A10B-5FA751BE7AA7}" destId="{86C70869-EF04-4CE4-B24B-21546428F179}" srcOrd="0" destOrd="1" presId="urn:microsoft.com/office/officeart/2005/8/layout/default"/>
    <dgm:cxn modelId="{BFD5D898-9E90-4D79-9179-DDB3E0E52435}" srcId="{8F08E9BF-D4E2-4EFC-8153-195E0A2A70C5}" destId="{80D46FA5-E2C7-4A28-8D26-285EB6F238CD}" srcOrd="1" destOrd="0" parTransId="{CEAEEBC9-A237-4C48-B43A-3EF83E43A21D}" sibTransId="{640A78E4-2D3B-4FF9-A828-81897080FBD8}"/>
    <dgm:cxn modelId="{03680499-E4AB-4D5D-8F20-0331C4CC8F64}" srcId="{020DDA23-3A31-435A-9717-AA3AC5618414}" destId="{689AF938-B71A-4A54-A191-4D0FEBFBCEE1}" srcOrd="3" destOrd="0" parTransId="{2D6A8F90-8E67-4D19-8BC6-05190D03B8F1}" sibTransId="{595D2A9D-2C2F-4467-8F56-2D58A3AD07CF}"/>
    <dgm:cxn modelId="{6F81EAA3-7055-4396-83D0-EC863A47B010}" type="presOf" srcId="{689AF938-B71A-4A54-A191-4D0FEBFBCEE1}" destId="{DAB0235C-7CA5-4239-A06D-A28953020A3F}" srcOrd="0" destOrd="0" presId="urn:microsoft.com/office/officeart/2005/8/layout/default"/>
    <dgm:cxn modelId="{11AB62AB-5CF4-437D-BE66-C771ADBCBE25}" type="presOf" srcId="{807DC6A3-295D-4443-B42E-6C43EE66E7A2}" destId="{016494FB-52AB-4F7E-B3AA-C4252F3F3B02}" srcOrd="0" destOrd="0" presId="urn:microsoft.com/office/officeart/2005/8/layout/default"/>
    <dgm:cxn modelId="{79CBE8B0-0C62-484F-9B5B-633C8EC882BB}" srcId="{689AF938-B71A-4A54-A191-4D0FEBFBCEE1}" destId="{9D99AED6-E07A-4D32-A126-5ED04E049AB1}" srcOrd="0" destOrd="0" parTransId="{4BF01781-BAF5-457A-A333-FCD2A0F750D7}" sibTransId="{ABF0ADEA-3FAE-4200-B6AB-F83B4331D093}"/>
    <dgm:cxn modelId="{6B368BB5-C6EB-4CAD-A1C2-28A49635BCC5}" type="presOf" srcId="{8F08E9BF-D4E2-4EFC-8153-195E0A2A70C5}" destId="{86C70869-EF04-4CE4-B24B-21546428F179}" srcOrd="0" destOrd="0" presId="urn:microsoft.com/office/officeart/2005/8/layout/default"/>
    <dgm:cxn modelId="{E5ED85C2-EB6C-4307-BC59-53CCBABADE70}" srcId="{807DC6A3-295D-4443-B42E-6C43EE66E7A2}" destId="{A49E811C-59A6-4A6F-AE12-6C087B9129A4}" srcOrd="1" destOrd="0" parTransId="{DCE995C8-8398-4068-B3E5-A15876ECB41E}" sibTransId="{F017A872-A9EA-4994-B0C3-BFFBCB7D4419}"/>
    <dgm:cxn modelId="{0F312BC6-4BC5-41AA-972B-615F31FAF1D0}" srcId="{020DDA23-3A31-435A-9717-AA3AC5618414}" destId="{8F08E9BF-D4E2-4EFC-8153-195E0A2A70C5}" srcOrd="0" destOrd="0" parTransId="{E030C456-CD36-430F-B81E-79715088B3D1}" sibTransId="{477D85CB-99B5-4BB5-80A3-B3F8BB3B4169}"/>
    <dgm:cxn modelId="{2499E6C6-1FBE-4DDA-9FA4-AF93534B86C8}" srcId="{8F08E9BF-D4E2-4EFC-8153-195E0A2A70C5}" destId="{4A972D4C-CD66-41D6-BDF0-660AB00311B3}" srcOrd="2" destOrd="0" parTransId="{353F86CB-8CF4-4402-AA78-930F1CD51228}" sibTransId="{0F2ADA3E-F7C3-43A3-B267-DC98FC42005B}"/>
    <dgm:cxn modelId="{D4A562CA-55F6-403F-B23F-5F14BA825EC8}" type="presOf" srcId="{A49E811C-59A6-4A6F-AE12-6C087B9129A4}" destId="{016494FB-52AB-4F7E-B3AA-C4252F3F3B02}" srcOrd="0" destOrd="2" presId="urn:microsoft.com/office/officeart/2005/8/layout/default"/>
    <dgm:cxn modelId="{A8C01BFD-C740-4880-B1F6-4AC7C07937FF}" type="presOf" srcId="{9D99AED6-E07A-4D32-A126-5ED04E049AB1}" destId="{DAB0235C-7CA5-4239-A06D-A28953020A3F}" srcOrd="0" destOrd="1" presId="urn:microsoft.com/office/officeart/2005/8/layout/default"/>
    <dgm:cxn modelId="{DE316C93-1E10-4690-8A1C-421E00F1A2D6}" type="presParOf" srcId="{679D813F-F813-4B57-B03A-9943B16FF15C}" destId="{86C70869-EF04-4CE4-B24B-21546428F179}" srcOrd="0" destOrd="0" presId="urn:microsoft.com/office/officeart/2005/8/layout/default"/>
    <dgm:cxn modelId="{93BE0056-95B8-49E6-9B82-F0BB9CBEBC0F}" type="presParOf" srcId="{679D813F-F813-4B57-B03A-9943B16FF15C}" destId="{F90B1584-1F0E-4F56-8C14-420420B5EEC0}" srcOrd="1" destOrd="0" presId="urn:microsoft.com/office/officeart/2005/8/layout/default"/>
    <dgm:cxn modelId="{94BB0C5F-44D2-45D9-96D8-60C88BEB1B3C}" type="presParOf" srcId="{679D813F-F813-4B57-B03A-9943B16FF15C}" destId="{016494FB-52AB-4F7E-B3AA-C4252F3F3B02}" srcOrd="2" destOrd="0" presId="urn:microsoft.com/office/officeart/2005/8/layout/default"/>
    <dgm:cxn modelId="{7C59136D-3657-4B47-BC06-3074149D7896}" type="presParOf" srcId="{679D813F-F813-4B57-B03A-9943B16FF15C}" destId="{67E70C0C-3F3C-4195-9972-698F13EF6785}" srcOrd="3" destOrd="0" presId="urn:microsoft.com/office/officeart/2005/8/layout/default"/>
    <dgm:cxn modelId="{0F78936E-1686-4EAC-8332-111E659C5C17}" type="presParOf" srcId="{679D813F-F813-4B57-B03A-9943B16FF15C}" destId="{28D90F0E-51BA-4E7A-8F89-DBD1AAAC5C8C}" srcOrd="4" destOrd="0" presId="urn:microsoft.com/office/officeart/2005/8/layout/default"/>
    <dgm:cxn modelId="{08AEB1D2-05FB-43FC-A167-AE5B8F902AC3}" type="presParOf" srcId="{679D813F-F813-4B57-B03A-9943B16FF15C}" destId="{7C8D92D7-163D-4E3B-A49B-31846DEFEE48}" srcOrd="5" destOrd="0" presId="urn:microsoft.com/office/officeart/2005/8/layout/default"/>
    <dgm:cxn modelId="{61F852C7-CEF6-4A29-9219-585A9ED31B09}" type="presParOf" srcId="{679D813F-F813-4B57-B03A-9943B16FF15C}" destId="{DAB0235C-7CA5-4239-A06D-A28953020A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70869-EF04-4CE4-B24B-21546428F179}">
      <dsp:nvSpPr>
        <dsp:cNvPr id="0" name=""/>
        <dsp:cNvSpPr/>
      </dsp:nvSpPr>
      <dsp:spPr>
        <a:xfrm>
          <a:off x="1418152" y="2169"/>
          <a:ext cx="4248717" cy="25492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1. a) Ensisijaiset adaptiiviset tunteet: 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yksilön perusreaktioita tunteita herättäviin tilanteisiin (menetys-suru, uhka-pelko)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viriävät tilanteessa ja katoavat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auttavat selviytymään ja toimimaan</a:t>
          </a:r>
          <a:endParaRPr lang="en-US" sz="1900" kern="1200" dirty="0"/>
        </a:p>
      </dsp:txBody>
      <dsp:txXfrm>
        <a:off x="1418152" y="2169"/>
        <a:ext cx="4248717" cy="2549230"/>
      </dsp:txXfrm>
    </dsp:sp>
    <dsp:sp modelId="{016494FB-52AB-4F7E-B3AA-C4252F3F3B02}">
      <dsp:nvSpPr>
        <dsp:cNvPr id="0" name=""/>
        <dsp:cNvSpPr/>
      </dsp:nvSpPr>
      <dsp:spPr>
        <a:xfrm>
          <a:off x="6091741" y="2169"/>
          <a:ext cx="4248717" cy="2549230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1. b) Ensisijaiset epäadaptiiviset tunteet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Opittuja, vaikeasti muutettavia reaktioita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Liittyy kielteisiä tuntemuksia itsestä</a:t>
          </a:r>
          <a:endParaRPr lang="en-US" sz="1900" kern="1200"/>
        </a:p>
      </dsp:txBody>
      <dsp:txXfrm>
        <a:off x="6091741" y="2169"/>
        <a:ext cx="4248717" cy="2549230"/>
      </dsp:txXfrm>
    </dsp:sp>
    <dsp:sp modelId="{28D90F0E-51BA-4E7A-8F89-DBD1AAAC5C8C}">
      <dsp:nvSpPr>
        <dsp:cNvPr id="0" name=""/>
        <dsp:cNvSpPr/>
      </dsp:nvSpPr>
      <dsp:spPr>
        <a:xfrm>
          <a:off x="1418152" y="2976271"/>
          <a:ext cx="4248717" cy="2549230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2. Toissijaiset tunteet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Syntyy silloin, kun ihminen ei tunnista ensisijaisia tunteitaan tai pyrkii suojautumaan niiltä (esim. menettämisen pelko – viha)</a:t>
          </a:r>
          <a:endParaRPr lang="en-US" sz="1900" kern="1200" dirty="0"/>
        </a:p>
      </dsp:txBody>
      <dsp:txXfrm>
        <a:off x="1418152" y="2976271"/>
        <a:ext cx="4248717" cy="2549230"/>
      </dsp:txXfrm>
    </dsp:sp>
    <dsp:sp modelId="{DAB0235C-7CA5-4239-A06D-A28953020A3F}">
      <dsp:nvSpPr>
        <dsp:cNvPr id="0" name=""/>
        <dsp:cNvSpPr/>
      </dsp:nvSpPr>
      <dsp:spPr>
        <a:xfrm>
          <a:off x="6091741" y="2976271"/>
          <a:ext cx="4248717" cy="2549230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3. Välineelliset tunteet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Opittuja tietoisia tai ei-tietoisia tunneilmaisuja -&gt; pyritään vaikuttamaan toisiin ihmisiin (esim. kyynelten vuodattaminen)</a:t>
          </a:r>
          <a:endParaRPr lang="en-US" sz="1900" kern="1200"/>
        </a:p>
      </dsp:txBody>
      <dsp:txXfrm>
        <a:off x="6091741" y="2976271"/>
        <a:ext cx="4248717" cy="254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68F4-AB03-4831-99BF-6BC38D25A8A3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437A5-4E90-4264-ABD2-EDEB2A2B99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767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2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618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33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954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65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96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9331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47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10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043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6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16CF-B10F-4180-B8DE-675592B3201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050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570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05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30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734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861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0F40-728D-7C8D-D10B-262D6441D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BFD1A43-B5DA-284B-83CE-B17595B9C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EC2CE94-895D-6665-91AC-3E3294C7E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48D64A-8410-4017-DBC6-08B7CCCA1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016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F15C4-117E-9D25-EE65-D09E0C808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60756E8-04F3-F39B-58B8-1245FB8A8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9DE1A2F-ACE6-6CC4-2F8A-505A38CEE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5BFDAF-2A1A-E838-D262-98128531C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674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84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C2DD-EBF1-4B74-8B22-EF4887E24013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470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C2DD-EBF1-4B74-8B22-EF4887E24013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28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721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C2DD-EBF1-4B74-8B22-EF4887E24013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116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EC2DD-EBF1-4B74-8B22-EF4887E24013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051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88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65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B205B-E5D2-B297-9A36-C8616CC2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03F2D2D0-57AD-CC92-9326-7E15B9023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88D7C2C-BCE2-F0BA-0E97-4E0BFA6A7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0C41A4D-AC4F-3102-A0E9-3EC861D21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521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8F9E-C8C7-7F81-4796-C4E00F095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E1AFB6C8-4D33-60F3-4739-2A8DD5E4F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39C19DF-E5DF-5790-DC50-F1DA5EA3F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F9C107-4ED8-13ED-D315-0AD55BD56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484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71172-39A3-14B7-274E-A6EC1BFF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6894C4A-4EEF-1C5A-35AF-28D85F8EE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0F0CA8A-06C6-165C-C8A4-F9AE7DD24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667F32-7B0F-405B-FCBA-47089F414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108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099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859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55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82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77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47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42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96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F1C97-D569-4378-B66B-90195ECD92F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89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B0CA14-7627-6C51-0EEF-E6574F405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8318F5-76F0-CC4D-92FC-2801F50E6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0579A6-D58B-1FC3-EF32-234C9062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F0F37D-D3EE-2119-411C-9808299B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729E0A-52C3-67FA-759D-8E3E39CA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3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543F3A-8CE3-3CA5-DFD2-90A83545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0001BA-C25E-76A8-6D56-BA001B65A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A961DE-5451-F309-0383-A6FB4EFA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15048D-BCA3-92A2-7E32-10935A2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1A21C4-C070-9AED-DD6D-CD7320B3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40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B5AD524-9A42-A4BD-957E-7D86E87DD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9737ED0-34E0-9DFE-4BFD-C225655A7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75B144-8EE7-B5BF-F72D-DC6B8FA8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454544-4F5A-3D15-2BA9-51B666E9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8FB4F4-672F-B586-6F87-E284EB0C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7726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31327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7174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6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5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83D0F-0735-CA67-3935-51F6AA3A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64EB76-6984-E92A-3F7F-4B53539CA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43EF9E-BD35-8F87-7A69-B669E0C0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6AE169-3EAE-FFE8-320E-46014A98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CB3FC4-8CCD-C283-249D-26C4CF76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59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93740-E7AC-0120-42B8-E45BB953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4F7781-7C84-2981-B2DA-D3858246C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1D900-2390-9D58-1940-A0005F9B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56B2C-BE4D-F4C8-6435-94DDE917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DEDD68-F131-38B8-634D-FF536B56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73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BC7DD1-D92B-78F0-5711-0230F03B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F01967-5885-B1E9-9D1E-2B329678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0B3975-8884-6F00-719E-E919AA10C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639A75-35D0-2B8F-4644-4488D016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D63F1F-87CB-2397-63A3-A3F71AFF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150C7A-7A36-2B70-8714-779C78C0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76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3AB7C-D4A1-05D1-E9ED-20DF30A4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F37A13-4382-1B53-EBAD-F0602247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87E78C-BB7B-F509-FC1B-F23F1266F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67C8610-BF24-53DE-61BD-AAC322949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84C9DD-4462-7AE2-40F9-56C7D209E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30BDB4D-F56D-673B-A860-678343A6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3E3E79E-F68E-35EC-4811-7442D39F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E4C0BBC-59E7-F3B9-6BD2-07D4255B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12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BC8FC-6D68-C34F-EC30-CDA72499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06E999-D6D7-3C67-9835-377626B0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82E5F9-1282-6C3B-B191-E9379B4B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3B6BBF4-DDAD-9FE8-398E-C68BDE76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50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422D64-7514-9128-F67A-ADDD02EF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A438DD9-22B8-09C1-BE15-81502AD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364A1B-1D94-DD33-C4F3-6022E05A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15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18C684-A915-97E2-5548-07534CDF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0504CD-7ABB-B012-1C99-479BB7C5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08FDF4-9899-6CB6-1E71-83468EEDA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7AE5F1-8795-2EC1-6B35-E1EA390D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A6B4A0-0E05-36AF-FA90-87F23C66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836F440-5A08-75DC-F4AF-DBE2197A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76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D6E481-B750-6FB0-EBB0-15F3B78D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7F7322D-69AF-0D1F-30A0-B124C2911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8FEFEA-C73A-6699-24EF-24C2EF3B3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43D758-5990-EB49-BF4F-D1EE822A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37F878-0FAF-D618-47A1-1FD7BE14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0BC60F-28C2-13E6-9EA1-100A8B3D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1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D65A610-74AF-56F6-90FD-B7E22D32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DBE60D-1555-5845-FA49-B4A0F3E40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815CA6-ACEB-A7C0-7B16-462D79F5E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DE73D-ECBC-4AFE-9120-A7169F22130D}" type="datetimeFigureOut">
              <a:rPr lang="fi-FI" smtClean="0"/>
              <a:t>31.3.2026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9570A4-4833-2640-6DAC-31B38B266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066019-391D-22BD-F8C9-484AB22D7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81969-3608-4D89-9E7B-66FC3C70BB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63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359661-39C2-CCA7-5A94-906C4CBA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POHJATUNTI</a:t>
            </a:r>
          </a:p>
        </p:txBody>
      </p:sp>
    </p:spTree>
    <p:extLst>
      <p:ext uri="{BB962C8B-B14F-4D97-AF65-F5344CB8AC3E}">
        <p14:creationId xmlns:p14="http://schemas.microsoft.com/office/powerpoint/2010/main" val="41699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BB00AE-4A19-BE31-6F3E-5D285D0FF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490" y="2262025"/>
            <a:ext cx="11166800" cy="3935912"/>
          </a:xfrm>
        </p:spPr>
        <p:txBody>
          <a:bodyPr/>
          <a:lstStyle/>
          <a:p>
            <a:r>
              <a:rPr lang="fi-FI" sz="3200" dirty="0"/>
              <a:t>Dopamiini</a:t>
            </a:r>
          </a:p>
          <a:p>
            <a:r>
              <a:rPr lang="fi-FI" sz="3200" dirty="0"/>
              <a:t>Serotoniini</a:t>
            </a:r>
          </a:p>
          <a:p>
            <a:endParaRPr lang="fi-FI" sz="3200" dirty="0"/>
          </a:p>
          <a:p>
            <a:endParaRPr lang="fi-FI" dirty="0"/>
          </a:p>
          <a:p>
            <a:r>
              <a:rPr lang="fi-FI" sz="3200" dirty="0" err="1"/>
              <a:t>Oksitosiini</a:t>
            </a:r>
            <a:endParaRPr lang="fi-FI" sz="3200" dirty="0"/>
          </a:p>
          <a:p>
            <a:r>
              <a:rPr lang="fi-FI" sz="3200" dirty="0"/>
              <a:t>Adrenaliini</a:t>
            </a:r>
          </a:p>
          <a:p>
            <a:r>
              <a:rPr lang="fi-FI" sz="3200" dirty="0"/>
              <a:t>Kortisoli</a:t>
            </a:r>
          </a:p>
          <a:p>
            <a:r>
              <a:rPr lang="fi-FI" sz="3200" dirty="0"/>
              <a:t>Endorfiinit </a:t>
            </a:r>
          </a:p>
        </p:txBody>
      </p:sp>
      <p:sp>
        <p:nvSpPr>
          <p:cNvPr id="4" name="Oikea aaltosulje 3">
            <a:extLst>
              <a:ext uri="{FF2B5EF4-FFF2-40B4-BE49-F238E27FC236}">
                <a16:creationId xmlns:a16="http://schemas.microsoft.com/office/drawing/2014/main" id="{342012A0-5A6B-CB33-751D-931724105391}"/>
              </a:ext>
            </a:extLst>
          </p:cNvPr>
          <p:cNvSpPr/>
          <p:nvPr/>
        </p:nvSpPr>
        <p:spPr>
          <a:xfrm>
            <a:off x="2812636" y="2311011"/>
            <a:ext cx="634702" cy="934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ikea aaltosulje 4">
            <a:extLst>
              <a:ext uri="{FF2B5EF4-FFF2-40B4-BE49-F238E27FC236}">
                <a16:creationId xmlns:a16="http://schemas.microsoft.com/office/drawing/2014/main" id="{1DE115BD-D4AE-B1FC-5BA5-ECFA69F8AD7A}"/>
              </a:ext>
            </a:extLst>
          </p:cNvPr>
          <p:cNvSpPr/>
          <p:nvPr/>
        </p:nvSpPr>
        <p:spPr>
          <a:xfrm>
            <a:off x="2812636" y="3965061"/>
            <a:ext cx="634702" cy="20370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9CF9270-754A-0A20-3300-48B973560C91}"/>
              </a:ext>
            </a:extLst>
          </p:cNvPr>
          <p:cNvSpPr txBox="1"/>
          <p:nvPr/>
        </p:nvSpPr>
        <p:spPr>
          <a:xfrm>
            <a:off x="3726873" y="2485799"/>
            <a:ext cx="330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Välittäjäaineet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64C148C-938B-FCD3-107B-5BAB9EB86B9F}"/>
              </a:ext>
            </a:extLst>
          </p:cNvPr>
          <p:cNvSpPr txBox="1"/>
          <p:nvPr/>
        </p:nvSpPr>
        <p:spPr>
          <a:xfrm>
            <a:off x="3865744" y="4691178"/>
            <a:ext cx="202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Hormonit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83132A1-ED07-F790-5405-A8BEFFE352B1}"/>
              </a:ext>
            </a:extLst>
          </p:cNvPr>
          <p:cNvSpPr txBox="1"/>
          <p:nvPr/>
        </p:nvSpPr>
        <p:spPr>
          <a:xfrm>
            <a:off x="311709" y="148506"/>
            <a:ext cx="115685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a typeface="+mj-ea"/>
                <a:cs typeface="+mj-cs"/>
              </a:rPr>
              <a:t>Välittäjäaineet</a:t>
            </a:r>
            <a:r>
              <a:rPr lang="en-US" sz="4000" dirty="0">
                <a:ea typeface="+mj-ea"/>
                <a:cs typeface="+mj-cs"/>
              </a:rPr>
              <a:t> ja </a:t>
            </a:r>
            <a:r>
              <a:rPr lang="en-US" sz="4000" dirty="0" err="1">
                <a:ea typeface="+mj-ea"/>
                <a:cs typeface="+mj-cs"/>
              </a:rPr>
              <a:t>hormonit</a:t>
            </a:r>
            <a:r>
              <a:rPr lang="en-US" sz="4000" dirty="0">
                <a:ea typeface="+mj-ea"/>
                <a:cs typeface="+mj-cs"/>
              </a:rPr>
              <a:t> </a:t>
            </a:r>
            <a:r>
              <a:rPr lang="en-US" sz="4000" dirty="0" err="1">
                <a:ea typeface="+mj-ea"/>
                <a:cs typeface="+mj-cs"/>
              </a:rPr>
              <a:t>vaikuttavat</a:t>
            </a:r>
            <a:r>
              <a:rPr lang="en-US" sz="4000" dirty="0">
                <a:ea typeface="+mj-ea"/>
                <a:cs typeface="+mj-cs"/>
              </a:rPr>
              <a:t> </a:t>
            </a:r>
            <a:r>
              <a:rPr lang="en-US" sz="4000" dirty="0" err="1">
                <a:ea typeface="+mj-ea"/>
                <a:cs typeface="+mj-cs"/>
              </a:rPr>
              <a:t>tunteisiin</a:t>
            </a:r>
            <a:r>
              <a:rPr lang="en-US" sz="4000" dirty="0">
                <a:ea typeface="+mj-ea"/>
                <a:cs typeface="+mj-cs"/>
              </a:rPr>
              <a:t> </a:t>
            </a:r>
          </a:p>
          <a:p>
            <a:r>
              <a:rPr lang="fi-FI" sz="4000" dirty="0">
                <a:ea typeface="+mj-ea"/>
                <a:cs typeface="+mj-cs"/>
              </a:rPr>
              <a:t>t</a:t>
            </a:r>
            <a:r>
              <a:rPr lang="fi-FI" sz="4000" dirty="0"/>
              <a:t>unteiden kokemisessa ja tunteiden säätelyssä</a:t>
            </a:r>
            <a:endParaRPr lang="en-US" sz="4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487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CAA63C-B553-0048-83E6-BB0EBC9A78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8308" y="1580369"/>
            <a:ext cx="5894096" cy="5141106"/>
          </a:xfrm>
        </p:spPr>
        <p:txBody>
          <a:bodyPr>
            <a:normAutofit/>
          </a:bodyPr>
          <a:lstStyle/>
          <a:p>
            <a:pPr marL="428625" indent="-428625"/>
            <a:r>
              <a:rPr lang="fi-FI" dirty="0"/>
              <a:t>Emotionaalisten kokemusten pohjana on joukko aivojen varhaisten osien </a:t>
            </a:r>
            <a:r>
              <a:rPr lang="fi-FI" b="1" dirty="0"/>
              <a:t>affektiivisia</a:t>
            </a:r>
            <a:r>
              <a:rPr lang="fi-FI" dirty="0"/>
              <a:t> </a:t>
            </a:r>
            <a:r>
              <a:rPr lang="fi-FI" b="1" dirty="0"/>
              <a:t>eli tunteisiin liittyviä järjestelmiä, jotka ovat useilla eläinlajeilla varsin samankaltaisia. </a:t>
            </a:r>
          </a:p>
          <a:p>
            <a:pPr marL="428625" indent="-428625"/>
            <a:r>
              <a:rPr lang="fi-FI" dirty="0"/>
              <a:t>Affektiiviset järjestelmät ovat muodostuneet, koska ne edistävät lajin selviytymistä etenkin haastavissa ja uhkaavissa tilanteissa. </a:t>
            </a:r>
          </a:p>
          <a:p>
            <a:pPr marL="428625" indent="-428625"/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11293A-D634-664F-85A6-6328CDD62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2D6809-A0B2-D7C2-3B2C-2F0BC1B542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Oivallus 4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E7FC06-1764-B840-017B-C00EC5C9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Affektiiviset järjestelmät</a:t>
            </a:r>
          </a:p>
        </p:txBody>
      </p:sp>
      <p:pic>
        <p:nvPicPr>
          <p:cNvPr id="12" name="Kuvan paikkamerkki 11" descr="Kuva, joka sisältää kohteen kissa, musta, sisä, nisäkäs&#10;&#10;Kuvaus luotu automaattisesti">
            <a:extLst>
              <a:ext uri="{FF2B5EF4-FFF2-40B4-BE49-F238E27FC236}">
                <a16:creationId xmlns:a16="http://schemas.microsoft.com/office/drawing/2014/main" id="{14FD62E7-0BDF-7F6B-7028-7BEF5655658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11" b="8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38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7FC06-1764-B840-017B-C00EC5C9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Mantelitumake prosessoi tunnepitoisia ärsykkeitä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CAA63C-B553-0048-83E6-BB0EBC9A78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571500" indent="-571500"/>
            <a:r>
              <a:rPr lang="fi-FI" b="1" dirty="0"/>
              <a:t>Mantelitumake (eli </a:t>
            </a:r>
            <a:r>
              <a:rPr lang="fi-FI" b="1" dirty="0" err="1"/>
              <a:t>amygdala</a:t>
            </a:r>
            <a:r>
              <a:rPr lang="fi-FI" b="1" dirty="0"/>
              <a:t>) </a:t>
            </a:r>
            <a:r>
              <a:rPr lang="fi-FI" dirty="0"/>
              <a:t>prosessoi pelon lisäksi kaikkea merkityksellistä ja tavallisuudesta poikkeavaa ympäristössä, myös mahdollisia myönteisiä ja palkitsevia asioita.</a:t>
            </a:r>
          </a:p>
          <a:p>
            <a:pPr marL="571500" indent="-571500"/>
            <a:r>
              <a:rPr lang="fi-FI" dirty="0"/>
              <a:t>Mantelitumakevauriossa pelkoreaktio häviää.</a:t>
            </a:r>
          </a:p>
          <a:p>
            <a:pPr marL="571500" indent="-571500"/>
            <a:endParaRPr lang="fi-FI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EDB72B7E-D0FE-BE60-EF27-42A83B8927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190562" y="1344676"/>
            <a:ext cx="5743257" cy="4168648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11293A-D634-664F-85A6-6328CDD62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2D6809-A0B2-D7C2-3B2C-2F0BC1B5428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Oivallus 4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B667349B-9463-59F4-1048-6A2C2704345E}"/>
              </a:ext>
            </a:extLst>
          </p:cNvPr>
          <p:cNvCxnSpPr/>
          <p:nvPr/>
        </p:nvCxnSpPr>
        <p:spPr>
          <a:xfrm>
            <a:off x="6540649" y="4173967"/>
            <a:ext cx="1086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CE24377-5A70-B31C-C6C3-026DF2A91FC3}"/>
              </a:ext>
            </a:extLst>
          </p:cNvPr>
          <p:cNvCxnSpPr/>
          <p:nvPr/>
        </p:nvCxnSpPr>
        <p:spPr>
          <a:xfrm>
            <a:off x="6680499" y="3334871"/>
            <a:ext cx="946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F436D72-8822-AFDA-7E6F-AD5DE606E111}"/>
              </a:ext>
            </a:extLst>
          </p:cNvPr>
          <p:cNvCxnSpPr/>
          <p:nvPr/>
        </p:nvCxnSpPr>
        <p:spPr>
          <a:xfrm>
            <a:off x="8240358" y="4173967"/>
            <a:ext cx="742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37D2B-23E5-56FA-9E13-92290FCE3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2E1B13-7FD9-F9EE-E92F-D67D9EA7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39"/>
            <a:ext cx="10515600" cy="958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</a:rPr>
              <a:t>Leslie </a:t>
            </a:r>
            <a:r>
              <a:rPr lang="en-US" b="1" dirty="0" err="1">
                <a:solidFill>
                  <a:srgbClr val="FFFFFF"/>
                </a:solidFill>
              </a:rPr>
              <a:t>Greenbergin</a:t>
            </a:r>
            <a:r>
              <a:rPr lang="en-US" b="1" dirty="0">
                <a:solidFill>
                  <a:srgbClr val="FFFFFF"/>
                </a:solidFill>
              </a:rPr>
              <a:t> - </a:t>
            </a:r>
            <a:r>
              <a:rPr lang="en-US" b="1" dirty="0" err="1">
                <a:solidFill>
                  <a:srgbClr val="FFFFFF"/>
                </a:solidFill>
              </a:rPr>
              <a:t>tunneteoria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ekstin paikkamerkki 2">
            <a:extLst>
              <a:ext uri="{FF2B5EF4-FFF2-40B4-BE49-F238E27FC236}">
                <a16:creationId xmlns:a16="http://schemas.microsoft.com/office/drawing/2014/main" id="{6F6F93AF-E9B4-6D92-4ECE-B1BD0D902E4C}"/>
              </a:ext>
            </a:extLst>
          </p:cNvPr>
          <p:cNvGraphicFramePr/>
          <p:nvPr/>
        </p:nvGraphicFramePr>
        <p:xfrm>
          <a:off x="128588" y="1144590"/>
          <a:ext cx="11758612" cy="55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844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375586A-0C43-D67D-E9B3-D596C1DCB42D}"/>
              </a:ext>
            </a:extLst>
          </p:cNvPr>
          <p:cNvSpPr/>
          <p:nvPr/>
        </p:nvSpPr>
        <p:spPr>
          <a:xfrm>
            <a:off x="112734" y="615470"/>
            <a:ext cx="4364360" cy="5319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>
                <a:solidFill>
                  <a:schemeClr val="tx1"/>
                </a:solidFill>
              </a:rPr>
              <a:t>TUNTEET</a:t>
            </a:r>
            <a:r>
              <a:rPr lang="fi-FI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Mitä tunteet ovat?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Perustunteet universaaleja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Kulttuurisidonnaisuus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Adaptiivisia - epäadaptiivisia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Tunnereaktio - tunnekokemus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Tunteiden hermostollinen perusta (välittäjäaineet, hormonit, sympaattinen ja parasympaattinen)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Pelko- ja mielihyväjärjestelmät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chemeClr val="tx1"/>
                </a:solidFill>
              </a:rPr>
              <a:t>Greenbergin</a:t>
            </a:r>
            <a:r>
              <a:rPr lang="fi-FI" sz="2400" dirty="0">
                <a:solidFill>
                  <a:schemeClr val="tx1"/>
                </a:solidFill>
              </a:rPr>
              <a:t> tunneteoria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BC1AAF1-FDB5-8ADF-B01F-2BDD51BF2A75}"/>
              </a:ext>
            </a:extLst>
          </p:cNvPr>
          <p:cNvSpPr/>
          <p:nvPr/>
        </p:nvSpPr>
        <p:spPr>
          <a:xfrm>
            <a:off x="4669626" y="526093"/>
            <a:ext cx="4136171" cy="5498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b="1" dirty="0"/>
              <a:t>PSYYKKINEN HYVINVOINTI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Defenssit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Hallintakeinot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Psykologinen joustavuus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Resilienssi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Unen vaiheet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Nukkumisen merkitys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Miksi unia nähdään?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Kriisi ja kriisin vaiheet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Stressi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2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DD454A-4403-0F1C-2AEB-F3D510E2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91" y="63796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fi-FI" dirty="0"/>
              <a:t>Psyykkinen hyvinvointi on mielenhyvinvointia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C340742-531C-CEB4-5349-75E6E6D7E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1819" y="370448"/>
            <a:ext cx="9840498" cy="64221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2679DD1D-E10F-9CF9-E1A9-8CB8CC133644}"/>
              </a:ext>
            </a:extLst>
          </p:cNvPr>
          <p:cNvSpPr txBox="1">
            <a:spLocks/>
          </p:cNvSpPr>
          <p:nvPr/>
        </p:nvSpPr>
        <p:spPr>
          <a:xfrm>
            <a:off x="536812" y="1285246"/>
            <a:ext cx="2247332" cy="851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rgbClr val="FFC000"/>
                </a:solidFill>
                <a:latin typeface="+mn-lt"/>
              </a:rPr>
              <a:t>Subjektiivinen hyvinvointi</a:t>
            </a:r>
          </a:p>
          <a:p>
            <a:endParaRPr lang="fi-FI" sz="2800" dirty="0">
              <a:solidFill>
                <a:srgbClr val="0E0E0F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E9A0C3A-E4AE-54F7-4E59-EEAA493035EB}"/>
              </a:ext>
            </a:extLst>
          </p:cNvPr>
          <p:cNvSpPr txBox="1"/>
          <p:nvPr/>
        </p:nvSpPr>
        <p:spPr>
          <a:xfrm>
            <a:off x="1736563" y="2935216"/>
            <a:ext cx="3431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dirty="0">
                <a:solidFill>
                  <a:srgbClr val="00B050"/>
                </a:solidFill>
              </a:rPr>
              <a:t>Suojaavat tekijät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8A9BA04-4903-0FB0-A50F-9CEC8703A1F9}"/>
              </a:ext>
            </a:extLst>
          </p:cNvPr>
          <p:cNvSpPr txBox="1"/>
          <p:nvPr/>
        </p:nvSpPr>
        <p:spPr>
          <a:xfrm>
            <a:off x="127379" y="4523126"/>
            <a:ext cx="3431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Haavoittavat tekijät</a:t>
            </a:r>
            <a:endParaRPr lang="fi-FI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3D7F759-619F-EC4B-B41A-9B354B43B9CF}"/>
              </a:ext>
            </a:extLst>
          </p:cNvPr>
          <p:cNvSpPr txBox="1"/>
          <p:nvPr/>
        </p:nvSpPr>
        <p:spPr>
          <a:xfrm>
            <a:off x="3193577" y="5704664"/>
            <a:ext cx="235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0" i="0" dirty="0">
                <a:solidFill>
                  <a:srgbClr val="FFC000"/>
                </a:solidFill>
                <a:effectLst/>
              </a:rPr>
              <a:t>Resilienssi</a:t>
            </a:r>
            <a:endParaRPr lang="fi-FI" sz="2800" dirty="0">
              <a:solidFill>
                <a:srgbClr val="FFC000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73DDB25-B142-754F-0C58-4B784021CACB}"/>
              </a:ext>
            </a:extLst>
          </p:cNvPr>
          <p:cNvSpPr txBox="1"/>
          <p:nvPr/>
        </p:nvSpPr>
        <p:spPr>
          <a:xfrm>
            <a:off x="2090610" y="2809832"/>
            <a:ext cx="1642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ihmissuhteet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F16D753-DF5E-F131-FD94-FF358449792B}"/>
              </a:ext>
            </a:extLst>
          </p:cNvPr>
          <p:cNvSpPr txBox="1"/>
          <p:nvPr/>
        </p:nvSpPr>
        <p:spPr>
          <a:xfrm>
            <a:off x="561150" y="3171719"/>
            <a:ext cx="2350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tunne- ja vuorovaikutustaidot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6081D2C-FDEC-C536-FDF4-958FD55592F2}"/>
              </a:ext>
            </a:extLst>
          </p:cNvPr>
          <p:cNvSpPr txBox="1"/>
          <p:nvPr/>
        </p:nvSpPr>
        <p:spPr>
          <a:xfrm>
            <a:off x="3690238" y="2425365"/>
            <a:ext cx="1683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E0E0F"/>
                </a:solidFill>
                <a:latin typeface="Open Sans" panose="020B0606030504020204" pitchFamily="34" charset="0"/>
              </a:rPr>
              <a:t>o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ngelman-ratkaisutaidot</a:t>
            </a:r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614CB7-F952-7457-E02C-FD146144A24F}"/>
              </a:ext>
            </a:extLst>
          </p:cNvPr>
          <p:cNvSpPr txBox="1"/>
          <p:nvPr/>
        </p:nvSpPr>
        <p:spPr>
          <a:xfrm>
            <a:off x="633141" y="2783467"/>
            <a:ext cx="1413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turvallisuus</a:t>
            </a: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F571E06-7B51-B257-EAE4-C5FBBD3BFEC4}"/>
              </a:ext>
            </a:extLst>
          </p:cNvPr>
          <p:cNvSpPr txBox="1"/>
          <p:nvPr/>
        </p:nvSpPr>
        <p:spPr>
          <a:xfrm>
            <a:off x="2911977" y="3522620"/>
            <a:ext cx="2077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E0E0F"/>
                </a:solidFill>
                <a:latin typeface="Open Sans" panose="020B0606030504020204" pitchFamily="34" charset="0"/>
              </a:rPr>
              <a:t>m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ahdollisuus toteuttaa itseään</a:t>
            </a:r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8203AF9-5279-3E41-6F80-14F70AA4087E}"/>
              </a:ext>
            </a:extLst>
          </p:cNvPr>
          <p:cNvSpPr txBox="1"/>
          <p:nvPr/>
        </p:nvSpPr>
        <p:spPr>
          <a:xfrm>
            <a:off x="1403217" y="2414135"/>
            <a:ext cx="190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fyysinen terveys</a:t>
            </a:r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74EA4C7-178C-3C01-CD88-0E6648EA1648}"/>
              </a:ext>
            </a:extLst>
          </p:cNvPr>
          <p:cNvSpPr txBox="1"/>
          <p:nvPr/>
        </p:nvSpPr>
        <p:spPr>
          <a:xfrm>
            <a:off x="1492525" y="4892690"/>
            <a:ext cx="1502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yksinäisyys</a:t>
            </a:r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A24B806-3CCD-C126-33ED-7B00151E06E5}"/>
              </a:ext>
            </a:extLst>
          </p:cNvPr>
          <p:cNvSpPr txBox="1"/>
          <p:nvPr/>
        </p:nvSpPr>
        <p:spPr>
          <a:xfrm>
            <a:off x="1885839" y="5215855"/>
            <a:ext cx="166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turvattomuus</a:t>
            </a:r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2152F79-53EE-9CF1-EAAF-FC024EA8E569}"/>
              </a:ext>
            </a:extLst>
          </p:cNvPr>
          <p:cNvSpPr txBox="1"/>
          <p:nvPr/>
        </p:nvSpPr>
        <p:spPr>
          <a:xfrm>
            <a:off x="215859" y="4249641"/>
            <a:ext cx="1678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E0E0F"/>
                </a:solidFill>
                <a:latin typeface="Open Sans" panose="020B0606030504020204" pitchFamily="34" charset="0"/>
              </a:rPr>
              <a:t>syrjäytyminen</a:t>
            </a:r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C57A7DD-2FBB-810E-92D5-F33A21E1A72A}"/>
              </a:ext>
            </a:extLst>
          </p:cNvPr>
          <p:cNvSpPr txBox="1"/>
          <p:nvPr/>
        </p:nvSpPr>
        <p:spPr>
          <a:xfrm>
            <a:off x="2321877" y="4307450"/>
            <a:ext cx="1180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köyhyys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1624418-0328-99F1-5378-626C85C7AB2B}"/>
              </a:ext>
            </a:extLst>
          </p:cNvPr>
          <p:cNvSpPr txBox="1"/>
          <p:nvPr/>
        </p:nvSpPr>
        <p:spPr>
          <a:xfrm>
            <a:off x="123001" y="4996665"/>
            <a:ext cx="1455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0E0E0F"/>
                </a:solidFill>
                <a:latin typeface="Open Sans" panose="020B0606030504020204" pitchFamily="34" charset="0"/>
              </a:rPr>
              <a:t>m</a:t>
            </a:r>
            <a:r>
              <a:rPr lang="fi-FI" b="0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uutokset elämässä</a:t>
            </a:r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C31BA7C-E451-1ED7-D0F8-8DCFED102E2F}"/>
              </a:ext>
            </a:extLst>
          </p:cNvPr>
          <p:cNvSpPr txBox="1"/>
          <p:nvPr/>
        </p:nvSpPr>
        <p:spPr>
          <a:xfrm>
            <a:off x="2784144" y="1472843"/>
            <a:ext cx="2350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0" i="0" dirty="0">
                <a:solidFill>
                  <a:srgbClr val="00B050"/>
                </a:solidFill>
                <a:effectLst/>
              </a:rPr>
              <a:t>Voimavarat</a:t>
            </a:r>
            <a:endParaRPr lang="fi-FI" sz="3600" dirty="0">
              <a:solidFill>
                <a:srgbClr val="00B050"/>
              </a:solidFill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B55E0F5-1B5C-ADBC-DA99-080307CDBA8E}"/>
              </a:ext>
            </a:extLst>
          </p:cNvPr>
          <p:cNvSpPr txBox="1"/>
          <p:nvPr/>
        </p:nvSpPr>
        <p:spPr>
          <a:xfrm>
            <a:off x="330074" y="5858552"/>
            <a:ext cx="2350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Riskitekijä</a:t>
            </a:r>
            <a:endParaRPr lang="fi-FI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F4EC5B0-E292-6F3B-A57F-6EA7D4FE9B9B}"/>
              </a:ext>
            </a:extLst>
          </p:cNvPr>
          <p:cNvSpPr txBox="1"/>
          <p:nvPr/>
        </p:nvSpPr>
        <p:spPr>
          <a:xfrm>
            <a:off x="7202608" y="4092239"/>
            <a:ext cx="2756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0E0E0F"/>
                </a:solidFill>
                <a:latin typeface="Open Sans" panose="020B0606030504020204" pitchFamily="34" charset="0"/>
              </a:rPr>
              <a:t>tasapainotila voimavarojen </a:t>
            </a:r>
          </a:p>
          <a:p>
            <a:r>
              <a:rPr lang="fi-FI" sz="1400" dirty="0">
                <a:solidFill>
                  <a:srgbClr val="0E0E0F"/>
                </a:solidFill>
                <a:latin typeface="Open Sans" panose="020B0606030504020204" pitchFamily="34" charset="0"/>
              </a:rPr>
              <a:t>ja haasteiden välillä</a:t>
            </a:r>
            <a:endParaRPr lang="fi-FI" sz="14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445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07952B-DB53-1353-0D1C-E27A3DAA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160409"/>
            <a:ext cx="12041875" cy="1325563"/>
          </a:xfrm>
        </p:spPr>
        <p:txBody>
          <a:bodyPr>
            <a:noAutofit/>
          </a:bodyPr>
          <a:lstStyle/>
          <a:p>
            <a:r>
              <a:rPr lang="fi-FI" sz="3200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  <a:t>Esimerkkejä suojaavista ja haavoittavista tekijöistä</a:t>
            </a:r>
            <a:br>
              <a:rPr lang="fi-FI" sz="3600" b="1" i="0" dirty="0">
                <a:solidFill>
                  <a:srgbClr val="0E0E0F"/>
                </a:solidFill>
                <a:effectLst/>
                <a:latin typeface="Open Sans" panose="020B0606030504020204" pitchFamily="34" charset="0"/>
              </a:rPr>
            </a:br>
            <a:endParaRPr lang="fi-FI" sz="3600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CE1A355-F109-14FF-22E4-3848767F0A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0501" y="1485974"/>
          <a:ext cx="10604312" cy="4751053"/>
        </p:xfrm>
        <a:graphic>
          <a:graphicData uri="http://schemas.openxmlformats.org/drawingml/2006/table">
            <a:tbl>
              <a:tblPr/>
              <a:tblGrid>
                <a:gridCol w="5302156">
                  <a:extLst>
                    <a:ext uri="{9D8B030D-6E8A-4147-A177-3AD203B41FA5}">
                      <a16:colId xmlns:a16="http://schemas.microsoft.com/office/drawing/2014/main" val="3547092464"/>
                    </a:ext>
                  </a:extLst>
                </a:gridCol>
                <a:gridCol w="5302156">
                  <a:extLst>
                    <a:ext uri="{9D8B030D-6E8A-4147-A177-3AD203B41FA5}">
                      <a16:colId xmlns:a16="http://schemas.microsoft.com/office/drawing/2014/main" val="1357797610"/>
                    </a:ext>
                  </a:extLst>
                </a:gridCol>
              </a:tblGrid>
              <a:tr h="365465">
                <a:tc>
                  <a:txBody>
                    <a:bodyPr/>
                    <a:lstStyle/>
                    <a:p>
                      <a:pPr algn="l"/>
                      <a:r>
                        <a:rPr lang="fi-FI" sz="1600" b="1">
                          <a:effectLst/>
                          <a:latin typeface="Open Sans" panose="020B0606030504020204" pitchFamily="34" charset="0"/>
                        </a:rPr>
                        <a:t>Sisäisiä suojaavia tekijöitä</a:t>
                      </a:r>
                      <a:endParaRPr lang="fi-FI" sz="160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CD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>
                          <a:effectLst/>
                          <a:latin typeface="Open Sans" panose="020B0606030504020204" pitchFamily="34" charset="0"/>
                        </a:rPr>
                        <a:t>Ulkoisia suojaavia tekijöitä</a:t>
                      </a:r>
                      <a:endParaRPr lang="fi-FI" sz="160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65812"/>
                  </a:ext>
                </a:extLst>
              </a:tr>
              <a:tr h="2284161">
                <a:tc>
                  <a:txBody>
                    <a:bodyPr/>
                    <a:lstStyle/>
                    <a:p>
                      <a:pPr algn="l"/>
                      <a:r>
                        <a:rPr lang="fi-FI" sz="2000" dirty="0">
                          <a:effectLst/>
                          <a:latin typeface="Open Sans" panose="020B0606030504020204" pitchFamily="34" charset="0"/>
                        </a:rPr>
                        <a:t>- korkea resilienssi</a:t>
                      </a:r>
                    </a:p>
                    <a:p>
                      <a:pPr algn="l"/>
                      <a:r>
                        <a:rPr lang="fi-FI" sz="2000" dirty="0">
                          <a:effectLst/>
                          <a:latin typeface="Open Sans" panose="020B0606030504020204" pitchFamily="34" charset="0"/>
                        </a:rPr>
                        <a:t>- hyvät ajattelu-,</a:t>
                      </a:r>
                    </a:p>
                    <a:p>
                      <a:pPr algn="l"/>
                      <a:r>
                        <a:rPr lang="fi-FI" sz="2000" dirty="0">
                          <a:effectLst/>
                          <a:latin typeface="Open Sans" panose="020B0606030504020204" pitchFamily="34" charset="0"/>
                        </a:rPr>
                        <a:t>päättely-</a:t>
                      </a:r>
                    </a:p>
                    <a:p>
                      <a:pPr algn="l"/>
                      <a:r>
                        <a:rPr lang="fi-FI" sz="2000" dirty="0">
                          <a:effectLst/>
                          <a:latin typeface="Open Sans" panose="020B0606030504020204" pitchFamily="34" charset="0"/>
                        </a:rPr>
                        <a:t>ja opiskelutaidot</a:t>
                      </a:r>
                    </a:p>
                    <a:p>
                      <a:pPr algn="l"/>
                      <a:r>
                        <a:rPr lang="fi-FI" sz="2000" dirty="0">
                          <a:effectLst/>
                          <a:latin typeface="Open Sans" panose="020B0606030504020204" pitchFamily="34" charset="0"/>
                        </a:rPr>
                        <a:t>- terveys</a:t>
                      </a:r>
                    </a:p>
                    <a:p>
                      <a:pPr algn="l"/>
                      <a:r>
                        <a:rPr lang="fi-FI" sz="2000" dirty="0">
                          <a:effectLst/>
                          <a:latin typeface="Open Sans" panose="020B0606030504020204" pitchFamily="34" charset="0"/>
                        </a:rPr>
                        <a:t>- mahdollisuudet toteuttaa</a:t>
                      </a:r>
                    </a:p>
                    <a:p>
                      <a:pPr algn="l"/>
                      <a:r>
                        <a:rPr lang="fi-FI" sz="2000" dirty="0">
                          <a:effectLst/>
                          <a:latin typeface="Open Sans" panose="020B0606030504020204" pitchFamily="34" charset="0"/>
                        </a:rPr>
                        <a:t>itseään</a:t>
                      </a: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hyvät varhaiset ihmissuhteet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ystävät ja sosiaalinen tuki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hyvä taloudellinen tilanne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työ tai koulutus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mahdollisuus vaikuttaa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yhteiskuntaan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turvallinen asuinympäristö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yhteiskunnan tuki ja palvelut</a:t>
                      </a:r>
                      <a:endParaRPr lang="fi-FI" sz="1600" dirty="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39092"/>
                  </a:ext>
                </a:extLst>
              </a:tr>
              <a:tr h="365465">
                <a:tc>
                  <a:txBody>
                    <a:bodyPr/>
                    <a:lstStyle/>
                    <a:p>
                      <a:pPr algn="l"/>
                      <a:r>
                        <a:rPr lang="fi-FI" sz="1600" b="1">
                          <a:effectLst/>
                          <a:latin typeface="Open Sans" panose="020B0606030504020204" pitchFamily="34" charset="0"/>
                        </a:rPr>
                        <a:t>Sisäisiä haavoittavia tekijöitä</a:t>
                      </a:r>
                      <a:endParaRPr lang="fi-FI" sz="160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CD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>
                          <a:effectLst/>
                          <a:latin typeface="Open Sans" panose="020B0606030504020204" pitchFamily="34" charset="0"/>
                        </a:rPr>
                        <a:t>Ulkoisia haavoittavia tekijöitä</a:t>
                      </a:r>
                      <a:endParaRPr lang="fi-FI" sz="1600"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22216"/>
                  </a:ext>
                </a:extLst>
              </a:tr>
              <a:tr h="1735962"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matala resilienssi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heikko itsetunto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yksinäisyys tai eristyneisyys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biologiset tekijät, kuten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ennenaikainen syntymä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fyysiset ja psyykkiset sairaudet</a:t>
                      </a: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köyhyys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syrjintä tai kiusaaminen</a:t>
                      </a:r>
                    </a:p>
                    <a:p>
                      <a:pPr algn="l"/>
                      <a:r>
                        <a:rPr lang="fi-FI" sz="1800" b="1" dirty="0">
                          <a:effectLst/>
                          <a:latin typeface="Open Sans" panose="020B0606030504020204" pitchFamily="34" charset="0"/>
                        </a:rPr>
                        <a:t>- </a:t>
                      </a:r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hyväksikäyttö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asunnottomuus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väkivalta</a:t>
                      </a:r>
                    </a:p>
                    <a:p>
                      <a:pPr algn="l"/>
                      <a:r>
                        <a:rPr lang="fi-FI" sz="1800" dirty="0">
                          <a:effectLst/>
                          <a:latin typeface="Open Sans" panose="020B0606030504020204" pitchFamily="34" charset="0"/>
                        </a:rPr>
                        <a:t>- elämän kriisitilanteet</a:t>
                      </a:r>
                    </a:p>
                  </a:txBody>
                  <a:tcPr marL="87166" marR="87166" marT="41840" marB="418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5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5317A-2A78-221D-13BF-8235B62E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1" y="256077"/>
            <a:ext cx="6781800" cy="844902"/>
          </a:xfrm>
        </p:spPr>
        <p:txBody>
          <a:bodyPr>
            <a:normAutofit/>
          </a:bodyPr>
          <a:lstStyle/>
          <a:p>
            <a:r>
              <a:rPr lang="fi-FI" dirty="0"/>
              <a:t>Psyykkinen hyvinvointi</a:t>
            </a:r>
          </a:p>
        </p:txBody>
      </p:sp>
      <p:pic>
        <p:nvPicPr>
          <p:cNvPr id="5" name="Picture 4" descr="Käsi – aurinko">
            <a:extLst>
              <a:ext uri="{FF2B5EF4-FFF2-40B4-BE49-F238E27FC236}">
                <a16:creationId xmlns:a16="http://schemas.microsoft.com/office/drawing/2014/main" id="{C47BD036-80AF-7D87-6D5E-1FB1EBDD7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52" r="22466" b="2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6D3F7A-2687-1CBF-3DAE-57222E21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87" y="1017270"/>
            <a:ext cx="8018243" cy="5584653"/>
          </a:xfrm>
        </p:spPr>
        <p:txBody>
          <a:bodyPr anchor="t">
            <a:normAutofit fontScale="92500" lnSpcReduction="20000"/>
          </a:bodyPr>
          <a:lstStyle/>
          <a:p>
            <a:endParaRPr lang="fi-FI" sz="2600" b="1" dirty="0"/>
          </a:p>
          <a:p>
            <a:r>
              <a:rPr lang="fi-FI" sz="2600" b="1" dirty="0"/>
              <a:t>Psyykkinen työ</a:t>
            </a:r>
            <a:r>
              <a:rPr lang="fi-FI" sz="2600" dirty="0"/>
              <a:t>: psyykkinen tasapaino on jatkuvasti muuttuva -&gt; ihmisen käsiteltävä asioita mielessään tasapainon ylläpitämiseksi</a:t>
            </a:r>
          </a:p>
          <a:p>
            <a:r>
              <a:rPr lang="fi-FI" sz="2600" b="1" dirty="0"/>
              <a:t>Hallintakeinot</a:t>
            </a:r>
            <a:r>
              <a:rPr lang="fi-FI" sz="2600" dirty="0"/>
              <a:t> (</a:t>
            </a:r>
            <a:r>
              <a:rPr lang="fi-FI" sz="2600" dirty="0" err="1"/>
              <a:t>coping</a:t>
            </a:r>
            <a:r>
              <a:rPr lang="fi-FI" sz="2600" dirty="0"/>
              <a:t>)</a:t>
            </a:r>
          </a:p>
          <a:p>
            <a:r>
              <a:rPr lang="fi-FI" sz="2600" b="1" dirty="0"/>
              <a:t>Puolustuskeinot</a:t>
            </a:r>
            <a:r>
              <a:rPr lang="fi-FI" sz="2600" dirty="0"/>
              <a:t> (defenssit)</a:t>
            </a:r>
          </a:p>
          <a:p>
            <a:endParaRPr lang="fi-FI" sz="2600" dirty="0"/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u="sng" dirty="0"/>
              <a:t>Selviytyjätyypit:</a:t>
            </a:r>
          </a:p>
          <a:p>
            <a:pPr marL="514350" indent="-514350">
              <a:buAutoNum type="arabicPeriod"/>
            </a:pPr>
            <a:r>
              <a:rPr lang="fi-FI" sz="2600" dirty="0"/>
              <a:t>Kognitiivisesti suuntautunut</a:t>
            </a:r>
          </a:p>
          <a:p>
            <a:pPr marL="514350" indent="-514350">
              <a:buAutoNum type="arabicPeriod"/>
            </a:pPr>
            <a:r>
              <a:rPr lang="fi-FI" sz="2600" dirty="0"/>
              <a:t>Emotionaalisesti suuntautunut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i-FI" sz="2600" dirty="0"/>
              <a:t>Sosiaalisesti suuntautunut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i-FI" sz="2600" dirty="0"/>
              <a:t>Luovuuteen suuntautunut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i-FI" sz="2600" dirty="0"/>
              <a:t>Henkisesti suuntautunut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i-FI" sz="2600" dirty="0"/>
              <a:t>Fyysisesti suuntautunut</a:t>
            </a:r>
          </a:p>
        </p:txBody>
      </p:sp>
    </p:spTree>
    <p:extLst>
      <p:ext uri="{BB962C8B-B14F-4D97-AF65-F5344CB8AC3E}">
        <p14:creationId xmlns:p14="http://schemas.microsoft.com/office/powerpoint/2010/main" val="37739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32A09-DB18-2C01-4BF4-06E97319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59" y="91656"/>
            <a:ext cx="11360800" cy="580340"/>
          </a:xfrm>
        </p:spPr>
        <p:txBody>
          <a:bodyPr>
            <a:noAutofit/>
          </a:bodyPr>
          <a:lstStyle/>
          <a:p>
            <a:r>
              <a:rPr lang="fi-FI" b="1" dirty="0"/>
              <a:t>Psykologisia säätelykeinoja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875D9D-C020-F16F-BE9F-C3A9DCA38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36" y="1211238"/>
            <a:ext cx="11550928" cy="58753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Selviytymiskeinot eli hallintakeinot eli </a:t>
            </a:r>
            <a:r>
              <a:rPr lang="fi-FI" b="1" dirty="0" err="1"/>
              <a:t>coping</a:t>
            </a:r>
            <a:r>
              <a:rPr lang="fi-FI" b="1" dirty="0"/>
              <a:t> </a:t>
            </a:r>
            <a:r>
              <a:rPr lang="fi-FI" dirty="0"/>
              <a:t>(tietoisia ja harkittuja keinoja):</a:t>
            </a:r>
          </a:p>
          <a:p>
            <a:r>
              <a:rPr lang="fi-FI" sz="2400" b="0" i="0" dirty="0">
                <a:solidFill>
                  <a:srgbClr val="0E0E0F"/>
                </a:solidFill>
                <a:effectLst/>
              </a:rPr>
              <a:t>esim. liikunta, rentoutumisharjoitukset, keskustelu, töiden vähentäminen, kavereiden kanssa oleminen, päihteiden käyttäminen. </a:t>
            </a:r>
          </a:p>
          <a:p>
            <a:r>
              <a:rPr lang="fi-FI" sz="2400" dirty="0">
                <a:solidFill>
                  <a:srgbClr val="0E0E0F"/>
                </a:solidFill>
              </a:rPr>
              <a:t>t</a:t>
            </a:r>
            <a:r>
              <a:rPr lang="fi-FI" sz="2400" b="0" i="0" dirty="0">
                <a:solidFill>
                  <a:srgbClr val="0E0E0F"/>
                </a:solidFill>
                <a:effectLst/>
              </a:rPr>
              <a:t>oiset selviytymiskeinot ovat hyvinvoinnin kannalta tehokkaampia kuin toiset.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b="1" dirty="0"/>
              <a:t>Suojautumiskeinot eli defenssit </a:t>
            </a:r>
            <a:r>
              <a:rPr lang="fi-FI" dirty="0"/>
              <a:t>(melko automaattisia, tiedostamattomia, pyrkimyksenä vähentää pelkoa ja hallitsemattomuuden tunnetta)</a:t>
            </a:r>
          </a:p>
          <a:p>
            <a:r>
              <a:rPr lang="fi-FI" sz="2400" dirty="0"/>
              <a:t>temperamentti, persoonallisuus, varhaislapsuudesta opitut keinot</a:t>
            </a:r>
          </a:p>
          <a:p>
            <a:r>
              <a:rPr lang="fi-FI" sz="2400" dirty="0"/>
              <a:t>tilannesidonnaisia</a:t>
            </a:r>
          </a:p>
          <a:p>
            <a:r>
              <a:rPr lang="fi-FI" sz="2400" dirty="0">
                <a:solidFill>
                  <a:srgbClr val="0E0E0F"/>
                </a:solidFill>
              </a:rPr>
              <a:t>esim. ulkoistaminen, välttely, myötäily</a:t>
            </a:r>
          </a:p>
          <a:p>
            <a:pPr marL="0" indent="0">
              <a:buNone/>
            </a:pPr>
            <a:endParaRPr lang="fi-FI" sz="2000" dirty="0">
              <a:solidFill>
                <a:srgbClr val="0E0E0F"/>
              </a:solidFill>
            </a:endParaRPr>
          </a:p>
          <a:p>
            <a:pPr marL="0" indent="0">
              <a:buNone/>
            </a:pPr>
            <a:endParaRPr lang="fi-FI" sz="2000" dirty="0"/>
          </a:p>
          <a:p>
            <a:r>
              <a:rPr lang="fi-FI" b="0" i="0" dirty="0">
                <a:solidFill>
                  <a:srgbClr val="0E0E0F"/>
                </a:solidFill>
                <a:effectLst/>
              </a:rPr>
              <a:t>osa psykologeista kritisoi </a:t>
            </a:r>
            <a:r>
              <a:rPr lang="fi-FI" b="0" i="0" dirty="0" err="1">
                <a:solidFill>
                  <a:srgbClr val="0E0E0F"/>
                </a:solidFill>
                <a:effectLst/>
              </a:rPr>
              <a:t>coping</a:t>
            </a:r>
            <a:r>
              <a:rPr lang="fi-FI" b="0" i="0" dirty="0">
                <a:solidFill>
                  <a:srgbClr val="0E0E0F"/>
                </a:solidFill>
                <a:effectLst/>
              </a:rPr>
              <a:t> –keinojen ja defenssien erottelemista toisistaan ja puhuu mieluummin </a:t>
            </a:r>
            <a:r>
              <a:rPr lang="fi-FI" i="0" dirty="0">
                <a:solidFill>
                  <a:srgbClr val="0E0E0F"/>
                </a:solidFill>
                <a:effectLst/>
              </a:rPr>
              <a:t>selviytymis- ja suojautumiskeinoista kokonaisuutena </a:t>
            </a:r>
            <a:r>
              <a:rPr lang="fi-FI" sz="2400" i="0" dirty="0">
                <a:solidFill>
                  <a:srgbClr val="0E0E0F"/>
                </a:solidFill>
                <a:effectLst/>
              </a:rPr>
              <a:t>(esim. huumori ja välttely voidaan ymmärtää sekä selviytymis</a:t>
            </a:r>
            <a:r>
              <a:rPr lang="fi-FI" sz="2400" dirty="0">
                <a:solidFill>
                  <a:srgbClr val="0E0E0F"/>
                </a:solidFill>
              </a:rPr>
              <a:t>- että välttelykeinoksi)</a:t>
            </a:r>
            <a:endParaRPr lang="fi-FI" dirty="0">
              <a:solidFill>
                <a:srgbClr val="0E0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308C9B-11A0-6611-2F5F-E0E2E473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 err="1"/>
              <a:t>Resilienssin</a:t>
            </a:r>
            <a:r>
              <a:rPr lang="fi-FI" sz="4100"/>
              <a:t> merkitys hyvinvoinnille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883E14-68A7-2670-1698-4D3CD9082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200"/>
              <a:t>Liittyy siihen, millaiset valmiudet ihmisellä on toipua vastoinkäymisistä ja sopeutua haastaviin tilanteisiin</a:t>
            </a:r>
          </a:p>
          <a:p>
            <a:pPr>
              <a:spcAft>
                <a:spcPts val="600"/>
              </a:spcAft>
            </a:pPr>
            <a:r>
              <a:rPr lang="fi-FI" sz="2200"/>
              <a:t>Kyvyt ja taidot tunnistaa ja hyödyntää omia voimavarojaan</a:t>
            </a:r>
          </a:p>
          <a:p>
            <a:pPr>
              <a:spcAft>
                <a:spcPts val="600"/>
              </a:spcAft>
            </a:pPr>
            <a:r>
              <a:rPr lang="fi-FI" sz="2200" b="1"/>
              <a:t>Suojaavat tekijät kasvattavat </a:t>
            </a:r>
            <a:r>
              <a:rPr lang="fi-FI" sz="2200" b="1" err="1"/>
              <a:t>resilienssiä</a:t>
            </a:r>
            <a:r>
              <a:rPr lang="fi-FI" sz="2200"/>
              <a:t>.</a:t>
            </a:r>
          </a:p>
          <a:p>
            <a:pPr>
              <a:spcAft>
                <a:spcPts val="600"/>
              </a:spcAft>
            </a:pPr>
            <a:r>
              <a:rPr lang="fi-FI" sz="2200"/>
              <a:t>Resilienssi on sitä, miten hyvin voimavarojaan saa käyttöön (</a:t>
            </a:r>
            <a:r>
              <a:rPr lang="fi-FI" sz="2200" err="1"/>
              <a:t>resilientit</a:t>
            </a:r>
            <a:r>
              <a:rPr lang="fi-FI" sz="2200"/>
              <a:t> ihmiset osaavat vaikeuksia kohdatessaan hyödyntää sekä sisäisiä että ulkoisia voimavarojaan).</a:t>
            </a:r>
          </a:p>
          <a:p>
            <a:pPr>
              <a:spcAft>
                <a:spcPts val="600"/>
              </a:spcAft>
            </a:pPr>
            <a:r>
              <a:rPr lang="fi-FI" sz="2200" b="1"/>
              <a:t>Kyky kohdata ja hyväksyä vaikeudet</a:t>
            </a:r>
            <a:r>
              <a:rPr lang="fi-FI" sz="2200"/>
              <a:t>, koska yksilö uskoo itse voivansa vaikuttaa asioihin ja osaa turvautua muihin ihmisiin</a:t>
            </a:r>
          </a:p>
          <a:p>
            <a:pPr>
              <a:spcAft>
                <a:spcPts val="600"/>
              </a:spcAft>
            </a:pPr>
            <a:r>
              <a:rPr lang="fi-FI" sz="2200" b="1"/>
              <a:t>Kasvun ajattelutavan omaksuminen </a:t>
            </a:r>
            <a:r>
              <a:rPr lang="fi-FI" sz="2200"/>
              <a:t>kasvattaa </a:t>
            </a:r>
            <a:r>
              <a:rPr lang="fi-FI" sz="2200" err="1"/>
              <a:t>resilienssiä</a:t>
            </a:r>
            <a:r>
              <a:rPr lang="fi-FI" sz="2200"/>
              <a:t> (usko oman oppimiskyvyn kehittymiseen)</a:t>
            </a:r>
          </a:p>
          <a:p>
            <a:pPr>
              <a:spcAft>
                <a:spcPts val="600"/>
              </a:spcAft>
            </a:pPr>
            <a:r>
              <a:rPr lang="fi-FI" sz="2200"/>
              <a:t>Resilienssi </a:t>
            </a:r>
            <a:r>
              <a:rPr lang="fi-FI" sz="2200" b="1"/>
              <a:t>lisääntyy iän myötä</a:t>
            </a:r>
          </a:p>
          <a:p>
            <a:pPr>
              <a:spcAft>
                <a:spcPts val="600"/>
              </a:spcAft>
            </a:pPr>
            <a:r>
              <a:rPr lang="fi-FI" sz="2200" b="1"/>
              <a:t>Itsemyötätunto </a:t>
            </a:r>
            <a:r>
              <a:rPr lang="fi-FI" sz="2200"/>
              <a:t>kasvattaa </a:t>
            </a:r>
            <a:r>
              <a:rPr lang="fi-FI" sz="2200" err="1"/>
              <a:t>resilienssiä</a:t>
            </a:r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6783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EF9527-A611-C224-9EA4-FCFEF1D4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7" y="164708"/>
            <a:ext cx="1667005" cy="649483"/>
          </a:xfrm>
        </p:spPr>
        <p:txBody>
          <a:bodyPr anchor="ctr">
            <a:normAutofit/>
          </a:bodyPr>
          <a:lstStyle/>
          <a:p>
            <a:r>
              <a:rPr lang="fi-FI" sz="4000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9229F4-F742-FD9F-FB35-8BA5CB17C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367" y="1102290"/>
            <a:ext cx="7028145" cy="559100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b="1" i="0" dirty="0">
                <a:effectLst/>
              </a:rPr>
              <a:t>Tunteiden psykologia </a:t>
            </a:r>
            <a:r>
              <a:rPr lang="fi-FI" sz="2400" b="0" i="0" dirty="0">
                <a:effectLst/>
              </a:rPr>
              <a:t>(tunteiden muodostuminen, tunteiden ja niiden säätelyn hermostollinen perusta, universaalius, kulttuurisidonnaisuus, merkitys sosiaalisessa vuorovaikutuksessa)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i="0" dirty="0">
                <a:effectLst/>
              </a:rPr>
              <a:t>Psyykkinen hyvinvointi ja psyykkisen tasapainon ylläpitäminen</a:t>
            </a:r>
            <a:r>
              <a:rPr lang="fi-FI" b="0" i="0" dirty="0">
                <a:effectLst/>
              </a:rPr>
              <a:t> </a:t>
            </a:r>
            <a:r>
              <a:rPr lang="fi-FI" sz="2400" b="0" i="0" dirty="0">
                <a:effectLst/>
              </a:rPr>
              <a:t>(hallintakeinot ja defenssit, </a:t>
            </a:r>
            <a:r>
              <a:rPr lang="fi-FI" sz="2400" b="0" i="0" dirty="0" err="1">
                <a:effectLst/>
              </a:rPr>
              <a:t>resilienssi</a:t>
            </a:r>
            <a:r>
              <a:rPr lang="fi-FI" sz="2400" b="0" i="0" dirty="0">
                <a:effectLst/>
              </a:rPr>
              <a:t>, nukkumisen ja vuorokausirytmin merkitys psyykkiselle toiminnalle, kriisit ja niistä selviytyminen)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i="0" dirty="0">
                <a:effectLst/>
              </a:rPr>
              <a:t>Mielenterveys</a:t>
            </a:r>
            <a:r>
              <a:rPr lang="fi-FI" sz="2400" b="1" i="0" dirty="0">
                <a:effectLst/>
              </a:rPr>
              <a:t> </a:t>
            </a:r>
            <a:r>
              <a:rPr lang="fi-FI" sz="2400" b="0" i="0" dirty="0">
                <a:effectLst/>
              </a:rPr>
              <a:t>(mielenterveyshäiriöiden luokittelu, tietoa tyypillisistä oireista, esimerkkejä mielenterveyden ongelmien ja -häiriöiden syntyä selittävistä biologisista, psyykkisistä ja sosiaalisista sekä kulttuurisista taustatekijöistä, esimerkkejä hoitomuodoista)</a:t>
            </a:r>
          </a:p>
          <a:p>
            <a:endParaRPr lang="fi-FI" sz="1800" b="0" i="0" dirty="0">
              <a:effectLst/>
            </a:endParaRPr>
          </a:p>
          <a:p>
            <a:endParaRPr lang="fi-FI" sz="1800" dirty="0"/>
          </a:p>
        </p:txBody>
      </p:sp>
      <p:pic>
        <p:nvPicPr>
          <p:cNvPr id="5" name="Kuva 4" descr="Kasa kirjojen kanssa Apple ylimpänä">
            <a:extLst>
              <a:ext uri="{FF2B5EF4-FFF2-40B4-BE49-F238E27FC236}">
                <a16:creationId xmlns:a16="http://schemas.microsoft.com/office/drawing/2014/main" id="{4D3C82F9-574D-D41A-5872-93371BDC4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/>
          <a:stretch/>
        </p:blipFill>
        <p:spPr>
          <a:xfrm>
            <a:off x="7772181" y="2000989"/>
            <a:ext cx="418622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450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8CBD220-D7C8-603D-CC1E-6005280A2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235" y="15004"/>
            <a:ext cx="10539489" cy="68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39775-416C-5FD0-7288-E2A38FAB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/>
              <a:t>Uni – aivojen huoltoaikaa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E0D952-692A-4463-F0F1-54DB4402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Ihminen nukahtaa -&gt; keskushermoston toiminta muuttuu nopeasti</a:t>
            </a:r>
            <a:endParaRPr lang="fi-FI"/>
          </a:p>
          <a:p>
            <a:pPr>
              <a:spcAft>
                <a:spcPts val="600"/>
              </a:spcAft>
            </a:pPr>
            <a:r>
              <a:rPr lang="fi-FI" b="1" dirty="0"/>
              <a:t>GABA-välittäjäaine</a:t>
            </a:r>
            <a:r>
              <a:rPr lang="fi-FI" dirty="0"/>
              <a:t> hiljentää niitä toimintoja, jotka pitävät ihmistä hereillä (kiihdyttävien välittäjäaineiden vaikutus hermostossa vähenee)</a:t>
            </a:r>
            <a:endParaRPr lang="fi-FI"/>
          </a:p>
          <a:p>
            <a:pPr>
              <a:spcAft>
                <a:spcPts val="600"/>
              </a:spcAft>
            </a:pPr>
            <a:r>
              <a:rPr lang="fi-FI" dirty="0"/>
              <a:t>1) Nukahtamisvaihe </a:t>
            </a:r>
            <a:endParaRPr lang="fi-FI"/>
          </a:p>
          <a:p>
            <a:pPr>
              <a:spcAft>
                <a:spcPts val="600"/>
              </a:spcAft>
            </a:pPr>
            <a:r>
              <a:rPr lang="fi-FI" dirty="0"/>
              <a:t>2)Kevyt uni </a:t>
            </a:r>
            <a:endParaRPr lang="fi-FI"/>
          </a:p>
          <a:p>
            <a:pPr>
              <a:spcAft>
                <a:spcPts val="600"/>
              </a:spcAft>
            </a:pPr>
            <a:r>
              <a:rPr lang="fi-FI" dirty="0"/>
              <a:t>3)Syvä uni (vaikuttaa kasvuun, oppimiseen, kuona-aineiden poistoon)  </a:t>
            </a:r>
            <a:endParaRPr lang="fi-FI"/>
          </a:p>
          <a:p>
            <a:pPr>
              <a:spcAft>
                <a:spcPts val="600"/>
              </a:spcAft>
            </a:pPr>
            <a:r>
              <a:rPr lang="fi-FI" dirty="0"/>
              <a:t>4) </a:t>
            </a:r>
            <a:r>
              <a:rPr lang="fi-FI" dirty="0" err="1"/>
              <a:t>REM-uni</a:t>
            </a:r>
            <a:r>
              <a:rPr lang="fi-FI" dirty="0"/>
              <a:t> (aivojen aktiivisuus samankaltaista kuin valveilla ollessa)</a:t>
            </a:r>
            <a:endParaRPr lang="fi-FI"/>
          </a:p>
          <a:p>
            <a:pPr>
              <a:spcAft>
                <a:spcPts val="600"/>
              </a:spcAft>
            </a:pPr>
            <a:r>
              <a:rPr lang="fi-FI" dirty="0"/>
              <a:t>Vaihtelevat yön aikana noin 90 min sykleissä </a:t>
            </a:r>
            <a:endParaRPr lang="fi-FI"/>
          </a:p>
          <a:p>
            <a:pPr marL="0" indent="0">
              <a:spcAft>
                <a:spcPts val="600"/>
              </a:spcAft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3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AAF364-C8A9-A317-8179-56E1E556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/>
              <a:t>Homeostaasi ja univaje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BC971B-D720-831C-51CA-0C986A523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400" b="1" dirty="0"/>
              <a:t>Homeostaasi</a:t>
            </a:r>
            <a:r>
              <a:rPr lang="fi-FI" sz="2400" dirty="0"/>
              <a:t>=kehon tasapainotila ja sen ylläpitäminen (</a:t>
            </a:r>
            <a:r>
              <a:rPr lang="fi-FI" sz="2400" dirty="0" err="1"/>
              <a:t>hereilläoloa</a:t>
            </a:r>
            <a:r>
              <a:rPr lang="fi-FI" sz="2400" dirty="0"/>
              <a:t> tasapainotetaan sopivalla määrällä unta)</a:t>
            </a:r>
            <a:endParaRPr lang="fi-FI" sz="2400"/>
          </a:p>
          <a:p>
            <a:pPr>
              <a:spcAft>
                <a:spcPts val="600"/>
              </a:spcAft>
            </a:pPr>
            <a:r>
              <a:rPr lang="fi-FI" sz="2400" dirty="0"/>
              <a:t>Univajeessa elimistö pyrkii palauttamaan homeostaasin</a:t>
            </a:r>
            <a:endParaRPr lang="fi-FI" sz="2400"/>
          </a:p>
          <a:p>
            <a:pPr>
              <a:spcAft>
                <a:spcPts val="600"/>
              </a:spcAft>
            </a:pPr>
            <a:r>
              <a:rPr lang="fi-FI" sz="2400" b="1" dirty="0"/>
              <a:t>Adenosiini</a:t>
            </a:r>
            <a:r>
              <a:rPr lang="fi-FI" sz="2400" dirty="0"/>
              <a:t> -&gt; solujen aineenvaihdunnan jäte</a:t>
            </a:r>
            <a:endParaRPr lang="fi-FI" sz="2400"/>
          </a:p>
          <a:p>
            <a:pPr>
              <a:spcAft>
                <a:spcPts val="600"/>
              </a:spcAft>
            </a:pPr>
            <a:r>
              <a:rPr lang="fi-FI" sz="2400" dirty="0"/>
              <a:t>Uni tukee ihmisen tunteiden säätelyä (univaje yhteydessä madaltuneeseen mielialaan ja ärtyneisyyteen)</a:t>
            </a:r>
            <a:endParaRPr lang="fi-FI" sz="2400"/>
          </a:p>
          <a:p>
            <a:pPr>
              <a:spcAft>
                <a:spcPts val="600"/>
              </a:spcAft>
            </a:pPr>
            <a:r>
              <a:rPr lang="fi-FI" sz="2400" dirty="0"/>
              <a:t>Univaje yhteydessä elimistön immuunijärjestelmän heikompaan toimintaan</a:t>
            </a:r>
            <a:endParaRPr lang="fi-FI" sz="2400"/>
          </a:p>
          <a:p>
            <a:pPr>
              <a:spcAft>
                <a:spcPts val="600"/>
              </a:spcAft>
            </a:pPr>
            <a:r>
              <a:rPr lang="fi-FI" sz="2400" dirty="0"/>
              <a:t>U</a:t>
            </a:r>
            <a:r>
              <a:rPr lang="fi-FI" sz="2400" b="0" i="0" dirty="0">
                <a:effectLst/>
              </a:rPr>
              <a:t>nivaje ja psyykkinen hyvinvointi ovat linkittyneet toisiinsa monin eri tavoin</a:t>
            </a:r>
            <a:endParaRPr lang="fi-FI" sz="2400" b="0" i="0">
              <a:effectLst/>
            </a:endParaRPr>
          </a:p>
          <a:p>
            <a:pPr>
              <a:spcAft>
                <a:spcPts val="600"/>
              </a:spcAft>
            </a:pPr>
            <a:r>
              <a:rPr lang="fi-FI" sz="2400" b="1" dirty="0"/>
              <a:t>Mikrounet</a:t>
            </a:r>
            <a:endParaRPr lang="fi-FI" sz="2400" b="1"/>
          </a:p>
          <a:p>
            <a:pPr>
              <a:spcAft>
                <a:spcPts val="600"/>
              </a:spcAft>
            </a:pPr>
            <a:r>
              <a:rPr lang="fi-FI" sz="2400" b="1" dirty="0"/>
              <a:t>Korvausuni</a:t>
            </a:r>
            <a:r>
              <a:rPr lang="fi-FI" sz="2400" dirty="0"/>
              <a:t>=univajeen jälkeinen hieman syvempi ja pitkäkestoisempi uni (syvän unen ja </a:t>
            </a:r>
            <a:r>
              <a:rPr lang="fi-FI" sz="2400" dirty="0" err="1"/>
              <a:t>REM-unen</a:t>
            </a:r>
            <a:r>
              <a:rPr lang="fi-FI" sz="2400" dirty="0"/>
              <a:t> vaiheet lisääntyvät kevyen unen kustannuksella) </a:t>
            </a:r>
            <a:endParaRPr lang="fi-FI" sz="2400"/>
          </a:p>
          <a:p>
            <a:pPr>
              <a:spcAft>
                <a:spcPts val="600"/>
              </a:spcAft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0420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154BEF-48D4-AFEC-A86D-829FB30A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/>
              <a:t>Miksi näemme unia?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4A5AE4-7F46-87F1-993E-74718E31D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400" dirty="0"/>
              <a:t>Jokaisessa unen vaiheessa nähdään unia</a:t>
            </a:r>
            <a:endParaRPr lang="fi-FI" sz="2400"/>
          </a:p>
          <a:p>
            <a:pPr>
              <a:spcAft>
                <a:spcPts val="600"/>
              </a:spcAft>
            </a:pPr>
            <a:r>
              <a:rPr lang="fi-FI" sz="2400" dirty="0"/>
              <a:t>Unella </a:t>
            </a:r>
            <a:r>
              <a:rPr lang="fi-FI" sz="2400" b="1" dirty="0"/>
              <a:t>ei ole satunnaisuutta suurempaa merkitystä</a:t>
            </a:r>
            <a:endParaRPr lang="fi-FI" sz="2400" b="1"/>
          </a:p>
          <a:p>
            <a:pPr>
              <a:spcAft>
                <a:spcPts val="600"/>
              </a:spcAft>
            </a:pPr>
            <a:r>
              <a:rPr lang="fi-FI" sz="2400" b="1" dirty="0"/>
              <a:t>Aktivaatio-synteesi-teoria</a:t>
            </a:r>
            <a:r>
              <a:rPr lang="fi-FI" sz="2400" dirty="0"/>
              <a:t> -&gt; </a:t>
            </a:r>
            <a:r>
              <a:rPr lang="fi-FI" sz="2400" b="0" i="0" dirty="0">
                <a:effectLst/>
              </a:rPr>
              <a:t>unet ovat vain aivojen muodostamaa tulkintaa siitä aktivaatiosta, jota niissä unen aikana esiintyy</a:t>
            </a:r>
            <a:endParaRPr lang="fi-FI" sz="2400" b="0" i="0">
              <a:effectLst/>
            </a:endParaRPr>
          </a:p>
          <a:p>
            <a:pPr>
              <a:spcAft>
                <a:spcPts val="600"/>
              </a:spcAft>
            </a:pPr>
            <a:r>
              <a:rPr lang="fi-FI" sz="2400" b="0" i="0" dirty="0">
                <a:effectLst/>
              </a:rPr>
              <a:t>Uuden muistisisällön yhdistyminen jo tallennettuihin muistoihin voi näkyä unien sisällöissä</a:t>
            </a:r>
            <a:endParaRPr lang="fi-FI" sz="2400" b="0" i="0">
              <a:effectLst/>
            </a:endParaRPr>
          </a:p>
          <a:p>
            <a:pPr>
              <a:spcAft>
                <a:spcPts val="600"/>
              </a:spcAft>
            </a:pPr>
            <a:r>
              <a:rPr lang="fi-FI" sz="2400" b="1" dirty="0"/>
              <a:t>Tärkeää psyykkiselle hyvinvoinnille </a:t>
            </a:r>
            <a:r>
              <a:rPr lang="fi-FI" sz="2400" dirty="0"/>
              <a:t>(ylläpitää tunteiden tasapainoa)</a:t>
            </a:r>
            <a:endParaRPr lang="fi-FI" sz="2400"/>
          </a:p>
          <a:p>
            <a:pPr>
              <a:spcAft>
                <a:spcPts val="600"/>
              </a:spcAft>
            </a:pPr>
            <a:r>
              <a:rPr lang="fi-FI" sz="2400" b="0" i="0" dirty="0">
                <a:effectLst/>
              </a:rPr>
              <a:t>Unennäössä läpikäydyt tunnetilat voivat antaa mahdollisuuden kerrata ja </a:t>
            </a:r>
            <a:r>
              <a:rPr lang="fi-FI" sz="2400" b="1" i="0" dirty="0">
                <a:effectLst/>
              </a:rPr>
              <a:t>käsitellä erityisesti päivän vaikeita tapahtumia</a:t>
            </a:r>
            <a:endParaRPr lang="fi-FI" sz="2400" b="1" i="0">
              <a:effectLst/>
            </a:endParaRPr>
          </a:p>
          <a:p>
            <a:pPr>
              <a:spcAft>
                <a:spcPts val="600"/>
              </a:spcAft>
            </a:pPr>
            <a:r>
              <a:rPr lang="fi-FI" sz="2400" dirty="0"/>
              <a:t>Unennäkö eräänlainen </a:t>
            </a:r>
            <a:r>
              <a:rPr lang="fi-FI" sz="2400" b="1" dirty="0"/>
              <a:t>uhkasimulaatio</a:t>
            </a:r>
            <a:r>
              <a:rPr lang="fi-FI" sz="2400" dirty="0"/>
              <a:t> (unissa mahdollista harjoitella erilaisten uhkien varalle) -&gt; unennäkö ihmislajin selviytymistä edistävää toimintaa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410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7FC06-1764-B840-017B-C00EC5C9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184" y="65002"/>
            <a:ext cx="5866023" cy="637765"/>
          </a:xfrm>
        </p:spPr>
        <p:txBody>
          <a:bodyPr>
            <a:normAutofit fontScale="90000"/>
          </a:bodyPr>
          <a:lstStyle/>
          <a:p>
            <a:r>
              <a:rPr lang="fi-FI" dirty="0"/>
              <a:t>Stressi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CAA63C-B553-0048-83E6-BB0EBC9A78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90508" y="914400"/>
            <a:ext cx="6019711" cy="5878598"/>
          </a:xfrm>
        </p:spPr>
        <p:txBody>
          <a:bodyPr>
            <a:normAutofit/>
          </a:bodyPr>
          <a:lstStyle/>
          <a:p>
            <a:pPr marL="428625" indent="-428625"/>
            <a:r>
              <a:rPr lang="fi-FI" sz="2400" dirty="0"/>
              <a:t>tilanne, jossa ihmiseen kohdistuvat haasteet ja vaatimukset ylittävät hänen käytössään olevat voimavarat. </a:t>
            </a:r>
          </a:p>
          <a:p>
            <a:pPr marL="428625" indent="-428625"/>
            <a:r>
              <a:rPr lang="fi-FI" sz="2400" dirty="0"/>
              <a:t>Stressiä voivat aiheuttaa ulkopuolelta tulevien vaatimusten lisäksi itselle asetetut odotukset. </a:t>
            </a:r>
          </a:p>
          <a:p>
            <a:pPr marL="428625" indent="-428625"/>
            <a:r>
              <a:rPr lang="fi-FI" sz="2400" dirty="0"/>
              <a:t>Lyhytaikainen stressi ei aiheuta ongelmia, mutta pitkäkestoinen stressi on haitallista.</a:t>
            </a:r>
          </a:p>
          <a:p>
            <a:pPr marL="428625" indent="-428625"/>
            <a:r>
              <a:rPr lang="fi-FI" sz="2400" b="1" dirty="0"/>
              <a:t>Myönteinen ja hyödyllinen stressi </a:t>
            </a:r>
            <a:r>
              <a:rPr lang="fi-FI" sz="2400" dirty="0"/>
              <a:t>(</a:t>
            </a:r>
            <a:r>
              <a:rPr lang="fi-FI" sz="2400" dirty="0" err="1"/>
              <a:t>eustressi</a:t>
            </a:r>
            <a:r>
              <a:rPr lang="fi-FI" sz="2400" dirty="0"/>
              <a:t>): tarkoituksenmukaista ja sopeutumista edistävää toimintaa vaativissa tilanteissa</a:t>
            </a:r>
          </a:p>
          <a:p>
            <a:pPr marL="428625" indent="-428625"/>
            <a:r>
              <a:rPr lang="fi-FI" sz="2400" b="1" dirty="0"/>
              <a:t>Kielteinen ja haitallinen stressi </a:t>
            </a:r>
            <a:r>
              <a:rPr lang="fi-FI" sz="2400" dirty="0"/>
              <a:t>(</a:t>
            </a:r>
            <a:r>
              <a:rPr lang="fi-FI" sz="2400" dirty="0" err="1"/>
              <a:t>distressi</a:t>
            </a:r>
            <a:r>
              <a:rPr lang="fi-FI" sz="2400" dirty="0"/>
              <a:t>): pitkään jatkuva tai toistuva stressi ilman palautumista</a:t>
            </a:r>
          </a:p>
          <a:p>
            <a:pPr marL="428625" indent="-428625"/>
            <a:endParaRPr lang="fi-FI" sz="2400" dirty="0"/>
          </a:p>
          <a:p>
            <a:pPr marL="428625" indent="-428625"/>
            <a:endParaRPr lang="fi-FI" dirty="0"/>
          </a:p>
        </p:txBody>
      </p:sp>
      <p:pic>
        <p:nvPicPr>
          <p:cNvPr id="21" name="Kuvan paikkamerkki 20" descr="Kuva, joka sisältää kohteen sisä, koira, seinä&#10;&#10;Kuvaus luotu automaattisesti">
            <a:extLst>
              <a:ext uri="{FF2B5EF4-FFF2-40B4-BE49-F238E27FC236}">
                <a16:creationId xmlns:a16="http://schemas.microsoft.com/office/drawing/2014/main" id="{3E12EDEA-D8C8-AAD5-4CC7-2804141CE8B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17145" r="29761"/>
          <a:stretch/>
        </p:blipFill>
        <p:spPr>
          <a:xfrm>
            <a:off x="1" y="0"/>
            <a:ext cx="5461907" cy="6858000"/>
          </a:xfrm>
        </p:spPr>
      </p:pic>
    </p:spTree>
    <p:extLst>
      <p:ext uri="{BB962C8B-B14F-4D97-AF65-F5344CB8AC3E}">
        <p14:creationId xmlns:p14="http://schemas.microsoft.com/office/powerpoint/2010/main" val="9747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isällön paikkamerkki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F9564CD-085A-1738-2545-B0C7C09EB76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925286" y="-46347"/>
            <a:ext cx="10167257" cy="6925158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E7FC06-1764-B840-017B-C00EC5C9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1" y="413657"/>
            <a:ext cx="7696200" cy="598714"/>
          </a:xfrm>
        </p:spPr>
        <p:txBody>
          <a:bodyPr>
            <a:normAutofit fontScale="90000"/>
          </a:bodyPr>
          <a:lstStyle/>
          <a:p>
            <a:r>
              <a:rPr lang="fi-FI" sz="4000" dirty="0" err="1">
                <a:solidFill>
                  <a:schemeClr val="bg1"/>
                </a:solidFill>
              </a:rPr>
              <a:t>Lazaruksen</a:t>
            </a:r>
            <a:r>
              <a:rPr lang="fi-FI" sz="4000" dirty="0">
                <a:solidFill>
                  <a:schemeClr val="bg1"/>
                </a:solidFill>
              </a:rPr>
              <a:t> kognitiivinen malli stressistä </a:t>
            </a:r>
          </a:p>
        </p:txBody>
      </p:sp>
    </p:spTree>
    <p:extLst>
      <p:ext uri="{BB962C8B-B14F-4D97-AF65-F5344CB8AC3E}">
        <p14:creationId xmlns:p14="http://schemas.microsoft.com/office/powerpoint/2010/main" val="8155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11293A-D634-664F-85A6-6328CDD62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E7FC06-1764-B840-017B-C00EC5C9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41" y="160703"/>
            <a:ext cx="5498659" cy="712559"/>
          </a:xfrm>
        </p:spPr>
        <p:txBody>
          <a:bodyPr>
            <a:normAutofit fontScale="90000"/>
          </a:bodyPr>
          <a:lstStyle/>
          <a:p>
            <a:r>
              <a:rPr lang="fi-FI" dirty="0"/>
              <a:t>Stressistä selviytyminen</a:t>
            </a:r>
          </a:p>
        </p:txBody>
      </p:sp>
      <p:pic>
        <p:nvPicPr>
          <p:cNvPr id="10" name="Kuvan paikkamerkki 9" descr="Kuva, joka sisältää kohteen teksti, viivapiirustus&#10;&#10;Kuvaus luotu automaattisesti">
            <a:extLst>
              <a:ext uri="{FF2B5EF4-FFF2-40B4-BE49-F238E27FC236}">
                <a16:creationId xmlns:a16="http://schemas.microsoft.com/office/drawing/2014/main" id="{B2E7046D-9085-B5E5-07EC-C0117704D5E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-11816" t="5445" r="-8563" b="5445"/>
          <a:stretch/>
        </p:blipFill>
        <p:spPr>
          <a:xfrm>
            <a:off x="7350579" y="0"/>
            <a:ext cx="5461907" cy="6858000"/>
          </a:xfrm>
        </p:spPr>
      </p:pic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D63F0C62-ABB1-0A1C-A77C-6FF81C4B1B66}"/>
              </a:ext>
            </a:extLst>
          </p:cNvPr>
          <p:cNvGraphicFramePr>
            <a:graphicFrameLocks noGrp="1"/>
          </p:cNvGraphicFramePr>
          <p:nvPr/>
        </p:nvGraphicFramePr>
        <p:xfrm>
          <a:off x="587829" y="1102948"/>
          <a:ext cx="7456776" cy="5902195"/>
        </p:xfrm>
        <a:graphic>
          <a:graphicData uri="http://schemas.openxmlformats.org/drawingml/2006/table">
            <a:tbl>
              <a:tblPr/>
              <a:tblGrid>
                <a:gridCol w="2486548">
                  <a:extLst>
                    <a:ext uri="{9D8B030D-6E8A-4147-A177-3AD203B41FA5}">
                      <a16:colId xmlns:a16="http://schemas.microsoft.com/office/drawing/2014/main" val="2003112290"/>
                    </a:ext>
                  </a:extLst>
                </a:gridCol>
                <a:gridCol w="2492826">
                  <a:extLst>
                    <a:ext uri="{9D8B030D-6E8A-4147-A177-3AD203B41FA5}">
                      <a16:colId xmlns:a16="http://schemas.microsoft.com/office/drawing/2014/main" val="2781311985"/>
                    </a:ext>
                  </a:extLst>
                </a:gridCol>
                <a:gridCol w="2477402">
                  <a:extLst>
                    <a:ext uri="{9D8B030D-6E8A-4147-A177-3AD203B41FA5}">
                      <a16:colId xmlns:a16="http://schemas.microsoft.com/office/drawing/2014/main" val="1651059609"/>
                    </a:ext>
                  </a:extLst>
                </a:gridCol>
              </a:tblGrid>
              <a:tr h="63675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fi-FI" sz="28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Stressinhallinnan keinoja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A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48547"/>
                  </a:ext>
                </a:extLst>
              </a:tr>
              <a:tr h="1455440"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1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Ongelmaan keskittyvä selviytyminen</a:t>
                      </a:r>
                      <a:endParaRPr lang="fi-FI" sz="2400" b="0" dirty="0">
                        <a:solidFill>
                          <a:srgbClr val="21212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1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Emootioihin keskittyvä selviytyminen</a:t>
                      </a:r>
                      <a:endParaRPr lang="fi-FI" sz="2400" b="0" dirty="0">
                        <a:solidFill>
                          <a:srgbClr val="21212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2400" b="1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Sosiaalisen tuen avulla selviytyminen</a:t>
                      </a:r>
                      <a:endParaRPr lang="fi-FI" sz="2400" b="0" dirty="0">
                        <a:solidFill>
                          <a:srgbClr val="212121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1415"/>
                  </a:ext>
                </a:extLst>
              </a:tr>
              <a:tr h="3502154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suunnittelu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aktiivinen ongelmanratkaisu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jämäkkyys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häiritsevien yllykkeiden sivuuttaminen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itsekuri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F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myönteinen asioiden uudelleentulkinta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hyväksyminen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torjunta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toiveikas ajattelu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tunteiden säätely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avun ja ohjauksen vastaanottaminen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emotionaalinen tuki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hyväksynnän saaminen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2400" b="0" dirty="0">
                          <a:solidFill>
                            <a:srgbClr val="212121"/>
                          </a:solidFill>
                          <a:effectLst/>
                          <a:latin typeface="Source Sans Pro" panose="020B0503030403020204" pitchFamily="34" charset="0"/>
                        </a:rPr>
                        <a:t>konkreettinen apu (esim. raha)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B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6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8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79DD-5DD6-DC0E-3225-1D637B4C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2F2EF-0710-FE62-2F32-F338B3BD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Psykologiassak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riisit</a:t>
            </a:r>
            <a:r>
              <a:rPr lang="en-US" kern="1200" dirty="0">
                <a:latin typeface="+mj-lt"/>
                <a:ea typeface="+mj-ea"/>
                <a:cs typeface="+mj-cs"/>
              </a:rPr>
              <a:t> on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jaettu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kolmeen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ryhmään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7C9EF-AF97-6BD0-C4FC-F13FD8BCEC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91000" y="293914"/>
            <a:ext cx="7162799" cy="58830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57225" indent="-457200">
              <a:buFont typeface="+mj-lt"/>
              <a:buAutoNum type="arabicPeriod"/>
            </a:pPr>
            <a:r>
              <a:rPr lang="en-US" sz="2300" b="1" dirty="0" err="1"/>
              <a:t>Kehityskriisi</a:t>
            </a:r>
            <a:r>
              <a:rPr lang="en-US" sz="2300" b="1" dirty="0"/>
              <a:t> (tai </a:t>
            </a:r>
            <a:r>
              <a:rPr lang="en-US" sz="2300" b="1" dirty="0" err="1"/>
              <a:t>kehitystehtävä</a:t>
            </a:r>
            <a:r>
              <a:rPr lang="en-US" sz="2300" b="1" dirty="0"/>
              <a:t>) </a:t>
            </a:r>
            <a:r>
              <a:rPr lang="en-US" sz="2300" dirty="0" err="1"/>
              <a:t>tarkoittaa</a:t>
            </a:r>
            <a:r>
              <a:rPr lang="en-US" sz="2300" dirty="0"/>
              <a:t> </a:t>
            </a:r>
            <a:r>
              <a:rPr lang="en-US" sz="2300" dirty="0" err="1"/>
              <a:t>luonnolliseen</a:t>
            </a:r>
            <a:r>
              <a:rPr lang="en-US" sz="2300" dirty="0"/>
              <a:t> </a:t>
            </a:r>
            <a:r>
              <a:rPr lang="en-US" sz="2300" dirty="0" err="1"/>
              <a:t>kehityskulkuun</a:t>
            </a:r>
            <a:r>
              <a:rPr lang="en-US" sz="2300" dirty="0"/>
              <a:t> </a:t>
            </a:r>
            <a:r>
              <a:rPr lang="en-US" sz="2300" dirty="0" err="1"/>
              <a:t>kuuluvia</a:t>
            </a:r>
            <a:r>
              <a:rPr lang="en-US" sz="2300" dirty="0"/>
              <a:t> </a:t>
            </a:r>
            <a:r>
              <a:rPr lang="en-US" sz="2300" dirty="0" err="1"/>
              <a:t>tilanteita</a:t>
            </a:r>
            <a:r>
              <a:rPr lang="en-US" sz="2300" dirty="0"/>
              <a:t>, (</a:t>
            </a:r>
            <a:r>
              <a:rPr lang="en-US" sz="2300" dirty="0" err="1"/>
              <a:t>esim</a:t>
            </a:r>
            <a:r>
              <a:rPr lang="en-US" sz="2300" dirty="0"/>
              <a:t>. </a:t>
            </a:r>
            <a:r>
              <a:rPr lang="en-US" sz="2300" dirty="0" err="1"/>
              <a:t>nuoren</a:t>
            </a:r>
            <a:r>
              <a:rPr lang="en-US" sz="2300" dirty="0"/>
              <a:t> </a:t>
            </a:r>
            <a:r>
              <a:rPr lang="en-US" sz="2300" dirty="0" err="1"/>
              <a:t>itsenäistyminen</a:t>
            </a:r>
            <a:r>
              <a:rPr lang="en-US" sz="2300" dirty="0"/>
              <a:t>, </a:t>
            </a:r>
            <a:r>
              <a:rPr lang="en-US" sz="2300" dirty="0" err="1"/>
              <a:t>vauvan</a:t>
            </a:r>
            <a:r>
              <a:rPr lang="en-US" sz="2300" dirty="0"/>
              <a:t> </a:t>
            </a:r>
            <a:r>
              <a:rPr lang="en-US" sz="2300" dirty="0" err="1"/>
              <a:t>saaminen</a:t>
            </a:r>
            <a:r>
              <a:rPr lang="en-US" sz="2300" dirty="0"/>
              <a:t> tai </a:t>
            </a:r>
            <a:r>
              <a:rPr lang="en-US" sz="2300" dirty="0" err="1"/>
              <a:t>eläkkeelle</a:t>
            </a:r>
            <a:r>
              <a:rPr lang="en-US" sz="2300" dirty="0"/>
              <a:t> </a:t>
            </a:r>
            <a:r>
              <a:rPr lang="en-US" sz="2300" dirty="0" err="1"/>
              <a:t>siirtyminen</a:t>
            </a:r>
            <a:r>
              <a:rPr lang="en-US" sz="2300" dirty="0"/>
              <a:t>). </a:t>
            </a:r>
          </a:p>
          <a:p>
            <a:pPr marL="657225" indent="-457200">
              <a:buFont typeface="+mj-lt"/>
              <a:buAutoNum type="arabicPeriod"/>
            </a:pPr>
            <a:r>
              <a:rPr lang="en-US" sz="2300" b="1" dirty="0" err="1"/>
              <a:t>Elämänkriisi</a:t>
            </a:r>
            <a:r>
              <a:rPr lang="en-US" sz="2300" dirty="0"/>
              <a:t> </a:t>
            </a:r>
            <a:r>
              <a:rPr lang="en-US" sz="2300" dirty="0" err="1"/>
              <a:t>merkitsee</a:t>
            </a:r>
            <a:r>
              <a:rPr lang="en-US" sz="2300" dirty="0"/>
              <a:t> </a:t>
            </a:r>
            <a:r>
              <a:rPr lang="en-US" sz="2300" dirty="0" err="1"/>
              <a:t>sellaista</a:t>
            </a:r>
            <a:r>
              <a:rPr lang="en-US" sz="2300" dirty="0"/>
              <a:t> </a:t>
            </a:r>
            <a:r>
              <a:rPr lang="en-US" sz="2300" dirty="0" err="1"/>
              <a:t>pitkäkestoista</a:t>
            </a:r>
            <a:r>
              <a:rPr lang="en-US" sz="2300" dirty="0"/>
              <a:t> </a:t>
            </a:r>
            <a:r>
              <a:rPr lang="en-US" sz="2300" dirty="0" err="1"/>
              <a:t>kuormitustilannetta</a:t>
            </a:r>
            <a:r>
              <a:rPr lang="en-US" sz="2300" dirty="0"/>
              <a:t>, jota </a:t>
            </a:r>
            <a:r>
              <a:rPr lang="en-US" sz="2300" dirty="0" err="1"/>
              <a:t>kaikki</a:t>
            </a:r>
            <a:r>
              <a:rPr lang="en-US" sz="2300" dirty="0"/>
              <a:t> </a:t>
            </a:r>
            <a:r>
              <a:rPr lang="en-US" sz="2300" dirty="0" err="1"/>
              <a:t>eivät</a:t>
            </a:r>
            <a:r>
              <a:rPr lang="en-US" sz="2300" dirty="0"/>
              <a:t> </a:t>
            </a:r>
            <a:r>
              <a:rPr lang="en-US" sz="2300" dirty="0" err="1"/>
              <a:t>kohtaa</a:t>
            </a:r>
            <a:r>
              <a:rPr lang="en-US" sz="2300" dirty="0"/>
              <a:t>. (</a:t>
            </a:r>
            <a:r>
              <a:rPr lang="en-US" sz="2300" dirty="0" err="1"/>
              <a:t>esim</a:t>
            </a:r>
            <a:r>
              <a:rPr lang="en-US" sz="2300" dirty="0"/>
              <a:t>. </a:t>
            </a:r>
            <a:r>
              <a:rPr lang="en-US" sz="2300" dirty="0" err="1"/>
              <a:t>työuupumus</a:t>
            </a:r>
            <a:r>
              <a:rPr lang="en-US" sz="2300" dirty="0"/>
              <a:t>, </a:t>
            </a:r>
            <a:r>
              <a:rPr lang="en-US" sz="2300" dirty="0" err="1"/>
              <a:t>vakavaan</a:t>
            </a:r>
            <a:r>
              <a:rPr lang="en-US" sz="2300" dirty="0"/>
              <a:t> </a:t>
            </a:r>
            <a:r>
              <a:rPr lang="en-US" sz="2300" dirty="0" err="1"/>
              <a:t>sairauteen</a:t>
            </a:r>
            <a:r>
              <a:rPr lang="en-US" sz="2300" dirty="0"/>
              <a:t> </a:t>
            </a:r>
            <a:r>
              <a:rPr lang="en-US" sz="2300" dirty="0" err="1"/>
              <a:t>sopeutuminen</a:t>
            </a:r>
            <a:r>
              <a:rPr lang="en-US" sz="2300" dirty="0"/>
              <a:t> ja </a:t>
            </a:r>
            <a:r>
              <a:rPr lang="en-US" sz="2300" dirty="0" err="1"/>
              <a:t>pitkään</a:t>
            </a:r>
            <a:r>
              <a:rPr lang="en-US" sz="2300" dirty="0"/>
              <a:t> </a:t>
            </a:r>
            <a:r>
              <a:rPr lang="en-US" sz="2300" dirty="0" err="1"/>
              <a:t>harkittu</a:t>
            </a:r>
            <a:r>
              <a:rPr lang="en-US" sz="2300" dirty="0"/>
              <a:t> </a:t>
            </a:r>
            <a:r>
              <a:rPr lang="en-US" sz="2300" dirty="0" err="1"/>
              <a:t>avioero</a:t>
            </a:r>
            <a:r>
              <a:rPr lang="en-US" sz="2300" dirty="0"/>
              <a:t>).</a:t>
            </a:r>
          </a:p>
          <a:p>
            <a:pPr marL="657225" indent="-457200">
              <a:buFont typeface="+mj-lt"/>
              <a:buAutoNum type="arabicPeriod"/>
            </a:pPr>
            <a:r>
              <a:rPr lang="en-US" sz="2300" b="1" dirty="0" err="1"/>
              <a:t>Äkillinen</a:t>
            </a:r>
            <a:r>
              <a:rPr lang="en-US" sz="2300" dirty="0"/>
              <a:t> </a:t>
            </a:r>
            <a:r>
              <a:rPr lang="en-US" sz="2300" b="1" dirty="0" err="1"/>
              <a:t>kriisi</a:t>
            </a:r>
            <a:r>
              <a:rPr lang="en-US" sz="2300" dirty="0"/>
              <a:t> on </a:t>
            </a:r>
            <a:r>
              <a:rPr lang="en-US" sz="2300" dirty="0" err="1"/>
              <a:t>yllätyksellinen</a:t>
            </a:r>
            <a:r>
              <a:rPr lang="en-US" sz="2300" dirty="0"/>
              <a:t> ja </a:t>
            </a:r>
            <a:r>
              <a:rPr lang="en-US" sz="2300" dirty="0" err="1"/>
              <a:t>epätavallisen</a:t>
            </a:r>
            <a:r>
              <a:rPr lang="en-US" sz="2300" dirty="0"/>
              <a:t> </a:t>
            </a:r>
            <a:r>
              <a:rPr lang="en-US" sz="2300" dirty="0" err="1"/>
              <a:t>voimakas</a:t>
            </a:r>
            <a:r>
              <a:rPr lang="en-US" sz="2300" dirty="0"/>
              <a:t> </a:t>
            </a:r>
            <a:r>
              <a:rPr lang="en-US" sz="2300" dirty="0" err="1"/>
              <a:t>tapahtuma</a:t>
            </a:r>
            <a:r>
              <a:rPr lang="en-US" sz="2300" dirty="0"/>
              <a:t>, </a:t>
            </a:r>
            <a:r>
              <a:rPr lang="en-US" sz="2300" dirty="0" err="1"/>
              <a:t>joka</a:t>
            </a:r>
            <a:r>
              <a:rPr lang="en-US" sz="2300" dirty="0"/>
              <a:t> </a:t>
            </a:r>
            <a:r>
              <a:rPr lang="en-US" sz="2300" dirty="0" err="1"/>
              <a:t>tuottaisi</a:t>
            </a:r>
            <a:r>
              <a:rPr lang="en-US" sz="2300" dirty="0"/>
              <a:t> </a:t>
            </a:r>
            <a:r>
              <a:rPr lang="en-US" sz="2300" dirty="0" err="1"/>
              <a:t>kenelle</a:t>
            </a:r>
            <a:r>
              <a:rPr lang="en-US" sz="2300" dirty="0"/>
              <a:t> </a:t>
            </a:r>
            <a:r>
              <a:rPr lang="en-US" sz="2300" dirty="0" err="1"/>
              <a:t>tahansa</a:t>
            </a:r>
            <a:r>
              <a:rPr lang="en-US" sz="2300" dirty="0"/>
              <a:t> </a:t>
            </a:r>
            <a:r>
              <a:rPr lang="en-US" sz="2300" dirty="0" err="1"/>
              <a:t>huomattavaa</a:t>
            </a:r>
            <a:r>
              <a:rPr lang="en-US" sz="2300" dirty="0"/>
              <a:t> </a:t>
            </a:r>
            <a:r>
              <a:rPr lang="en-US" sz="2300" dirty="0" err="1"/>
              <a:t>kuormitusta</a:t>
            </a:r>
            <a:r>
              <a:rPr lang="en-US" sz="2300" dirty="0"/>
              <a:t>. (</a:t>
            </a:r>
            <a:r>
              <a:rPr lang="en-US" sz="2300" dirty="0" err="1"/>
              <a:t>esim</a:t>
            </a:r>
            <a:r>
              <a:rPr lang="en-US" sz="2300" dirty="0"/>
              <a:t>.  </a:t>
            </a:r>
            <a:r>
              <a:rPr lang="en-US" sz="2300" dirty="0" err="1"/>
              <a:t>liikenneonnettomuus</a:t>
            </a:r>
            <a:r>
              <a:rPr lang="en-US" sz="2300" dirty="0"/>
              <a:t>, </a:t>
            </a:r>
            <a:r>
              <a:rPr lang="en-US" sz="2300" dirty="0" err="1"/>
              <a:t>äkillinen</a:t>
            </a:r>
            <a:r>
              <a:rPr lang="en-US" sz="2300" dirty="0"/>
              <a:t> </a:t>
            </a:r>
            <a:r>
              <a:rPr lang="en-US" sz="2300" dirty="0" err="1"/>
              <a:t>vammautuminen</a:t>
            </a:r>
            <a:r>
              <a:rPr lang="en-US" sz="2300" dirty="0"/>
              <a:t> ja </a:t>
            </a:r>
            <a:r>
              <a:rPr lang="en-US" sz="2300" dirty="0" err="1"/>
              <a:t>yllättävä</a:t>
            </a:r>
            <a:r>
              <a:rPr lang="en-US" sz="2300" dirty="0"/>
              <a:t> </a:t>
            </a:r>
            <a:r>
              <a:rPr lang="en-US" sz="2300" dirty="0" err="1"/>
              <a:t>avioero</a:t>
            </a:r>
            <a:r>
              <a:rPr lang="en-US" sz="2300" dirty="0"/>
              <a:t>).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3BF498-92C5-F016-1ACA-E916AB8AB2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52511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Oivallus 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13C190-AF7D-D0F5-99B6-7920B55A5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8782D-2990-A781-9668-F813557F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FDE70C-8942-0EE4-F917-80D58CB0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23522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latin typeface="+mj-lt"/>
                <a:ea typeface="+mj-ea"/>
                <a:cs typeface="+mj-cs"/>
              </a:rPr>
              <a:t>Äkillisen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kriisin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vaiheet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EF0777-486E-0490-80B9-C8F155D8A2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800100" indent="-457200">
              <a:buFont typeface="+mj-lt"/>
              <a:buAutoNum type="arabicPeriod"/>
            </a:pPr>
            <a:r>
              <a:rPr lang="en-US" sz="2000" b="1" dirty="0" err="1"/>
              <a:t>Sokkivaihe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varmistaa</a:t>
            </a:r>
            <a:r>
              <a:rPr lang="en-US" sz="2000" dirty="0"/>
              <a:t> </a:t>
            </a:r>
            <a:r>
              <a:rPr lang="en-US" sz="2000" dirty="0" err="1"/>
              <a:t>tarkoituksen</a:t>
            </a:r>
            <a:r>
              <a:rPr lang="en-US" sz="2000" dirty="0"/>
              <a:t> </a:t>
            </a:r>
            <a:r>
              <a:rPr lang="en-US" sz="2000" dirty="0" err="1"/>
              <a:t>mukaisen</a:t>
            </a:r>
            <a:r>
              <a:rPr lang="en-US" sz="2000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)</a:t>
            </a:r>
          </a:p>
          <a:p>
            <a:pPr marL="1371600" lvl="1" indent="-342900"/>
            <a:r>
              <a:rPr lang="en-US" sz="1700" dirty="0" err="1"/>
              <a:t>suojareaktio</a:t>
            </a:r>
            <a:endParaRPr lang="en-US" sz="1700" dirty="0"/>
          </a:p>
          <a:p>
            <a:pPr marL="1371600" lvl="1" indent="-342900"/>
            <a:r>
              <a:rPr lang="en-US" sz="1700" dirty="0" err="1"/>
              <a:t>osa</a:t>
            </a:r>
            <a:r>
              <a:rPr lang="en-US" sz="1700" dirty="0"/>
              <a:t> </a:t>
            </a:r>
            <a:r>
              <a:rPr lang="en-US" sz="1700" dirty="0" err="1"/>
              <a:t>lamaantuu</a:t>
            </a:r>
            <a:r>
              <a:rPr lang="en-US" sz="1700" dirty="0"/>
              <a:t>, </a:t>
            </a:r>
            <a:r>
              <a:rPr lang="en-US" sz="1700" dirty="0" err="1"/>
              <a:t>osa</a:t>
            </a:r>
            <a:r>
              <a:rPr lang="en-US" sz="1700" dirty="0"/>
              <a:t> </a:t>
            </a:r>
            <a:r>
              <a:rPr lang="en-US" sz="1700" dirty="0" err="1"/>
              <a:t>käyttäytyy</a:t>
            </a:r>
            <a:r>
              <a:rPr lang="en-US" sz="1700" dirty="0"/>
              <a:t> </a:t>
            </a:r>
            <a:r>
              <a:rPr lang="en-US" sz="1700" dirty="0" err="1"/>
              <a:t>mekaanisesti</a:t>
            </a:r>
            <a:r>
              <a:rPr lang="en-US" sz="1700" dirty="0"/>
              <a:t> ja </a:t>
            </a:r>
            <a:r>
              <a:rPr lang="en-US" sz="1700" dirty="0" err="1"/>
              <a:t>sulkee</a:t>
            </a:r>
            <a:r>
              <a:rPr lang="en-US" sz="1700" dirty="0"/>
              <a:t> </a:t>
            </a:r>
            <a:r>
              <a:rPr lang="en-US" sz="1700" dirty="0" err="1"/>
              <a:t>tunteet</a:t>
            </a:r>
            <a:r>
              <a:rPr lang="en-US" sz="1700" dirty="0"/>
              <a:t> pois</a:t>
            </a:r>
          </a:p>
          <a:p>
            <a:pPr marL="800100" indent="-457200">
              <a:buFont typeface="+mj-lt"/>
              <a:buAutoNum type="arabicPeriod"/>
            </a:pPr>
            <a:r>
              <a:rPr lang="en-US" sz="2000" b="1" dirty="0" err="1"/>
              <a:t>Reaktiovaihe</a:t>
            </a:r>
            <a:r>
              <a:rPr lang="en-US" sz="1700" dirty="0"/>
              <a:t> (</a:t>
            </a:r>
            <a:r>
              <a:rPr lang="en-US" sz="1700" dirty="0" err="1"/>
              <a:t>alkaa</a:t>
            </a:r>
            <a:r>
              <a:rPr lang="en-US" sz="1700" dirty="0"/>
              <a:t> </a:t>
            </a:r>
            <a:r>
              <a:rPr lang="en-US" sz="1700" dirty="0" err="1"/>
              <a:t>ymmärtää</a:t>
            </a:r>
            <a:r>
              <a:rPr lang="en-US" sz="1700" dirty="0"/>
              <a:t>, </a:t>
            </a:r>
            <a:r>
              <a:rPr lang="en-US" sz="1700" dirty="0" err="1"/>
              <a:t>mitä</a:t>
            </a:r>
            <a:r>
              <a:rPr lang="en-US" sz="1700" dirty="0"/>
              <a:t> </a:t>
            </a:r>
            <a:r>
              <a:rPr lang="en-US" sz="1700" dirty="0" err="1"/>
              <a:t>todella</a:t>
            </a:r>
            <a:r>
              <a:rPr lang="en-US" sz="1700" dirty="0"/>
              <a:t> on </a:t>
            </a:r>
            <a:r>
              <a:rPr lang="en-US" sz="1700" dirty="0" err="1"/>
              <a:t>tapahtunut</a:t>
            </a:r>
            <a:r>
              <a:rPr lang="en-US" sz="1700" dirty="0"/>
              <a:t>)</a:t>
            </a:r>
          </a:p>
          <a:p>
            <a:pPr marL="1371600" lvl="1" indent="-342900"/>
            <a:r>
              <a:rPr lang="en-US" sz="1700" dirty="0" err="1"/>
              <a:t>voimakkaita</a:t>
            </a:r>
            <a:r>
              <a:rPr lang="en-US" sz="1700" dirty="0"/>
              <a:t> </a:t>
            </a:r>
            <a:r>
              <a:rPr lang="en-US" sz="1700" dirty="0" err="1"/>
              <a:t>vaihtelevia</a:t>
            </a:r>
            <a:r>
              <a:rPr lang="en-US" sz="1700" dirty="0"/>
              <a:t> </a:t>
            </a:r>
            <a:r>
              <a:rPr lang="en-US" sz="1700" dirty="0" err="1"/>
              <a:t>tunteita</a:t>
            </a:r>
            <a:r>
              <a:rPr lang="en-US" sz="1700" dirty="0"/>
              <a:t> </a:t>
            </a:r>
            <a:r>
              <a:rPr lang="en-US" sz="1700" dirty="0" err="1"/>
              <a:t>sekä</a:t>
            </a:r>
            <a:r>
              <a:rPr lang="en-US" sz="1700" dirty="0"/>
              <a:t> </a:t>
            </a:r>
            <a:r>
              <a:rPr lang="en-US" sz="1700" dirty="0" err="1"/>
              <a:t>muisti</a:t>
            </a:r>
            <a:r>
              <a:rPr lang="en-US" sz="1700" dirty="0"/>
              <a:t>- ja </a:t>
            </a:r>
            <a:r>
              <a:rPr lang="en-US" sz="1700" dirty="0" err="1"/>
              <a:t>keskittymisvaikeuksia</a:t>
            </a:r>
            <a:endParaRPr lang="en-US" sz="1700" dirty="0"/>
          </a:p>
          <a:p>
            <a:pPr marL="1371600" lvl="1" indent="-342900"/>
            <a:r>
              <a:rPr lang="en-US" sz="1700" dirty="0" err="1"/>
              <a:t>fysiologiset</a:t>
            </a:r>
            <a:r>
              <a:rPr lang="en-US" sz="1700" dirty="0"/>
              <a:t> </a:t>
            </a:r>
            <a:r>
              <a:rPr lang="en-US" sz="1700" dirty="0" err="1"/>
              <a:t>oireet</a:t>
            </a:r>
            <a:r>
              <a:rPr lang="en-US" sz="1700" dirty="0"/>
              <a:t>, </a:t>
            </a:r>
            <a:r>
              <a:rPr lang="en-US" sz="1700" dirty="0" err="1"/>
              <a:t>esim</a:t>
            </a:r>
            <a:r>
              <a:rPr lang="en-US" sz="1700" dirty="0"/>
              <a:t>. </a:t>
            </a:r>
            <a:r>
              <a:rPr lang="en-US" sz="1700" dirty="0" err="1"/>
              <a:t>pahoinvointi</a:t>
            </a:r>
            <a:r>
              <a:rPr lang="en-US" sz="1700" dirty="0"/>
              <a:t>, </a:t>
            </a:r>
            <a:r>
              <a:rPr lang="en-US" sz="1700" dirty="0" err="1"/>
              <a:t>vapina</a:t>
            </a:r>
            <a:r>
              <a:rPr lang="en-US" sz="1700" dirty="0"/>
              <a:t> ja </a:t>
            </a:r>
            <a:r>
              <a:rPr lang="en-US" sz="1700" dirty="0" err="1"/>
              <a:t>uniongelmat</a:t>
            </a:r>
            <a:endParaRPr lang="en-US" sz="1700" dirty="0"/>
          </a:p>
          <a:p>
            <a:pPr marL="800100" indent="-457200">
              <a:buFont typeface="+mj-lt"/>
              <a:buAutoNum type="arabicPeriod"/>
            </a:pPr>
            <a:r>
              <a:rPr lang="en-US" sz="2000" b="1" dirty="0" err="1"/>
              <a:t>Työstämis</a:t>
            </a:r>
            <a:r>
              <a:rPr lang="en-US" sz="2000" b="1" dirty="0"/>
              <a:t>- ja </a:t>
            </a:r>
            <a:r>
              <a:rPr lang="en-US" sz="2000" b="1" dirty="0" err="1"/>
              <a:t>käsittelyvaihe</a:t>
            </a:r>
            <a:r>
              <a:rPr lang="en-US" sz="2000" b="1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sureminen</a:t>
            </a:r>
            <a:r>
              <a:rPr lang="en-US" sz="1700" dirty="0"/>
              <a:t>, </a:t>
            </a:r>
            <a:r>
              <a:rPr lang="en-US" sz="1700" dirty="0" err="1"/>
              <a:t>pelkojen</a:t>
            </a:r>
            <a:r>
              <a:rPr lang="en-US" sz="1700" dirty="0"/>
              <a:t> </a:t>
            </a:r>
            <a:r>
              <a:rPr lang="en-US" sz="1700" dirty="0" err="1"/>
              <a:t>läpikäyminen</a:t>
            </a:r>
            <a:r>
              <a:rPr lang="en-US" sz="1700" dirty="0"/>
              <a:t>)</a:t>
            </a:r>
          </a:p>
          <a:p>
            <a:pPr marL="1371600" lvl="1" indent="-342900"/>
            <a:r>
              <a:rPr lang="en-US" sz="1700" dirty="0" err="1"/>
              <a:t>muisti</a:t>
            </a:r>
            <a:r>
              <a:rPr lang="en-US" sz="1700" dirty="0"/>
              <a:t>- ja </a:t>
            </a:r>
            <a:r>
              <a:rPr lang="en-US" sz="1700" dirty="0" err="1"/>
              <a:t>keskittymisvaikeuksia</a:t>
            </a:r>
            <a:r>
              <a:rPr lang="en-US" sz="1700" dirty="0"/>
              <a:t> </a:t>
            </a:r>
            <a:r>
              <a:rPr lang="en-US" sz="1700" dirty="0" err="1"/>
              <a:t>voi</a:t>
            </a:r>
            <a:r>
              <a:rPr lang="en-US" sz="1700" dirty="0"/>
              <a:t> </a:t>
            </a:r>
            <a:r>
              <a:rPr lang="en-US" sz="1700" dirty="0" err="1"/>
              <a:t>yhä</a:t>
            </a:r>
            <a:r>
              <a:rPr lang="en-US" sz="1700" dirty="0"/>
              <a:t> </a:t>
            </a:r>
            <a:r>
              <a:rPr lang="en-US" sz="1700" dirty="0" err="1"/>
              <a:t>esiintyä</a:t>
            </a:r>
            <a:r>
              <a:rPr lang="en-US" sz="1700" dirty="0"/>
              <a:t>, </a:t>
            </a:r>
            <a:r>
              <a:rPr lang="en-US" sz="1700" dirty="0" err="1"/>
              <a:t>mutta</a:t>
            </a:r>
            <a:r>
              <a:rPr lang="en-US" sz="1700" dirty="0"/>
              <a:t> </a:t>
            </a:r>
            <a:r>
              <a:rPr lang="en-US" sz="1700" dirty="0" err="1"/>
              <a:t>ihminen</a:t>
            </a:r>
            <a:r>
              <a:rPr lang="en-US" sz="1700" dirty="0"/>
              <a:t> </a:t>
            </a:r>
            <a:r>
              <a:rPr lang="en-US" sz="1700" dirty="0" err="1"/>
              <a:t>suuntaa</a:t>
            </a:r>
            <a:r>
              <a:rPr lang="en-US" sz="1700" dirty="0"/>
              <a:t> </a:t>
            </a:r>
            <a:r>
              <a:rPr lang="en-US" sz="1700" dirty="0" err="1"/>
              <a:t>katseensa</a:t>
            </a:r>
            <a:r>
              <a:rPr lang="en-US" sz="1700" dirty="0"/>
              <a:t> jo </a:t>
            </a:r>
            <a:r>
              <a:rPr lang="en-US" sz="1700" dirty="0" err="1"/>
              <a:t>kohti</a:t>
            </a:r>
            <a:r>
              <a:rPr lang="en-US" sz="1700" dirty="0"/>
              <a:t> </a:t>
            </a:r>
            <a:r>
              <a:rPr lang="en-US" sz="1700" dirty="0" err="1"/>
              <a:t>tulevaa</a:t>
            </a:r>
            <a:endParaRPr lang="en-US" sz="1700" dirty="0"/>
          </a:p>
          <a:p>
            <a:pPr marL="1371600" lvl="1" indent="-342900"/>
            <a:r>
              <a:rPr lang="en-US" sz="1700" dirty="0" err="1"/>
              <a:t>tässäkin</a:t>
            </a:r>
            <a:r>
              <a:rPr lang="en-US" sz="1700" dirty="0"/>
              <a:t> </a:t>
            </a:r>
            <a:r>
              <a:rPr lang="en-US" sz="1700" dirty="0" err="1"/>
              <a:t>vaiheessa</a:t>
            </a:r>
            <a:r>
              <a:rPr lang="en-US" sz="1700" dirty="0"/>
              <a:t> </a:t>
            </a:r>
            <a:r>
              <a:rPr lang="en-US" sz="1700" dirty="0" err="1"/>
              <a:t>psykologinen</a:t>
            </a:r>
            <a:r>
              <a:rPr lang="en-US" sz="1700" dirty="0"/>
              <a:t> </a:t>
            </a:r>
            <a:r>
              <a:rPr lang="en-US" sz="1700" dirty="0" err="1"/>
              <a:t>tuki</a:t>
            </a:r>
            <a:r>
              <a:rPr lang="en-US" sz="1700" dirty="0"/>
              <a:t> on </a:t>
            </a:r>
            <a:r>
              <a:rPr lang="en-US" sz="1700" dirty="0" err="1"/>
              <a:t>hyödyksi</a:t>
            </a:r>
            <a:endParaRPr lang="en-US" sz="1700" dirty="0"/>
          </a:p>
          <a:p>
            <a:pPr marL="800100" indent="-457200">
              <a:buFont typeface="+mj-lt"/>
              <a:buAutoNum type="arabicPeriod"/>
            </a:pPr>
            <a:r>
              <a:rPr lang="en-US" sz="2000" b="1" dirty="0" err="1"/>
              <a:t>Uudelleen</a:t>
            </a:r>
            <a:r>
              <a:rPr lang="en-US" sz="2000" b="1" dirty="0"/>
              <a:t> </a:t>
            </a:r>
            <a:r>
              <a:rPr lang="en-US" sz="2000" b="1" dirty="0" err="1"/>
              <a:t>suuntautumisen</a:t>
            </a:r>
            <a:r>
              <a:rPr lang="en-US" sz="2000" b="1" dirty="0"/>
              <a:t> </a:t>
            </a:r>
            <a:r>
              <a:rPr lang="en-US" sz="2000" b="1" dirty="0" err="1"/>
              <a:t>vaihe</a:t>
            </a:r>
            <a:endParaRPr lang="en-US" sz="2000" b="1" dirty="0"/>
          </a:p>
          <a:p>
            <a:pPr marL="1371600" lvl="1" indent="-342900"/>
            <a:r>
              <a:rPr lang="en-US" sz="1700" dirty="0" err="1"/>
              <a:t>tapahtunut</a:t>
            </a:r>
            <a:r>
              <a:rPr lang="en-US" sz="1700" dirty="0"/>
              <a:t> </a:t>
            </a:r>
            <a:r>
              <a:rPr lang="en-US" sz="1700" dirty="0" err="1"/>
              <a:t>alkaa</a:t>
            </a:r>
            <a:r>
              <a:rPr lang="en-US" sz="1700" dirty="0"/>
              <a:t> </a:t>
            </a:r>
            <a:r>
              <a:rPr lang="en-US" sz="1700" dirty="0" err="1"/>
              <a:t>hiljalleen</a:t>
            </a:r>
            <a:r>
              <a:rPr lang="en-US" sz="1700" dirty="0"/>
              <a:t> </a:t>
            </a:r>
            <a:r>
              <a:rPr lang="en-US" sz="1700" dirty="0" err="1"/>
              <a:t>muuttua</a:t>
            </a:r>
            <a:r>
              <a:rPr lang="en-US" sz="1700" dirty="0"/>
              <a:t> </a:t>
            </a:r>
            <a:r>
              <a:rPr lang="en-US" sz="1700" dirty="0" err="1"/>
              <a:t>osaksi</a:t>
            </a:r>
            <a:r>
              <a:rPr lang="en-US" sz="1700" dirty="0"/>
              <a:t> </a:t>
            </a:r>
            <a:r>
              <a:rPr lang="en-US" sz="1700" dirty="0" err="1"/>
              <a:t>elämää</a:t>
            </a:r>
            <a:r>
              <a:rPr lang="en-US" sz="1700" dirty="0"/>
              <a:t> ja </a:t>
            </a:r>
            <a:r>
              <a:rPr lang="en-US" sz="1700" dirty="0" err="1"/>
              <a:t>omaa</a:t>
            </a:r>
            <a:r>
              <a:rPr lang="en-US" sz="1700" dirty="0"/>
              <a:t> </a:t>
            </a:r>
            <a:r>
              <a:rPr lang="en-US" sz="1700" dirty="0" err="1"/>
              <a:t>henkilöhistoriaa</a:t>
            </a:r>
            <a:r>
              <a:rPr lang="en-US" sz="1700" dirty="0"/>
              <a:t>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3E608-1ECA-9C58-7B64-5C07EC83A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375586A-0C43-D67D-E9B3-D596C1DCB42D}"/>
              </a:ext>
            </a:extLst>
          </p:cNvPr>
          <p:cNvSpPr/>
          <p:nvPr/>
        </p:nvSpPr>
        <p:spPr>
          <a:xfrm>
            <a:off x="69854" y="704849"/>
            <a:ext cx="3525116" cy="5038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TUNTEET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Mitä tunteet ovat?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Perustunteet universaaleja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Kulttuurisidonnaisuus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Adaptiivisia - epäadaptiivisia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Tunnereaktio - tunnekokemus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Tunteiden hermostollinen perusta (välittäjäaineet, hormonit, sympaattinen ja parasympaattinen)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Pelko- ja mielihyväjärjestelmät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tx1"/>
                </a:solidFill>
              </a:rPr>
              <a:t>Greenbergin</a:t>
            </a:r>
            <a:r>
              <a:rPr lang="fi-FI" sz="2000" dirty="0">
                <a:solidFill>
                  <a:schemeClr val="tx1"/>
                </a:solidFill>
              </a:rPr>
              <a:t> tunneteoria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BC1AAF1-FDB5-8ADF-B01F-2BDD51BF2A75}"/>
              </a:ext>
            </a:extLst>
          </p:cNvPr>
          <p:cNvSpPr/>
          <p:nvPr/>
        </p:nvSpPr>
        <p:spPr>
          <a:xfrm>
            <a:off x="3817856" y="704849"/>
            <a:ext cx="3697369" cy="53193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PSYYKKINEN HYVINVOINTI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Defenssit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Hallintakeinot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Psykologinen joustavuus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Resilienssi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Unen vaiheet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Nukkumisen merkitys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Miksi unia nähdään?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Kriisi ja kriisin vaiheet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Stressi</a:t>
            </a:r>
          </a:p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824F652-3312-910D-3C73-9F1A064F89AF}"/>
              </a:ext>
            </a:extLst>
          </p:cNvPr>
          <p:cNvSpPr/>
          <p:nvPr/>
        </p:nvSpPr>
        <p:spPr>
          <a:xfrm>
            <a:off x="7696200" y="704849"/>
            <a:ext cx="4318000" cy="54483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MIELENTERVEYS JA SEN HÄIRIÖT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Mielenterveyden määritteleminen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Haavoittavat ja suojaavat tekijät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Perimän ja ympäristön vaikutus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Diagnostinen järjestelmä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Jokin mielenterveyshäiriö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Hoitomuodot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Psykoterapia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Terapeuttinen allianssi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Moniammatillisuus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65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30E5BB-BA5B-62C5-32DB-FAD42BC2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/>
              <a:t>Tunteen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1167C3-679C-ACCE-6F40-D1C93335C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 marL="660383" indent="-457189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fi" sz="2600" b="1"/>
              <a:t>tunne</a:t>
            </a:r>
            <a:r>
              <a:rPr lang="fi" sz="2600"/>
              <a:t> eli </a:t>
            </a:r>
            <a:r>
              <a:rPr lang="fi" sz="2600" b="1"/>
              <a:t>emootio</a:t>
            </a:r>
            <a:r>
              <a:rPr lang="fi" sz="2600"/>
              <a:t>: lyhytkestoinen kehon ja mielen tila, joka tuottaa yleensä jonkinlaisen mielihyvän tai mielipahan sävyttämän tuntemuksen</a:t>
            </a:r>
          </a:p>
          <a:p>
            <a:pPr marL="660383" indent="-457189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fi" sz="2600" b="1"/>
              <a:t>tunteiden kokemisen voi aiheuttaa</a:t>
            </a:r>
          </a:p>
          <a:p>
            <a:pPr marL="1117594" lvl="2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" sz="2600"/>
              <a:t>ulkoinen kohde, esim. </a:t>
            </a:r>
            <a:r>
              <a:rPr lang="fi-FI" sz="2600"/>
              <a:t>r</a:t>
            </a:r>
            <a:r>
              <a:rPr lang="fi" sz="2600"/>
              <a:t>uoka, sosiaalinen tilanne</a:t>
            </a:r>
          </a:p>
          <a:p>
            <a:pPr marL="1117594" lvl="2" indent="-457200">
              <a:spcAft>
                <a:spcPts val="6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-FI" sz="2600"/>
              <a:t>a</a:t>
            </a:r>
            <a:r>
              <a:rPr lang="fi" sz="2600"/>
              <a:t>jatukset ja muistot</a:t>
            </a:r>
          </a:p>
          <a:p>
            <a:pPr marL="660383" lvl="1" indent="-457189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fi" sz="2600"/>
              <a:t>tunteilla </a:t>
            </a:r>
            <a:r>
              <a:rPr lang="fi" sz="2600" b="1"/>
              <a:t>psyykkinen taso</a:t>
            </a:r>
            <a:r>
              <a:rPr lang="fi" sz="2600"/>
              <a:t>, </a:t>
            </a:r>
            <a:r>
              <a:rPr lang="fi" sz="2600" b="1"/>
              <a:t>biologinen taso</a:t>
            </a:r>
            <a:r>
              <a:rPr lang="fi" sz="2600"/>
              <a:t> ja </a:t>
            </a:r>
            <a:r>
              <a:rPr lang="fi" sz="2600" b="1"/>
              <a:t>sosiaalinen taso</a:t>
            </a:r>
          </a:p>
          <a:p>
            <a:pPr marL="660383" lvl="1" indent="-457189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fi-FI" sz="2600" b="1"/>
              <a:t>T</a:t>
            </a:r>
            <a:r>
              <a:rPr lang="fi" sz="2600" b="1"/>
              <a:t>unneilmaisun kulttuurisidonnaisuus</a:t>
            </a:r>
          </a:p>
          <a:p>
            <a:pPr marL="660383" indent="-457189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fi-FI" sz="2600" b="1"/>
              <a:t>m</a:t>
            </a:r>
            <a:r>
              <a:rPr lang="fi" sz="2600" b="1"/>
              <a:t>ieliala</a:t>
            </a:r>
            <a:r>
              <a:rPr lang="fi" sz="2600"/>
              <a:t>: tunnetta pitkäkestoisempi taipumus kokea tietyntyyppisiä tunteita</a:t>
            </a:r>
          </a:p>
          <a:p>
            <a:pPr marL="0" indent="0">
              <a:spcAft>
                <a:spcPts val="600"/>
              </a:spcAft>
              <a:buNone/>
            </a:pPr>
            <a:endParaRPr lang="fi-FI" sz="2600"/>
          </a:p>
        </p:txBody>
      </p:sp>
    </p:spTree>
    <p:extLst>
      <p:ext uri="{BB962C8B-B14F-4D97-AF65-F5344CB8AC3E}">
        <p14:creationId xmlns:p14="http://schemas.microsoft.com/office/powerpoint/2010/main" val="21117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244C69-7A27-7353-F53E-E97E4CC2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913" y="130203"/>
            <a:ext cx="3248891" cy="563130"/>
          </a:xfrm>
        </p:spPr>
        <p:txBody>
          <a:bodyPr>
            <a:normAutofit fontScale="90000"/>
          </a:bodyPr>
          <a:lstStyle/>
          <a:p>
            <a:r>
              <a:rPr lang="fi-FI" dirty="0"/>
              <a:t>Mielenterveys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8AF8154-D3EE-947C-66CE-527AC28ECBF8}"/>
              </a:ext>
            </a:extLst>
          </p:cNvPr>
          <p:cNvSpPr/>
          <p:nvPr/>
        </p:nvSpPr>
        <p:spPr>
          <a:xfrm>
            <a:off x="561113" y="1063811"/>
            <a:ext cx="4045681" cy="54836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 dirty="0">
              <a:solidFill>
                <a:schemeClr val="tx1"/>
              </a:solidFill>
            </a:endParaRPr>
          </a:p>
          <a:p>
            <a:pPr algn="ctr"/>
            <a:endParaRPr lang="fi-FI" sz="2000" b="1" dirty="0">
              <a:solidFill>
                <a:schemeClr val="tx1"/>
              </a:solidFill>
            </a:endParaRPr>
          </a:p>
          <a:p>
            <a:pPr algn="ctr"/>
            <a:r>
              <a:rPr lang="fi-FI" sz="2000" b="1" dirty="0">
                <a:solidFill>
                  <a:schemeClr val="tx1"/>
                </a:solidFill>
              </a:rPr>
              <a:t>POSITIIVINEN MÄÄRITTELY:</a:t>
            </a: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Kyky sopeutua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Kyky sietää stressiä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Kyky selviytyä (resilienssi)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Kyky ylläpitää toimintakyky vaikeuksissa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Kyky toimiviin ihmissuhteisiin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Kyky elämänhallintaan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Realiteettitaju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Optimismi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C87C0FA-A91D-BAD1-6175-0A8484EDDDDD}"/>
              </a:ext>
            </a:extLst>
          </p:cNvPr>
          <p:cNvSpPr/>
          <p:nvPr/>
        </p:nvSpPr>
        <p:spPr>
          <a:xfrm>
            <a:off x="6697123" y="1089961"/>
            <a:ext cx="4045681" cy="5457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NEGATIIVINEN MÄÄRITTELY: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Puutteita todellisuudentajussa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Puutteita kyvyssä huolehtia itsestään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Puutteita empatiakyvyssä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Ongelmia, jotka tuottavat kärsimystä yksilölle itselleen tai hänen läheisilleen</a:t>
            </a:r>
          </a:p>
          <a:p>
            <a:pPr algn="ctr"/>
            <a:endParaRPr lang="fi-FI" sz="2000" dirty="0">
              <a:solidFill>
                <a:schemeClr val="tx1"/>
              </a:solidFill>
            </a:endParaRPr>
          </a:p>
          <a:p>
            <a:pPr algn="ctr"/>
            <a:r>
              <a:rPr lang="fi-FI" sz="2000" dirty="0">
                <a:solidFill>
                  <a:schemeClr val="tx1"/>
                </a:solidFill>
              </a:rPr>
              <a:t>Ei eheää persoonallisuutta</a:t>
            </a:r>
          </a:p>
        </p:txBody>
      </p:sp>
      <p:sp>
        <p:nvSpPr>
          <p:cNvPr id="6" name="Plusmerkki 5">
            <a:extLst>
              <a:ext uri="{FF2B5EF4-FFF2-40B4-BE49-F238E27FC236}">
                <a16:creationId xmlns:a16="http://schemas.microsoft.com/office/drawing/2014/main" id="{CC395093-6307-6AF9-B4D5-7ECD1DA154B6}"/>
              </a:ext>
            </a:extLst>
          </p:cNvPr>
          <p:cNvSpPr/>
          <p:nvPr/>
        </p:nvSpPr>
        <p:spPr>
          <a:xfrm>
            <a:off x="561113" y="1487695"/>
            <a:ext cx="938646" cy="877385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Miinusmerkki 6">
            <a:extLst>
              <a:ext uri="{FF2B5EF4-FFF2-40B4-BE49-F238E27FC236}">
                <a16:creationId xmlns:a16="http://schemas.microsoft.com/office/drawing/2014/main" id="{22E87547-C7CE-8A04-D278-2BAE791C2E83}"/>
              </a:ext>
            </a:extLst>
          </p:cNvPr>
          <p:cNvSpPr/>
          <p:nvPr/>
        </p:nvSpPr>
        <p:spPr>
          <a:xfrm>
            <a:off x="6832101" y="1011988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838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5B637-EFD3-0835-3F6D-ABA8CD0F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/>
              <a:t>Mielenterveys ja sen 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40E9BC-B126-2DB2-6A7E-9365BB013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400"/>
              <a:t>Ilmiöitä, joita selittävät sekä biologiset, sosiaaliset että psyykkiset tekijät </a:t>
            </a:r>
          </a:p>
          <a:p>
            <a:pPr>
              <a:spcAft>
                <a:spcPts val="600"/>
              </a:spcAft>
            </a:pPr>
            <a:r>
              <a:rPr lang="fi-FI" sz="2400" b="1" i="0">
                <a:effectLst/>
              </a:rPr>
              <a:t>Aivojen välittäjäaineiden tasapainon järkkyminen </a:t>
            </a:r>
            <a:r>
              <a:rPr lang="fi-FI" sz="2400" b="0" i="0">
                <a:effectLst/>
              </a:rPr>
              <a:t>on yksi mielenterveyttä heikentävä tekijä. </a:t>
            </a:r>
          </a:p>
          <a:p>
            <a:pPr>
              <a:spcAft>
                <a:spcPts val="600"/>
              </a:spcAft>
            </a:pPr>
            <a:r>
              <a:rPr lang="fi-FI" sz="2400" b="1" i="0">
                <a:effectLst/>
              </a:rPr>
              <a:t>Stressijärjestelmän pettäminen </a:t>
            </a:r>
            <a:r>
              <a:rPr lang="fi-FI" sz="2400" b="0" i="0">
                <a:effectLst/>
              </a:rPr>
              <a:t>ja siitä johtuva vaikeus rauhoittua ja tyyntyä vaikuttaa osaan mielenterveyden häiriöistä. </a:t>
            </a:r>
          </a:p>
          <a:p>
            <a:pPr>
              <a:spcAft>
                <a:spcPts val="600"/>
              </a:spcAft>
            </a:pPr>
            <a:r>
              <a:rPr lang="fi-FI" sz="2400" b="0" i="0">
                <a:effectLst/>
              </a:rPr>
              <a:t>Myös </a:t>
            </a:r>
            <a:r>
              <a:rPr lang="fi-FI" sz="2400" b="1" i="0">
                <a:effectLst/>
              </a:rPr>
              <a:t>univaikeudet</a:t>
            </a:r>
            <a:r>
              <a:rPr lang="fi-FI" sz="2400" b="0" i="0">
                <a:effectLst/>
              </a:rPr>
              <a:t> liittyvät mielenterveyshäiriöihin. </a:t>
            </a:r>
          </a:p>
          <a:p>
            <a:pPr>
              <a:spcAft>
                <a:spcPts val="600"/>
              </a:spcAft>
            </a:pPr>
            <a:r>
              <a:rPr lang="fi-FI" sz="2400" b="1"/>
              <a:t>Sosiaaliset ja yhteiskunnalliset tekijät </a:t>
            </a:r>
            <a:r>
              <a:rPr lang="fi-FI" sz="2400"/>
              <a:t>vaikuttavat mielenterveyteen</a:t>
            </a:r>
          </a:p>
          <a:p>
            <a:pPr>
              <a:spcAft>
                <a:spcPts val="600"/>
              </a:spcAft>
            </a:pPr>
            <a:r>
              <a:rPr lang="fi-FI" sz="2400" b="1"/>
              <a:t>Suojaavia tekijöitä </a:t>
            </a:r>
            <a:r>
              <a:rPr lang="fi-FI" sz="2400"/>
              <a:t>ovat mm. hyvä kiintymyssuhde, hyvät ihmissuhteet</a:t>
            </a:r>
          </a:p>
          <a:p>
            <a:pPr>
              <a:spcAft>
                <a:spcPts val="600"/>
              </a:spcAft>
            </a:pPr>
            <a:r>
              <a:rPr lang="fi-FI" sz="2400"/>
              <a:t>Mielenterveyttä tukee esim. </a:t>
            </a:r>
            <a:r>
              <a:rPr lang="fi-FI" sz="2400" b="1"/>
              <a:t>psyykkiset taidot </a:t>
            </a:r>
            <a:r>
              <a:rPr lang="fi-FI" sz="2400"/>
              <a:t>kuten tunteiden säätelykyky, adaptiiviset hallintakeinot, kyky suunnata ajatukset rakentavasti ja  ajatusmallien joustavauus.</a:t>
            </a:r>
          </a:p>
        </p:txBody>
      </p:sp>
    </p:spTree>
    <p:extLst>
      <p:ext uri="{BB962C8B-B14F-4D97-AF65-F5344CB8AC3E}">
        <p14:creationId xmlns:p14="http://schemas.microsoft.com/office/powerpoint/2010/main" val="41808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00561-469B-05BB-FD36-36DF415D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3700"/>
              <a:t>Mielenterveys-häiriöt jaetaan yleensä neljään ryhmään: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180995-171B-E826-C5F6-EB9572E1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i-FI" sz="2400" b="1" dirty="0"/>
              <a:t>Ahdistuneisuushäiriöt </a:t>
            </a:r>
            <a:r>
              <a:rPr lang="fi-FI" sz="2400" dirty="0"/>
              <a:t>(yleensä lieviä, saattavat rajoittaa elämää, esim. paniikkihäiriö)</a:t>
            </a:r>
            <a:endParaRPr lang="fi-FI" sz="240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i-FI" sz="2400" b="1" dirty="0"/>
              <a:t>Mielialahäiriöt</a:t>
            </a:r>
            <a:r>
              <a:rPr lang="fi-FI" sz="2400" dirty="0"/>
              <a:t> (mielialan poikkeuksellista nousua tai laskua tai molempia, voi vakavimmillaan vaatia sairaalahoitoa, esim. masennus)</a:t>
            </a:r>
            <a:endParaRPr lang="fi-FI" sz="240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i-FI" sz="2400" b="1" dirty="0"/>
              <a:t>Persoonallisuushäiriöt</a:t>
            </a:r>
            <a:r>
              <a:rPr lang="fi-FI" sz="2400" dirty="0"/>
              <a:t> (poikkeava ja joustamaton aikuisen persoonallisuuden rakenne, esim. epävakaa persoonallisuushäiriö)</a:t>
            </a:r>
            <a:endParaRPr lang="fi-FI" sz="240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i-FI" sz="2400" b="1" dirty="0"/>
              <a:t>Psykoottiset häiriöt </a:t>
            </a:r>
            <a:r>
              <a:rPr lang="fi-FI" sz="2400" dirty="0"/>
              <a:t>(todellisuudentajun pettämisen häiriöt, esim. skitsofrenia)</a:t>
            </a:r>
            <a:endParaRPr lang="fi-FI" sz="2400"/>
          </a:p>
          <a:p>
            <a:pPr marL="0" indent="0">
              <a:spcAft>
                <a:spcPts val="600"/>
              </a:spcAft>
              <a:buNone/>
            </a:pPr>
            <a:endParaRPr lang="fi-FI" sz="2400"/>
          </a:p>
          <a:p>
            <a:pPr marL="0" indent="0">
              <a:spcAft>
                <a:spcPts val="600"/>
              </a:spcAft>
              <a:buNone/>
            </a:pPr>
            <a:r>
              <a:rPr lang="fi-FI" sz="2400" b="1" dirty="0"/>
              <a:t>Muut häiriöt</a:t>
            </a:r>
            <a:endParaRPr lang="fi-FI" sz="2400" b="1"/>
          </a:p>
          <a:p>
            <a:pPr marL="0" indent="0">
              <a:spcAft>
                <a:spcPts val="600"/>
              </a:spcAft>
              <a:buNone/>
            </a:pPr>
            <a:r>
              <a:rPr lang="fi-FI" sz="2400" dirty="0"/>
              <a:t>R</a:t>
            </a:r>
            <a:r>
              <a:rPr lang="fi-FI" sz="2400" b="0" i="0" dirty="0">
                <a:effectLst/>
              </a:rPr>
              <a:t>iippuvuudet ja syömishäiriöt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7064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B9F934-743B-9B91-FA37-D3488DF1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i-FI" sz="3700" dirty="0"/>
              <a:t>Selityksiä mielenterveyden häiriöiden syistä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34A0A3-C4BD-A287-344D-F537904CB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2693291"/>
            <a:ext cx="4490720" cy="4032629"/>
          </a:xfrm>
        </p:spPr>
        <p:txBody>
          <a:bodyPr>
            <a:normAutofit/>
          </a:bodyPr>
          <a:lstStyle/>
          <a:p>
            <a:r>
              <a:rPr lang="fi-FI" sz="2400" b="1" dirty="0"/>
              <a:t>Biologiset</a:t>
            </a:r>
            <a:r>
              <a:rPr lang="fi-FI" sz="2400" dirty="0"/>
              <a:t> selitykset</a:t>
            </a:r>
          </a:p>
          <a:p>
            <a:r>
              <a:rPr lang="fi-FI" sz="2400" b="1" dirty="0"/>
              <a:t>Yhteiskunnalliset</a:t>
            </a:r>
            <a:r>
              <a:rPr lang="fi-FI" sz="2400" dirty="0"/>
              <a:t> olosuhteet</a:t>
            </a:r>
          </a:p>
          <a:p>
            <a:r>
              <a:rPr lang="fi-FI" sz="2400" dirty="0"/>
              <a:t>Ihmisen automatisoituneet </a:t>
            </a:r>
            <a:r>
              <a:rPr lang="fi-FI" sz="2400" b="1" dirty="0"/>
              <a:t>ajattelu- ja tulkintatavat </a:t>
            </a:r>
            <a:r>
              <a:rPr lang="fi-FI" sz="2400" dirty="0"/>
              <a:t>(attribuutiot)</a:t>
            </a:r>
          </a:p>
          <a:p>
            <a:r>
              <a:rPr lang="fi-FI" sz="2400" b="1" dirty="0"/>
              <a:t>Varhaislapsuuden kokemukset </a:t>
            </a:r>
            <a:r>
              <a:rPr lang="fi-FI" sz="2400" dirty="0"/>
              <a:t>(psykodynaamiset persoonallisuusteoriat)</a:t>
            </a:r>
          </a:p>
          <a:p>
            <a:r>
              <a:rPr lang="fi-FI" sz="2400" b="1" dirty="0"/>
              <a:t>Kestämätön elämäntilanne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025CFB-FB1D-3ABE-4008-A81C16BE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056" y="1472385"/>
            <a:ext cx="7279098" cy="42764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2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32" y="239659"/>
            <a:ext cx="11276729" cy="892455"/>
          </a:xfrm>
        </p:spPr>
        <p:txBody>
          <a:bodyPr>
            <a:normAutofit/>
          </a:bodyPr>
          <a:lstStyle/>
          <a:p>
            <a:r>
              <a:rPr lang="fi-FI" dirty="0"/>
              <a:t>Mielenterveyshäiriöiden moniammatillinen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371600"/>
            <a:ext cx="7021285" cy="486591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Moniammatillinen hoito: </a:t>
            </a:r>
            <a:r>
              <a:rPr lang="fi-FI" dirty="0">
                <a:ea typeface="+mn-lt"/>
                <a:cs typeface="+mn-lt"/>
              </a:rPr>
              <a:t>usean eri alan ammattilaiset osallistuvat hoitoon</a:t>
            </a:r>
            <a:endParaRPr lang="fi-FI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800" dirty="0"/>
              <a:t>lääkäri johtaa moniammatillista tiimiä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800" dirty="0"/>
              <a:t>tiimiin kuuluu usein lääkäri, psykologi, sairaanhoitaja, sosiaalityöntekijä ja muita ammattilaisia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 Moniammatillisessa tiimissä psykologi tekee potilaasta arvion, jonka perusteella potilaan hoitoa suunnitellaan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8507" b="-284"/>
          <a:stretch/>
        </p:blipFill>
        <p:spPr>
          <a:xfrm>
            <a:off x="8019834" y="2286085"/>
            <a:ext cx="3803704" cy="32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5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51" y="318004"/>
            <a:ext cx="10335042" cy="748797"/>
          </a:xfrm>
        </p:spPr>
        <p:txBody>
          <a:bodyPr/>
          <a:lstStyle/>
          <a:p>
            <a:r>
              <a:rPr lang="fi-FI" dirty="0"/>
              <a:t>Mielenterveyshäiriön hoitomuodon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427018"/>
            <a:ext cx="10037701" cy="487413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sz="2400" b="1" dirty="0"/>
              <a:t> Tilannekohtainen arvio: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pohdinta siitä, mistä hoitomuodoista potilas voisi hyötyä ja mitkä hoitomuodot eivät sovi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 Biologiset hoidot: </a:t>
            </a:r>
            <a:r>
              <a:rPr lang="fi-FI" sz="2400" dirty="0"/>
              <a:t>psyykenlääkkeet ja sähkö- tai magneettihoito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 Psykososiaaliset hoidot: </a:t>
            </a:r>
            <a:r>
              <a:rPr lang="fi-FI" sz="2400" dirty="0"/>
              <a:t>terapiat ja psykoterapiat</a:t>
            </a:r>
          </a:p>
          <a:p>
            <a:pPr>
              <a:buSzPct val="100000"/>
              <a:buFont typeface="Arial,Sans-Serif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Ihminen ei aina saa hänelle parhaiten sopivaa hoitoa, jos terveydenhuollossa ei ole varaa kustantaa sopivinta hoitoa, potilasta kohtaan on ennakkoluuloja tai jos häntä syrjitään (esim. päihteiden käyttö)</a:t>
            </a:r>
            <a:endParaRPr lang="en-US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E0E0F"/>
                </a:solidFill>
                <a:effectLst/>
              </a:rPr>
              <a:t>Hoidon suunnittelussa yhdistyvät: tieteellinen tieto, hoidettavan ihmisen henkilökohtainen tilanne ja tausta, työntekijän ammatillinen kokemus sekä hoidettavan henkilön toiveet.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</a:rPr>
              <a:t>Tehokkainta on, kun ihminen saa psyykenlääkkeitä ja psykososiaalista hoitoa samanaikaisesti</a:t>
            </a:r>
            <a:endParaRPr lang="fi-FI" sz="3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</a:t>
            </a:r>
          </a:p>
        </p:txBody>
      </p:sp>
    </p:spTree>
    <p:extLst>
      <p:ext uri="{BB962C8B-B14F-4D97-AF65-F5344CB8AC3E}">
        <p14:creationId xmlns:p14="http://schemas.microsoft.com/office/powerpoint/2010/main" val="23186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47427B-44E3-CFDC-D3BE-5403C2AC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6" y="137683"/>
            <a:ext cx="5251316" cy="765832"/>
          </a:xfrm>
        </p:spPr>
        <p:txBody>
          <a:bodyPr>
            <a:normAutofit/>
          </a:bodyPr>
          <a:lstStyle/>
          <a:p>
            <a:r>
              <a:rPr lang="fi-FI" dirty="0"/>
              <a:t>Psykoterapia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D90B3E-4322-61D5-7AAD-F37D5896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06" y="1371600"/>
            <a:ext cx="6161637" cy="4805363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V</a:t>
            </a:r>
            <a:r>
              <a:rPr lang="fi-FI" b="1" i="0" dirty="0">
                <a:effectLst/>
              </a:rPr>
              <a:t>uorovaikutukseen perustuvaa psykososiaalista hoitoa</a:t>
            </a:r>
          </a:p>
          <a:p>
            <a:r>
              <a:rPr lang="fi-FI" dirty="0"/>
              <a:t>T</a:t>
            </a:r>
            <a:r>
              <a:rPr lang="fi-FI" b="0" i="0" dirty="0">
                <a:effectLst/>
              </a:rPr>
              <a:t>avoitteena hoitaa ihmisen psyykkisiä vaikeuksia ja parantaa ihmisen elämänlaatua, jotta hän voi elää täysipainoista elämää.</a:t>
            </a:r>
          </a:p>
          <a:p>
            <a:r>
              <a:rPr lang="fi-FI" b="1" dirty="0"/>
              <a:t>Hoitoa voi antaa vain psykoterapeuttikoulutuksen saanut henkilö</a:t>
            </a:r>
          </a:p>
          <a:p>
            <a:r>
              <a:rPr lang="fi-FI" dirty="0"/>
              <a:t>Tärkeää </a:t>
            </a:r>
            <a:r>
              <a:rPr lang="fi-FI" b="1" dirty="0"/>
              <a:t>terapeuttinen allianssi </a:t>
            </a:r>
            <a:r>
              <a:rPr lang="fi-FI" dirty="0"/>
              <a:t>potilaan ja psykoterapeutin välillä (ilman potilaan ja terapeutin yhteistyötä on turha odottaa tuloksia)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F559327-06CE-83E4-E4DC-E4C31113F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2" r="2974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01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C06C08B-6CCB-7ADE-D2A1-25D04932A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7" y="174171"/>
            <a:ext cx="11719959" cy="64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98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8212-F3B1-9C55-DCAF-E13A4FE6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268093-A677-F1B2-A5D2-DD8609D9DD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514" y="1159330"/>
            <a:ext cx="6119889" cy="5333544"/>
          </a:xfrm>
        </p:spPr>
        <p:txBody>
          <a:bodyPr>
            <a:normAutofit/>
          </a:bodyPr>
          <a:lstStyle/>
          <a:p>
            <a:r>
              <a:rPr lang="fi-FI" sz="2400" dirty="0"/>
              <a:t>= epäsosiaalinen persoonallisuushäiriö</a:t>
            </a:r>
          </a:p>
          <a:p>
            <a:r>
              <a:rPr lang="fi-FI" sz="2400" dirty="0"/>
              <a:t>Tunnekylmyys, empatian puute, välinpitämättömyys</a:t>
            </a:r>
          </a:p>
          <a:p>
            <a:r>
              <a:rPr lang="fi-FI" sz="2400" dirty="0"/>
              <a:t>Termiä psykopatia käytetään viittaamaan sellaiseen epäsosiaalisen persoonallisuushäiriön muotoon, johon yhdistyy narsistisia piirteitä esim. kyvyttömyyttä katumukseen, syyllisyyden tunteen puuttumista ja ihmisten manipulointia</a:t>
            </a:r>
          </a:p>
          <a:p>
            <a:r>
              <a:rPr lang="fi-FI" sz="2400" dirty="0"/>
              <a:t>Valkokauluspsykopatia </a:t>
            </a:r>
          </a:p>
          <a:p>
            <a:r>
              <a:rPr lang="fi-FI" sz="2400" dirty="0"/>
              <a:t>Aivokuvantamistutkimuksissa psykopaateilla todettu aivojen rakenteen poikkeavuutta</a:t>
            </a:r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3B94B85-7D96-0041-BFE6-48147B6BC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06" y="0"/>
            <a:ext cx="5136880" cy="685800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51A8187-32D6-0749-0BFA-E9633DD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526"/>
            <a:ext cx="5498659" cy="761545"/>
          </a:xfrm>
        </p:spPr>
        <p:txBody>
          <a:bodyPr anchor="ctr">
            <a:normAutofit/>
          </a:bodyPr>
          <a:lstStyle/>
          <a:p>
            <a:r>
              <a:rPr lang="fi-FI" dirty="0"/>
              <a:t>Psykopatia</a:t>
            </a:r>
          </a:p>
        </p:txBody>
      </p:sp>
    </p:spTree>
    <p:extLst>
      <p:ext uri="{BB962C8B-B14F-4D97-AF65-F5344CB8AC3E}">
        <p14:creationId xmlns:p14="http://schemas.microsoft.com/office/powerpoint/2010/main" val="34770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65878-08D6-D214-BA56-EE1D0110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9151D1-28D4-7EC1-D868-48FB47947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603849"/>
            <a:ext cx="10680940" cy="55731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3600" dirty="0"/>
              <a:t>Aivot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600" dirty="0"/>
              <a:t>Psykologiset ominaisuudet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600" dirty="0"/>
              <a:t>Ympäristö</a:t>
            </a:r>
          </a:p>
          <a:p>
            <a:endParaRPr lang="fi-FI" sz="3600" dirty="0">
              <a:solidFill>
                <a:srgbClr val="131415"/>
              </a:solidFill>
              <a:latin typeface="Yle Next"/>
            </a:endParaRPr>
          </a:p>
          <a:p>
            <a:r>
              <a:rPr lang="fi-FI" sz="3600" dirty="0">
                <a:solidFill>
                  <a:srgbClr val="131415"/>
                </a:solidFill>
                <a:latin typeface="Yle Next"/>
              </a:rPr>
              <a:t>Psykopaatti eroaa tavallisesta ihmisestä fysiologisesti hermoston, aivojen rakenteen ja geenien osalta. Onneksi myös luonteella ja ympäristötekijöillä on vaikutusta</a:t>
            </a:r>
            <a:r>
              <a:rPr lang="fi-FI" dirty="0">
                <a:solidFill>
                  <a:srgbClr val="131415"/>
                </a:solidFill>
                <a:latin typeface="Yle Next"/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5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A6908F-C3CC-1355-6664-79113892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/>
              <a:t>Tunteiden ilmaisu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61B5BA-F19A-75D7-5273-5867DF793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 marL="660394" indent="-457200">
              <a:spcBef>
                <a:spcPts val="667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-FI"/>
              <a:t>tunneilmaisu </a:t>
            </a:r>
            <a:r>
              <a:rPr lang="fi-FI" b="1"/>
              <a:t>universaalia</a:t>
            </a:r>
            <a:r>
              <a:rPr lang="fi-FI"/>
              <a:t> eli yleismaailmallista:</a:t>
            </a:r>
          </a:p>
          <a:p>
            <a:pPr marL="1117583" lvl="1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800"/>
              <a:t>etenkin perustunteisiin liittyviä tunnekokemuksia ilmennetään kasvojen ilmeillä samalla tavalla kasvuympäristöstä riippumatta</a:t>
            </a:r>
          </a:p>
          <a:p>
            <a:pPr marL="660394" indent="-457200">
              <a:spcBef>
                <a:spcPts val="667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-FI"/>
              <a:t>tunneilmaisuissa </a:t>
            </a:r>
            <a:r>
              <a:rPr lang="fi-FI" b="1"/>
              <a:t>kulttuurisia eroja</a:t>
            </a:r>
            <a:r>
              <a:rPr lang="fi-FI"/>
              <a:t>:</a:t>
            </a:r>
          </a:p>
          <a:p>
            <a:pPr marL="1117583" lvl="1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800"/>
              <a:t>tunneilmaisua ohjaavat niiden esittämiseen liittyvät kulttuurin normit</a:t>
            </a:r>
          </a:p>
          <a:p>
            <a:pPr marL="1117583" lvl="1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800"/>
              <a:t>kulttuuri ja yhteisö usein säätelevät myös sitä, miten tunteisiin suhtaudutaan</a:t>
            </a:r>
          </a:p>
          <a:p>
            <a:pPr marL="609585" indent="0">
              <a:spcBef>
                <a:spcPts val="667"/>
              </a:spcBef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63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7DB4D-036F-3C4A-8BC0-E1D39ADAF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7C7FD8B-0369-5373-9623-68D6890AE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03" y="77935"/>
            <a:ext cx="11928197" cy="67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6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B495-2461-1F3B-C71D-717BEFA2A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BBA443-BDCC-FDA5-EC3B-45E8AF64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76200"/>
            <a:ext cx="10678886" cy="61007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fi-FI" b="1" i="0" dirty="0">
                <a:solidFill>
                  <a:srgbClr val="131415"/>
                </a:solidFill>
                <a:effectLst/>
                <a:latin typeface="Yle Next"/>
              </a:rPr>
              <a:t>Psykopatian kriteerit täyttyvät</a:t>
            </a: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vankiaineistossa 15-25 %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henkirikoksen tekijöistä 30 %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sarjamurhaajista 90 %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kokonaisväestöstä 1 %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toimitusjohtajina toimivista henkilöistä 4 %</a:t>
            </a:r>
          </a:p>
          <a:p>
            <a:pPr algn="l">
              <a:buNone/>
            </a:pPr>
            <a:r>
              <a:rPr lang="fi-FI" b="1" i="0" dirty="0">
                <a:solidFill>
                  <a:srgbClr val="131415"/>
                </a:solidFill>
                <a:effectLst/>
                <a:latin typeface="Yle Next"/>
              </a:rPr>
              <a:t>Ympäristö</a:t>
            </a:r>
          </a:p>
          <a:p>
            <a:pPr algn="l"/>
            <a:r>
              <a:rPr lang="fi-FI" b="1" i="0" dirty="0">
                <a:solidFill>
                  <a:srgbClr val="131415"/>
                </a:solidFill>
                <a:effectLst/>
                <a:latin typeface="Yle Next"/>
              </a:rPr>
              <a:t>Psykopatia ei välttämättä tee ihmisestä rikollista, eivätkä kaikki rikolliset ole psykopaatteja. </a:t>
            </a:r>
          </a:p>
          <a:p>
            <a:pPr algn="l"/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Neurobiologi </a:t>
            </a:r>
            <a:r>
              <a:rPr lang="fi-FI" b="1" i="0" dirty="0">
                <a:solidFill>
                  <a:srgbClr val="131415"/>
                </a:solidFill>
                <a:effectLst/>
                <a:latin typeface="Yle Next"/>
              </a:rPr>
              <a:t>James </a:t>
            </a:r>
            <a:r>
              <a:rPr lang="fi-FI" b="1" i="0" dirty="0" err="1">
                <a:solidFill>
                  <a:srgbClr val="131415"/>
                </a:solidFill>
                <a:effectLst/>
                <a:latin typeface="Yle Next"/>
              </a:rPr>
              <a:t>Fallon</a:t>
            </a: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 havaitsi puolivahingossa, että hänellä on psykopaatin aivot. Miksi </a:t>
            </a:r>
            <a:r>
              <a:rPr lang="fi-FI" b="0" i="0" dirty="0" err="1">
                <a:solidFill>
                  <a:srgbClr val="131415"/>
                </a:solidFill>
                <a:effectLst/>
                <a:latin typeface="Yle Next"/>
              </a:rPr>
              <a:t>Fallonista</a:t>
            </a: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 ei tullut sarjamurhaajaa, vaikka hän on testien mukaan selkeä psykopaatti? </a:t>
            </a:r>
            <a:r>
              <a:rPr lang="fi-FI" b="0" i="0" dirty="0" err="1">
                <a:solidFill>
                  <a:srgbClr val="131415"/>
                </a:solidFill>
                <a:effectLst/>
                <a:latin typeface="Yle Next"/>
              </a:rPr>
              <a:t>Fallon</a:t>
            </a: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 kiittää tästä </a:t>
            </a:r>
            <a:r>
              <a:rPr lang="fi-FI" b="0" i="0" dirty="0" err="1">
                <a:solidFill>
                  <a:srgbClr val="131415"/>
                </a:solidFill>
                <a:effectLst/>
                <a:latin typeface="Yle Next"/>
              </a:rPr>
              <a:t>äitään</a:t>
            </a:r>
            <a:r>
              <a:rPr lang="fi-FI" b="0" i="0" dirty="0">
                <a:solidFill>
                  <a:srgbClr val="131415"/>
                </a:solidFill>
                <a:effectLst/>
                <a:latin typeface="Yle Next"/>
              </a:rPr>
              <a:t>: hänellä oli onnellinen lapsuus.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5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375586A-0C43-D67D-E9B3-D596C1DCB42D}"/>
              </a:ext>
            </a:extLst>
          </p:cNvPr>
          <p:cNvSpPr/>
          <p:nvPr/>
        </p:nvSpPr>
        <p:spPr>
          <a:xfrm>
            <a:off x="69854" y="704849"/>
            <a:ext cx="3525116" cy="5038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TUNTEET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Mitä tunteet ovat?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Perustunteet universaaleja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Kulttuurisidonnaisuus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Adaptiivisia - epäadaptiivisia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Tunnereaktio - tunnekokemus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Tunteiden hermostollinen perusta (välittäjäaineet, hormonit, sympaattinen ja parasympaattinen)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Pelko- ja mielihyväjärjestelmät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tx1"/>
                </a:solidFill>
              </a:rPr>
              <a:t>Greenbergin</a:t>
            </a:r>
            <a:r>
              <a:rPr lang="fi-FI" sz="2000" dirty="0">
                <a:solidFill>
                  <a:schemeClr val="tx1"/>
                </a:solidFill>
              </a:rPr>
              <a:t> tunneteoria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BC1AAF1-FDB5-8ADF-B01F-2BDD51BF2A75}"/>
              </a:ext>
            </a:extLst>
          </p:cNvPr>
          <p:cNvSpPr/>
          <p:nvPr/>
        </p:nvSpPr>
        <p:spPr>
          <a:xfrm>
            <a:off x="3817856" y="704849"/>
            <a:ext cx="3697369" cy="53193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PSYYKKINEN HYVINVOINTI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Defenssit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Hallintakeinot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Psykologinen joustavuus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Resilienssi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Unen vaiheet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Nukkumisen merkitys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Miksi unia nähdään?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Kriisi ja kriisin vaiheet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Stressi</a:t>
            </a:r>
          </a:p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824F652-3312-910D-3C73-9F1A064F89AF}"/>
              </a:ext>
            </a:extLst>
          </p:cNvPr>
          <p:cNvSpPr/>
          <p:nvPr/>
        </p:nvSpPr>
        <p:spPr>
          <a:xfrm>
            <a:off x="7696200" y="704849"/>
            <a:ext cx="4318000" cy="54483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MIELENTERVEYS JA SEN HÄIRIÖT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Mielenterveyden määritteleminen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Haavoittavat ja suojaavat tekijät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Perimän ja ympäristön vaikutus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Diagnostinen järjestelmä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Jokin mielenterveyshäiriö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Hoitomuodot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Psykoterapia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Terapeuttinen allianssi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Moniammatillisuus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4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A1131C-9EEA-170B-2FB0-F73C11358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36" y="81023"/>
            <a:ext cx="11752164" cy="6776977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51DDD0-AE45-8778-12E7-EC0DACB83C05}"/>
              </a:ext>
            </a:extLst>
          </p:cNvPr>
          <p:cNvSpPr txBox="1"/>
          <p:nvPr/>
        </p:nvSpPr>
        <p:spPr>
          <a:xfrm>
            <a:off x="6655179" y="174171"/>
            <a:ext cx="4536794" cy="655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Homeostaasi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Hallintakeinot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Puolustuskeinot eli defenssit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/>
              <a:t>REM-uni</a:t>
            </a: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Mikrouni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/>
              <a:t>Glymfaattinen</a:t>
            </a:r>
            <a:r>
              <a:rPr lang="fi-FI" sz="2800" dirty="0"/>
              <a:t> järjestelmä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Kriisit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Resilienssi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Mielenterveys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Fobia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Psykopatia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Transferenssi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Psykoterapia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Terapeuttinen allianssi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FEDD699-C19C-D6B3-A28A-04D3B3A6DE55}"/>
              </a:ext>
            </a:extLst>
          </p:cNvPr>
          <p:cNvSpPr txBox="1"/>
          <p:nvPr/>
        </p:nvSpPr>
        <p:spPr>
          <a:xfrm>
            <a:off x="219918" y="0"/>
            <a:ext cx="4636143" cy="6832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Emootio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Adaptiivinen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Tunnereaktio (viisi osatekijää)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Tunnekokemus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Affektiivinen järjestelmä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Mantelitumake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Taistele tai pakene –reaktio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Selviytymisjärjestelmä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/>
              <a:t>Orbitofrontaalinen</a:t>
            </a:r>
            <a:r>
              <a:rPr lang="fi-FI" sz="2800" dirty="0"/>
              <a:t> etuotsalohko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Dopamiini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Kortisoli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/>
              <a:t>Oksitosiini</a:t>
            </a: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Sensorinen </a:t>
            </a:r>
            <a:r>
              <a:rPr lang="fi-FI" sz="2800" dirty="0" err="1"/>
              <a:t>deprivaatio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037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C74FF9-BBBC-9C9E-2587-3E47DA45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dirty="0"/>
              <a:t>Kokeen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EC757E-00E7-D935-9487-21609A39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68443"/>
            <a:ext cx="7850557" cy="6370470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Osio 1. Väitteiden arviointi</a:t>
            </a:r>
          </a:p>
          <a:p>
            <a:r>
              <a:rPr lang="fi-FI" dirty="0"/>
              <a:t>Kuusi väitettä, joista kahta arvioitava</a:t>
            </a:r>
          </a:p>
          <a:p>
            <a:r>
              <a:rPr lang="fi-FI" dirty="0"/>
              <a:t>(5 p/väite, yht. 10 p.)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Osio 2. Monivalintatehtävä </a:t>
            </a:r>
          </a:p>
          <a:p>
            <a:r>
              <a:rPr lang="fi-FI" dirty="0"/>
              <a:t>15 monivalintakysymystä </a:t>
            </a:r>
          </a:p>
          <a:p>
            <a:pPr marL="0" indent="0">
              <a:buNone/>
            </a:pPr>
            <a:r>
              <a:rPr lang="fi-FI" dirty="0"/>
              <a:t>(1 p/oikea vastaus, yht. 15 p.)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Osio 3. Esseetehtävä </a:t>
            </a:r>
          </a:p>
          <a:p>
            <a:r>
              <a:rPr lang="fi-FI" dirty="0"/>
              <a:t>Neljä kysymystä, joista kahteen vastataan </a:t>
            </a:r>
          </a:p>
          <a:p>
            <a:pPr marL="0" indent="0">
              <a:buNone/>
            </a:pPr>
            <a:r>
              <a:rPr lang="fi-FI" dirty="0"/>
              <a:t>(20 p./kysymys, yht. 40 p)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Osio 4. Käsitteen määrittely</a:t>
            </a:r>
          </a:p>
          <a:p>
            <a:r>
              <a:rPr lang="fi-FI" dirty="0"/>
              <a:t>Kahdeksan käsitettä, määrittele neljä </a:t>
            </a:r>
          </a:p>
          <a:p>
            <a:pPr marL="0" indent="0">
              <a:buNone/>
            </a:pPr>
            <a:r>
              <a:rPr lang="fi-FI" dirty="0"/>
              <a:t>(5p./kysymys, yht. 20 p.)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Kokeen maksimipisteet </a:t>
            </a:r>
            <a:r>
              <a:rPr lang="fi-FI" dirty="0"/>
              <a:t>85 p.</a:t>
            </a:r>
          </a:p>
        </p:txBody>
      </p:sp>
    </p:spTree>
    <p:extLst>
      <p:ext uri="{BB962C8B-B14F-4D97-AF65-F5344CB8AC3E}">
        <p14:creationId xmlns:p14="http://schemas.microsoft.com/office/powerpoint/2010/main" val="328371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41A32E-6312-E715-ABBE-EE419816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t">
            <a:normAutofit/>
          </a:bodyPr>
          <a:lstStyle/>
          <a:p>
            <a:r>
              <a:rPr lang="fi-FI" sz="4100"/>
              <a:t>Tunteiden tarttuminen ja empatia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C7247B-332C-CDB4-AE58-C0DA2834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</p:spPr>
        <p:txBody>
          <a:bodyPr wrap="square" anchor="t">
            <a:normAutofit/>
          </a:bodyPr>
          <a:lstStyle/>
          <a:p>
            <a:pPr marL="660383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00" b="1"/>
              <a:t>tunteiden tarttuminen</a:t>
            </a:r>
            <a:r>
              <a:rPr lang="fi" sz="2600"/>
              <a:t>: ihminen alkaa huomaamattaan mukautua toisen ihmisen tunteeseen / mielialaan</a:t>
            </a:r>
          </a:p>
          <a:p>
            <a:pPr marL="660383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00"/>
              <a:t>toisen ihmisen tunneilmaisujen havaitseminen esim. kasvonilmeistä saa usein havaitsijassa aikaan vastaavan tunnekokemuksen</a:t>
            </a:r>
          </a:p>
          <a:p>
            <a:pPr marL="660383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600" b="1"/>
              <a:t>e</a:t>
            </a:r>
            <a:r>
              <a:rPr lang="fi" sz="2600" b="1"/>
              <a:t>mpatia</a:t>
            </a:r>
            <a:r>
              <a:rPr lang="fi" sz="2600"/>
              <a:t>: ihmisen kykyä tunnistaa ja tuntea toisen ihmisen tunne, ja sen avulla asettua samanlaiseen asemaan ja kokemustilaan toisen kanssa (vrt. </a:t>
            </a:r>
            <a:r>
              <a:rPr lang="fi-FI" sz="2600"/>
              <a:t>s</a:t>
            </a:r>
            <a:r>
              <a:rPr lang="fi" sz="2600"/>
              <a:t>ympatia)</a:t>
            </a:r>
          </a:p>
          <a:p>
            <a:pPr marL="1269968" lvl="1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00" b="1"/>
              <a:t>empatian emotionaalinen taso: </a:t>
            </a:r>
            <a:r>
              <a:rPr lang="fi" sz="2600"/>
              <a:t>kykyä kokea, mitä muut tuntevat</a:t>
            </a:r>
          </a:p>
          <a:p>
            <a:pPr marL="1269968" lvl="1" indent="-457189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00" b="1"/>
              <a:t>empatian kognitiivinen taso: </a:t>
            </a:r>
            <a:r>
              <a:rPr lang="fi" sz="2600"/>
              <a:t>kykyä tietää toisten ajatuksista, tunteista ja haluista; ei välttämättä liity tunnekokemusta</a:t>
            </a:r>
          </a:p>
          <a:p>
            <a:endParaRPr lang="fi-FI" sz="2600"/>
          </a:p>
        </p:txBody>
      </p:sp>
    </p:spTree>
    <p:extLst>
      <p:ext uri="{BB962C8B-B14F-4D97-AF65-F5344CB8AC3E}">
        <p14:creationId xmlns:p14="http://schemas.microsoft.com/office/powerpoint/2010/main" val="17632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7FC06-1764-B840-017B-C00EC5C9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Tunnereaktion viisi osatekijää</a:t>
            </a:r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E45AC70C-F352-8CDA-4605-6B96BEC1EEF2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838200" y="1865313"/>
          <a:ext cx="10515600" cy="4312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3104370494"/>
                    </a:ext>
                  </a:extLst>
                </a:gridCol>
                <a:gridCol w="9496425">
                  <a:extLst>
                    <a:ext uri="{9D8B030D-6E8A-4147-A177-3AD203B41FA5}">
                      <a16:colId xmlns:a16="http://schemas.microsoft.com/office/drawing/2014/main" val="1604258940"/>
                    </a:ext>
                  </a:extLst>
                </a:gridCol>
              </a:tblGrid>
              <a:tr h="852488">
                <a:tc rowSpan="5">
                  <a:txBody>
                    <a:bodyPr/>
                    <a:lstStyle/>
                    <a:p>
                      <a:pPr algn="ctr"/>
                      <a:r>
                        <a:rPr lang="fi-FI" sz="400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fi-FI" sz="40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  <a:p>
                      <a:pPr algn="ctr"/>
                      <a:r>
                        <a:rPr lang="fi-FI" sz="400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fi-FI" sz="400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fi-FI" sz="400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  <a:p>
                      <a:pPr algn="ctr"/>
                      <a:r>
                        <a:rPr lang="fi-FI" sz="4000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fi-FI" sz="4000" dirty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fi-FI" sz="3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22860" marB="228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4000" dirty="0"/>
                        <a:t> tunnekokemus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740561"/>
                  </a:ext>
                </a:extLst>
              </a:tr>
              <a:tr h="852488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dirty="0"/>
                        <a:t> kognitiiviset arviot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00542"/>
                  </a:ext>
                </a:extLst>
              </a:tr>
              <a:tr h="852488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dirty="0"/>
                        <a:t> neurofysiologiset reaktiot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10055"/>
                  </a:ext>
                </a:extLst>
              </a:tr>
              <a:tr h="852488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dirty="0"/>
                        <a:t> tunneilmaisu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4759"/>
                  </a:ext>
                </a:extLst>
              </a:tr>
              <a:tr h="852488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4000" dirty="0"/>
                        <a:t> toiminta</a:t>
                      </a:r>
                    </a:p>
                  </a:txBody>
                  <a:tcPr marL="45720" marR="45720" marT="22860" marB="228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8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4" descr="Tunteen osatekijät KUVA.jpg">
            <a:extLst>
              <a:ext uri="{FF2B5EF4-FFF2-40B4-BE49-F238E27FC236}">
                <a16:creationId xmlns:a16="http://schemas.microsoft.com/office/drawing/2014/main" id="{CB27491C-56E7-87B9-BF93-C930D10502B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648208"/>
            <a:ext cx="10905066" cy="5561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1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/>
              <a:t>Tunteet kehossa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marL="609585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en-US" sz="2400" b="1" dirty="0" err="1">
                <a:highlight>
                  <a:srgbClr val="FFFFFF"/>
                </a:highlight>
              </a:rPr>
              <a:t>autonominen</a:t>
            </a:r>
            <a:r>
              <a:rPr lang="en-US" sz="2400" b="1" dirty="0">
                <a:highlight>
                  <a:srgbClr val="FFFFFF"/>
                </a:highlight>
              </a:rPr>
              <a:t> </a:t>
            </a:r>
            <a:r>
              <a:rPr lang="en-US" sz="2400" b="1" dirty="0" err="1">
                <a:highlight>
                  <a:srgbClr val="FFFFFF"/>
                </a:highlight>
              </a:rPr>
              <a:t>hermosto</a:t>
            </a:r>
            <a:r>
              <a:rPr lang="en-US" sz="2400" b="1" dirty="0">
                <a:highlight>
                  <a:srgbClr val="FFFFFF"/>
                </a:highlight>
              </a:rPr>
              <a:t>: </a:t>
            </a:r>
            <a:r>
              <a:rPr lang="en-US" sz="2400" dirty="0" err="1">
                <a:highlight>
                  <a:srgbClr val="FFFFFF"/>
                </a:highlight>
              </a:rPr>
              <a:t>liittyy</a:t>
            </a:r>
            <a:r>
              <a:rPr lang="en-US" sz="2400" dirty="0">
                <a:highlight>
                  <a:srgbClr val="FFFFFF"/>
                </a:highlight>
              </a:rPr>
              <a:t> </a:t>
            </a:r>
            <a:r>
              <a:rPr lang="en-US" sz="2400" dirty="0" err="1">
                <a:highlight>
                  <a:srgbClr val="FFFFFF"/>
                </a:highlight>
              </a:rPr>
              <a:t>tunteiden</a:t>
            </a:r>
            <a:r>
              <a:rPr lang="en-US" sz="2400" dirty="0">
                <a:highlight>
                  <a:srgbClr val="FFFFFF"/>
                </a:highlight>
              </a:rPr>
              <a:t> </a:t>
            </a:r>
            <a:r>
              <a:rPr lang="en-US" sz="2400" dirty="0" err="1">
                <a:highlight>
                  <a:srgbClr val="FFFFFF"/>
                </a:highlight>
              </a:rPr>
              <a:t>kehollisten</a:t>
            </a:r>
            <a:r>
              <a:rPr lang="en-US" sz="2400" dirty="0">
                <a:highlight>
                  <a:srgbClr val="FFFFFF"/>
                </a:highlight>
              </a:rPr>
              <a:t> </a:t>
            </a:r>
            <a:r>
              <a:rPr lang="en-US" sz="2400" dirty="0" err="1">
                <a:highlight>
                  <a:srgbClr val="FFFFFF"/>
                </a:highlight>
              </a:rPr>
              <a:t>reaktioiden</a:t>
            </a:r>
            <a:r>
              <a:rPr lang="en-US" sz="2400" dirty="0">
                <a:highlight>
                  <a:srgbClr val="FFFFFF"/>
                </a:highlight>
              </a:rPr>
              <a:t> </a:t>
            </a:r>
            <a:r>
              <a:rPr lang="en-US" sz="2400" dirty="0" err="1">
                <a:highlight>
                  <a:srgbClr val="FFFFFF"/>
                </a:highlight>
              </a:rPr>
              <a:t>syntymiseen</a:t>
            </a:r>
            <a:endParaRPr lang="en-US" sz="2400" dirty="0">
              <a:highlight>
                <a:srgbClr val="FFFFFF"/>
              </a:highlight>
            </a:endParaRPr>
          </a:p>
          <a:p>
            <a:pPr marL="609585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en-US" sz="2400" dirty="0" err="1">
                <a:highlight>
                  <a:srgbClr val="FFFFFF"/>
                </a:highlight>
              </a:rPr>
              <a:t>autonominen</a:t>
            </a:r>
            <a:r>
              <a:rPr lang="en-US" sz="2400" dirty="0">
                <a:highlight>
                  <a:srgbClr val="FFFFFF"/>
                </a:highlight>
              </a:rPr>
              <a:t> </a:t>
            </a:r>
            <a:r>
              <a:rPr lang="en-US" sz="2400" dirty="0" err="1">
                <a:highlight>
                  <a:srgbClr val="FFFFFF"/>
                </a:highlight>
              </a:rPr>
              <a:t>hermosto</a:t>
            </a:r>
            <a:r>
              <a:rPr lang="en-US" sz="2400" dirty="0">
                <a:highlight>
                  <a:srgbClr val="FFFFFF"/>
                </a:highlight>
              </a:rPr>
              <a:t>:</a:t>
            </a:r>
          </a:p>
          <a:p>
            <a:pPr marL="1219170" lvl="1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en-US" b="1" dirty="0" err="1"/>
              <a:t>sympaattinen</a:t>
            </a:r>
            <a:r>
              <a:rPr lang="en-US" b="1" dirty="0"/>
              <a:t> </a:t>
            </a:r>
            <a:r>
              <a:rPr lang="en-US" b="1" dirty="0" err="1"/>
              <a:t>hermosto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nostaa</a:t>
            </a:r>
            <a:r>
              <a:rPr lang="en-US" dirty="0"/>
              <a:t> </a:t>
            </a:r>
            <a:r>
              <a:rPr lang="en-US" dirty="0" err="1"/>
              <a:t>elimistön</a:t>
            </a:r>
            <a:r>
              <a:rPr lang="en-US" dirty="0"/>
              <a:t> </a:t>
            </a:r>
            <a:r>
              <a:rPr lang="en-US" dirty="0" err="1"/>
              <a:t>vireystasoa</a:t>
            </a:r>
            <a:r>
              <a:rPr lang="en-US" dirty="0"/>
              <a:t>,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stressihormonien</a:t>
            </a:r>
            <a:r>
              <a:rPr lang="en-US" dirty="0"/>
              <a:t> </a:t>
            </a:r>
            <a:r>
              <a:rPr lang="en-US" dirty="0" err="1"/>
              <a:t>erittymistä</a:t>
            </a:r>
            <a:r>
              <a:rPr lang="en-US" dirty="0"/>
              <a:t> </a:t>
            </a:r>
            <a:r>
              <a:rPr lang="en-US" dirty="0" err="1"/>
              <a:t>verenkiertoon</a:t>
            </a:r>
            <a:r>
              <a:rPr lang="en-US" dirty="0"/>
              <a:t> </a:t>
            </a:r>
          </a:p>
          <a:p>
            <a:pPr marL="1219170" lvl="1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en-US" b="1" dirty="0" err="1"/>
              <a:t>parasympaattinen</a:t>
            </a:r>
            <a:r>
              <a:rPr lang="en-US" b="1" dirty="0"/>
              <a:t> </a:t>
            </a:r>
            <a:r>
              <a:rPr lang="en-US" b="1" dirty="0" err="1"/>
              <a:t>hermosto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aktiivinen</a:t>
            </a:r>
            <a:r>
              <a:rPr lang="en-US" dirty="0"/>
              <a:t> </a:t>
            </a:r>
            <a:r>
              <a:rPr lang="en-US" dirty="0" err="1"/>
              <a:t>lepotilassa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elimistö</a:t>
            </a:r>
            <a:r>
              <a:rPr lang="en-US" dirty="0"/>
              <a:t> </a:t>
            </a:r>
            <a:r>
              <a:rPr lang="en-US" dirty="0" err="1"/>
              <a:t>palautuu</a:t>
            </a:r>
            <a:r>
              <a:rPr lang="en-US" dirty="0"/>
              <a:t> </a:t>
            </a:r>
            <a:r>
              <a:rPr lang="en-US" dirty="0" err="1"/>
              <a:t>rasituksesta</a:t>
            </a:r>
            <a:r>
              <a:rPr lang="en-US" dirty="0"/>
              <a:t> ja </a:t>
            </a:r>
            <a:r>
              <a:rPr lang="en-US" dirty="0" err="1"/>
              <a:t>täydentää</a:t>
            </a:r>
            <a:r>
              <a:rPr lang="en-US" dirty="0"/>
              <a:t> </a:t>
            </a:r>
            <a:r>
              <a:rPr lang="en-US" dirty="0" err="1"/>
              <a:t>energiavarastojaan</a:t>
            </a:r>
            <a:endParaRPr lang="en-US" dirty="0"/>
          </a:p>
          <a:p>
            <a:pPr marL="609585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en-US" sz="2400" dirty="0" err="1"/>
              <a:t>autonominen</a:t>
            </a:r>
            <a:r>
              <a:rPr lang="en-US" sz="2400" dirty="0"/>
              <a:t> </a:t>
            </a:r>
            <a:r>
              <a:rPr lang="en-US" sz="2400" dirty="0" err="1"/>
              <a:t>hermosto</a:t>
            </a:r>
            <a:r>
              <a:rPr lang="en-US" sz="2400" dirty="0"/>
              <a:t> </a:t>
            </a:r>
            <a:r>
              <a:rPr lang="en-US" sz="2400" dirty="0" err="1"/>
              <a:t>tärkeä</a:t>
            </a:r>
            <a:r>
              <a:rPr lang="en-US" sz="2400" dirty="0"/>
              <a:t> </a:t>
            </a:r>
            <a:r>
              <a:rPr lang="en-US" sz="2400" dirty="0" err="1"/>
              <a:t>nopeiden</a:t>
            </a:r>
            <a:r>
              <a:rPr lang="en-US" sz="2400" dirty="0"/>
              <a:t> </a:t>
            </a:r>
            <a:r>
              <a:rPr lang="en-US" sz="2400" dirty="0" err="1"/>
              <a:t>tunnereaktioiden</a:t>
            </a:r>
            <a:r>
              <a:rPr lang="en-US" sz="2400" dirty="0"/>
              <a:t> </a:t>
            </a:r>
            <a:r>
              <a:rPr lang="en-US" sz="2400" dirty="0" err="1"/>
              <a:t>yhteydessä</a:t>
            </a:r>
            <a:r>
              <a:rPr lang="en-US" sz="2400" dirty="0"/>
              <a:t> </a:t>
            </a:r>
          </a:p>
          <a:p>
            <a:pPr marL="203195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en-US" sz="2400" dirty="0"/>
              <a:t>	→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käynnistyä</a:t>
            </a:r>
            <a:r>
              <a:rPr lang="en-US" sz="2400" dirty="0"/>
              <a:t> </a:t>
            </a:r>
            <a:r>
              <a:rPr lang="en-US" sz="2400" dirty="0" err="1"/>
              <a:t>ennen</a:t>
            </a:r>
            <a:r>
              <a:rPr lang="en-US" sz="2400" dirty="0"/>
              <a:t> </a:t>
            </a:r>
            <a:r>
              <a:rPr lang="en-US" sz="2400" dirty="0" err="1"/>
              <a:t>tietoista</a:t>
            </a:r>
            <a:r>
              <a:rPr lang="en-US" sz="2400" dirty="0"/>
              <a:t> </a:t>
            </a:r>
            <a:r>
              <a:rPr lang="en-US" sz="2400" dirty="0" err="1"/>
              <a:t>kokemusta</a:t>
            </a:r>
            <a:r>
              <a:rPr lang="en-US" sz="2400" dirty="0"/>
              <a:t> </a:t>
            </a:r>
            <a:r>
              <a:rPr lang="en-US" sz="2400" dirty="0" err="1"/>
              <a:t>reaktion</a:t>
            </a:r>
            <a:r>
              <a:rPr lang="en-US" sz="2400" dirty="0"/>
              <a:t> </a:t>
            </a:r>
            <a:r>
              <a:rPr lang="en-US" sz="2400" dirty="0" err="1"/>
              <a:t>aiheuttajasta</a:t>
            </a:r>
            <a:endParaRPr lang="en-US" sz="2400" dirty="0"/>
          </a:p>
          <a:p>
            <a:pPr marL="609585"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en-US" sz="2400" b="1" dirty="0" err="1"/>
              <a:t>taistele</a:t>
            </a:r>
            <a:r>
              <a:rPr lang="en-US" sz="2400" b="1" dirty="0"/>
              <a:t> tai </a:t>
            </a:r>
            <a:r>
              <a:rPr lang="en-US" sz="2400" b="1" dirty="0" err="1"/>
              <a:t>pakene</a:t>
            </a:r>
            <a:r>
              <a:rPr lang="en-US" sz="2400" b="1" dirty="0"/>
              <a:t> -</a:t>
            </a:r>
            <a:r>
              <a:rPr lang="en-US" sz="2400" b="1" dirty="0" err="1"/>
              <a:t>reaktio</a:t>
            </a:r>
            <a:r>
              <a:rPr lang="en-US" sz="2400" b="1" dirty="0"/>
              <a:t>: </a:t>
            </a:r>
            <a:r>
              <a:rPr lang="en-US" sz="2400" dirty="0" err="1"/>
              <a:t>sympaattisen</a:t>
            </a:r>
            <a:r>
              <a:rPr lang="en-US" sz="2400" dirty="0"/>
              <a:t> </a:t>
            </a:r>
            <a:r>
              <a:rPr lang="en-US" sz="2400" dirty="0" err="1"/>
              <a:t>hermoston</a:t>
            </a:r>
            <a:r>
              <a:rPr lang="en-US" sz="2400" dirty="0"/>
              <a:t> </a:t>
            </a:r>
            <a:r>
              <a:rPr lang="en-US" sz="2400" dirty="0" err="1"/>
              <a:t>toiminta</a:t>
            </a:r>
            <a:r>
              <a:rPr lang="en-US" sz="2400" dirty="0"/>
              <a:t> </a:t>
            </a:r>
            <a:r>
              <a:rPr lang="en-US" sz="2400" dirty="0" err="1"/>
              <a:t>kiihdyttää</a:t>
            </a:r>
            <a:r>
              <a:rPr lang="en-US" sz="2400" dirty="0"/>
              <a:t> </a:t>
            </a:r>
            <a:r>
              <a:rPr lang="en-US" sz="2400" dirty="0" err="1"/>
              <a:t>elimistön</a:t>
            </a:r>
            <a:r>
              <a:rPr lang="en-US" sz="2400" dirty="0"/>
              <a:t> </a:t>
            </a:r>
            <a:r>
              <a:rPr lang="en-US" sz="2400" dirty="0" err="1"/>
              <a:t>valmiustilaan</a:t>
            </a:r>
            <a:r>
              <a:rPr lang="en-US" sz="2400" dirty="0"/>
              <a:t> </a:t>
            </a:r>
            <a:r>
              <a:rPr lang="en-US" sz="2400" dirty="0" err="1"/>
              <a:t>nopeana</a:t>
            </a:r>
            <a:r>
              <a:rPr lang="en-US" sz="2400" dirty="0"/>
              <a:t> </a:t>
            </a:r>
            <a:r>
              <a:rPr lang="en-US" sz="2400" dirty="0" err="1"/>
              <a:t>reaktiona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42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Autonomien hermosto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533400"/>
            <a:ext cx="9994900" cy="537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79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2351</Words>
  <Application>Microsoft Office PowerPoint</Application>
  <PresentationFormat>Laajakuva</PresentationFormat>
  <Paragraphs>492</Paragraphs>
  <Slides>44</Slides>
  <Notes>39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54" baseType="lpstr">
      <vt:lpstr>Aptos</vt:lpstr>
      <vt:lpstr>Aptos Display</vt:lpstr>
      <vt:lpstr>Arial</vt:lpstr>
      <vt:lpstr>Arial,Sans-Serif</vt:lpstr>
      <vt:lpstr>Calibri</vt:lpstr>
      <vt:lpstr>Open Sans</vt:lpstr>
      <vt:lpstr>Source Sans Pro</vt:lpstr>
      <vt:lpstr>Tw Cen MT</vt:lpstr>
      <vt:lpstr>Yle Next</vt:lpstr>
      <vt:lpstr>Office-teema</vt:lpstr>
      <vt:lpstr>POHJATUNTI</vt:lpstr>
      <vt:lpstr>Sisältö</vt:lpstr>
      <vt:lpstr>Tunteen määrittely</vt:lpstr>
      <vt:lpstr>Tunteiden ilmaisu</vt:lpstr>
      <vt:lpstr>Tunteiden tarttuminen ja empatia</vt:lpstr>
      <vt:lpstr>Tunnereaktion viisi osatekijää</vt:lpstr>
      <vt:lpstr>PowerPoint-esitys</vt:lpstr>
      <vt:lpstr>Tunteet kehossa</vt:lpstr>
      <vt:lpstr>PowerPoint-esitys</vt:lpstr>
      <vt:lpstr>PowerPoint-esitys</vt:lpstr>
      <vt:lpstr>Affektiiviset järjestelmät</vt:lpstr>
      <vt:lpstr>Mantelitumake prosessoi tunnepitoisia ärsykkeitä</vt:lpstr>
      <vt:lpstr>Leslie Greenbergin - tunneteoria</vt:lpstr>
      <vt:lpstr>PowerPoint-esitys</vt:lpstr>
      <vt:lpstr>Psyykkinen hyvinvointi on mielenhyvinvointia</vt:lpstr>
      <vt:lpstr>Esimerkkejä suojaavista ja haavoittavista tekijöistä </vt:lpstr>
      <vt:lpstr>Psyykkinen hyvinvointi</vt:lpstr>
      <vt:lpstr>Psykologisia säätelykeinoja</vt:lpstr>
      <vt:lpstr>Resilienssin merkitys hyvinvoinnille</vt:lpstr>
      <vt:lpstr>PowerPoint-esitys</vt:lpstr>
      <vt:lpstr>Uni – aivojen huoltoaikaa</vt:lpstr>
      <vt:lpstr>Homeostaasi ja univaje</vt:lpstr>
      <vt:lpstr>Miksi näemme unia?</vt:lpstr>
      <vt:lpstr>Stressi</vt:lpstr>
      <vt:lpstr>Lazaruksen kognitiivinen malli stressistä </vt:lpstr>
      <vt:lpstr>Stressistä selviytyminen</vt:lpstr>
      <vt:lpstr>Psykologiassakriisit on jaettu kolmeen ryhmään</vt:lpstr>
      <vt:lpstr>Äkillisen kriisin vaiheet</vt:lpstr>
      <vt:lpstr>PowerPoint-esitys</vt:lpstr>
      <vt:lpstr>Mielenterveys</vt:lpstr>
      <vt:lpstr>Mielenterveys ja sen häiriöt</vt:lpstr>
      <vt:lpstr>Mielenterveys-häiriöt jaetaan yleensä neljään ryhmään:</vt:lpstr>
      <vt:lpstr>Selityksiä mielenterveyden häiriöiden syistä</vt:lpstr>
      <vt:lpstr>Mielenterveyshäiriöiden moniammatillinen hoito</vt:lpstr>
      <vt:lpstr>Mielenterveyshäiriön hoitomuodon valinta</vt:lpstr>
      <vt:lpstr>Psykoterapia </vt:lpstr>
      <vt:lpstr>PowerPoint-esitys</vt:lpstr>
      <vt:lpstr>Psykopatia</vt:lpstr>
      <vt:lpstr>PowerPoint-esitys</vt:lpstr>
      <vt:lpstr>PowerPoint-esitys</vt:lpstr>
      <vt:lpstr>PowerPoint-esitys</vt:lpstr>
      <vt:lpstr>PowerPoint-esitys</vt:lpstr>
      <vt:lpstr>PowerPoint-esitys</vt:lpstr>
      <vt:lpstr>Kokeen rakenne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Suvi Munnukka</dc:creator>
  <cp:lastModifiedBy>Suvi Munnukka</cp:lastModifiedBy>
  <cp:revision>1</cp:revision>
  <dcterms:created xsi:type="dcterms:W3CDTF">2026-03-31T05:50:01Z</dcterms:created>
  <dcterms:modified xsi:type="dcterms:W3CDTF">2026-03-31T05:55:07Z</dcterms:modified>
</cp:coreProperties>
</file>