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806" r:id="rId2"/>
    <p:sldId id="756" r:id="rId3"/>
    <p:sldId id="757" r:id="rId4"/>
    <p:sldId id="759" r:id="rId5"/>
    <p:sldId id="763" r:id="rId6"/>
    <p:sldId id="764" r:id="rId7"/>
    <p:sldId id="765" r:id="rId8"/>
    <p:sldId id="766" r:id="rId9"/>
    <p:sldId id="767" r:id="rId10"/>
    <p:sldId id="768" r:id="rId11"/>
    <p:sldId id="769" r:id="rId12"/>
    <p:sldId id="771" r:id="rId13"/>
    <p:sldId id="772" r:id="rId14"/>
    <p:sldId id="773" r:id="rId15"/>
    <p:sldId id="774" r:id="rId16"/>
    <p:sldId id="810" r:id="rId17"/>
    <p:sldId id="776" r:id="rId18"/>
    <p:sldId id="777" r:id="rId19"/>
    <p:sldId id="778" r:id="rId20"/>
    <p:sldId id="779" r:id="rId21"/>
    <p:sldId id="780" r:id="rId22"/>
    <p:sldId id="781" r:id="rId23"/>
    <p:sldId id="782" r:id="rId24"/>
    <p:sldId id="783" r:id="rId25"/>
    <p:sldId id="784" r:id="rId26"/>
    <p:sldId id="785" r:id="rId27"/>
    <p:sldId id="786" r:id="rId28"/>
    <p:sldId id="787" r:id="rId29"/>
    <p:sldId id="788" r:id="rId30"/>
    <p:sldId id="789" r:id="rId31"/>
    <p:sldId id="809" r:id="rId32"/>
    <p:sldId id="792" r:id="rId33"/>
    <p:sldId id="793" r:id="rId34"/>
    <p:sldId id="794" r:id="rId35"/>
    <p:sldId id="795" r:id="rId36"/>
    <p:sldId id="796" r:id="rId37"/>
    <p:sldId id="800" r:id="rId38"/>
    <p:sldId id="801" r:id="rId39"/>
    <p:sldId id="802" r:id="rId40"/>
    <p:sldId id="798" r:id="rId41"/>
    <p:sldId id="799" r:id="rId42"/>
    <p:sldId id="791" r:id="rId43"/>
    <p:sldId id="760" r:id="rId44"/>
    <p:sldId id="807" r:id="rId4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447"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0DDA23-3A31-435A-9717-AA3AC5618414}"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8F08E9BF-D4E2-4EFC-8153-195E0A2A70C5}">
      <dgm:prSet/>
      <dgm:spPr/>
      <dgm:t>
        <a:bodyPr/>
        <a:lstStyle/>
        <a:p>
          <a:r>
            <a:rPr lang="fi-FI" b="1"/>
            <a:t>1. a) Ensisijaiset adaptiiviset tunteet: </a:t>
          </a:r>
          <a:endParaRPr lang="en-US"/>
        </a:p>
      </dgm:t>
    </dgm:pt>
    <dgm:pt modelId="{E030C456-CD36-430F-B81E-79715088B3D1}" type="parTrans" cxnId="{0F312BC6-4BC5-41AA-972B-615F31FAF1D0}">
      <dgm:prSet/>
      <dgm:spPr/>
      <dgm:t>
        <a:bodyPr/>
        <a:lstStyle/>
        <a:p>
          <a:endParaRPr lang="en-US"/>
        </a:p>
      </dgm:t>
    </dgm:pt>
    <dgm:pt modelId="{477D85CB-99B5-4BB5-80A3-B3F8BB3B4169}" type="sibTrans" cxnId="{0F312BC6-4BC5-41AA-972B-615F31FAF1D0}">
      <dgm:prSet/>
      <dgm:spPr/>
      <dgm:t>
        <a:bodyPr/>
        <a:lstStyle/>
        <a:p>
          <a:endParaRPr lang="en-US"/>
        </a:p>
      </dgm:t>
    </dgm:pt>
    <dgm:pt modelId="{C1A90E72-6E31-430F-A10B-5FA751BE7AA7}">
      <dgm:prSet/>
      <dgm:spPr/>
      <dgm:t>
        <a:bodyPr/>
        <a:lstStyle/>
        <a:p>
          <a:r>
            <a:rPr lang="fi-FI" dirty="0"/>
            <a:t>yksilön perusreaktioita tunteita herättäviin tilanteisiin (menetys-suru, uhka-pelko)</a:t>
          </a:r>
          <a:endParaRPr lang="en-US" dirty="0"/>
        </a:p>
      </dgm:t>
    </dgm:pt>
    <dgm:pt modelId="{FE0862C4-DB64-4110-A2F7-504BCCEA8F1C}" type="parTrans" cxnId="{A3BEAE4F-A942-43C1-9FDA-2D859946393C}">
      <dgm:prSet/>
      <dgm:spPr/>
      <dgm:t>
        <a:bodyPr/>
        <a:lstStyle/>
        <a:p>
          <a:endParaRPr lang="en-US"/>
        </a:p>
      </dgm:t>
    </dgm:pt>
    <dgm:pt modelId="{F6FD1B59-D132-43B9-A19C-1FC09964AA68}" type="sibTrans" cxnId="{A3BEAE4F-A942-43C1-9FDA-2D859946393C}">
      <dgm:prSet/>
      <dgm:spPr/>
      <dgm:t>
        <a:bodyPr/>
        <a:lstStyle/>
        <a:p>
          <a:endParaRPr lang="en-US"/>
        </a:p>
      </dgm:t>
    </dgm:pt>
    <dgm:pt modelId="{80D46FA5-E2C7-4A28-8D26-285EB6F238CD}">
      <dgm:prSet/>
      <dgm:spPr/>
      <dgm:t>
        <a:bodyPr/>
        <a:lstStyle/>
        <a:p>
          <a:r>
            <a:rPr lang="fi-FI" dirty="0"/>
            <a:t>viriävät tilanteessa ja katoavat</a:t>
          </a:r>
          <a:endParaRPr lang="en-US" dirty="0"/>
        </a:p>
      </dgm:t>
    </dgm:pt>
    <dgm:pt modelId="{CEAEEBC9-A237-4C48-B43A-3EF83E43A21D}" type="parTrans" cxnId="{BFD5D898-9E90-4D79-9179-DDB3E0E52435}">
      <dgm:prSet/>
      <dgm:spPr/>
      <dgm:t>
        <a:bodyPr/>
        <a:lstStyle/>
        <a:p>
          <a:endParaRPr lang="en-US"/>
        </a:p>
      </dgm:t>
    </dgm:pt>
    <dgm:pt modelId="{640A78E4-2D3B-4FF9-A828-81897080FBD8}" type="sibTrans" cxnId="{BFD5D898-9E90-4D79-9179-DDB3E0E52435}">
      <dgm:prSet/>
      <dgm:spPr/>
      <dgm:t>
        <a:bodyPr/>
        <a:lstStyle/>
        <a:p>
          <a:endParaRPr lang="en-US"/>
        </a:p>
      </dgm:t>
    </dgm:pt>
    <dgm:pt modelId="{4A972D4C-CD66-41D6-BDF0-660AB00311B3}">
      <dgm:prSet/>
      <dgm:spPr/>
      <dgm:t>
        <a:bodyPr/>
        <a:lstStyle/>
        <a:p>
          <a:r>
            <a:rPr lang="fi-FI" dirty="0"/>
            <a:t>auttavat selviytymään ja toimimaan</a:t>
          </a:r>
          <a:endParaRPr lang="en-US" dirty="0"/>
        </a:p>
      </dgm:t>
    </dgm:pt>
    <dgm:pt modelId="{353F86CB-8CF4-4402-AA78-930F1CD51228}" type="parTrans" cxnId="{2499E6C6-1FBE-4DDA-9FA4-AF93534B86C8}">
      <dgm:prSet/>
      <dgm:spPr/>
      <dgm:t>
        <a:bodyPr/>
        <a:lstStyle/>
        <a:p>
          <a:endParaRPr lang="en-US"/>
        </a:p>
      </dgm:t>
    </dgm:pt>
    <dgm:pt modelId="{0F2ADA3E-F7C3-43A3-B267-DC98FC42005B}" type="sibTrans" cxnId="{2499E6C6-1FBE-4DDA-9FA4-AF93534B86C8}">
      <dgm:prSet/>
      <dgm:spPr/>
      <dgm:t>
        <a:bodyPr/>
        <a:lstStyle/>
        <a:p>
          <a:endParaRPr lang="en-US"/>
        </a:p>
      </dgm:t>
    </dgm:pt>
    <dgm:pt modelId="{807DC6A3-295D-4443-B42E-6C43EE66E7A2}">
      <dgm:prSet/>
      <dgm:spPr/>
      <dgm:t>
        <a:bodyPr/>
        <a:lstStyle/>
        <a:p>
          <a:r>
            <a:rPr lang="fi-FI" b="1"/>
            <a:t>1. b) Ensisijaiset epäadaptiiviset tunteet</a:t>
          </a:r>
          <a:endParaRPr lang="en-US"/>
        </a:p>
      </dgm:t>
    </dgm:pt>
    <dgm:pt modelId="{5D1A4120-B6DE-49FB-8C7D-B8D5C115AD5B}" type="parTrans" cxnId="{B34C125B-851C-49B8-AFE9-29087AE47F9C}">
      <dgm:prSet/>
      <dgm:spPr/>
      <dgm:t>
        <a:bodyPr/>
        <a:lstStyle/>
        <a:p>
          <a:endParaRPr lang="en-US"/>
        </a:p>
      </dgm:t>
    </dgm:pt>
    <dgm:pt modelId="{2FE3FD29-9324-41E8-8EA6-1A0BAFE5D464}" type="sibTrans" cxnId="{B34C125B-851C-49B8-AFE9-29087AE47F9C}">
      <dgm:prSet/>
      <dgm:spPr/>
      <dgm:t>
        <a:bodyPr/>
        <a:lstStyle/>
        <a:p>
          <a:endParaRPr lang="en-US"/>
        </a:p>
      </dgm:t>
    </dgm:pt>
    <dgm:pt modelId="{72259B15-8F36-4DC0-A9BA-5955D2EAD02E}">
      <dgm:prSet/>
      <dgm:spPr/>
      <dgm:t>
        <a:bodyPr/>
        <a:lstStyle/>
        <a:p>
          <a:r>
            <a:rPr lang="fi-FI"/>
            <a:t>Opittuja, vaikeasti muutettavia reaktioita</a:t>
          </a:r>
          <a:endParaRPr lang="en-US"/>
        </a:p>
      </dgm:t>
    </dgm:pt>
    <dgm:pt modelId="{264F5087-0644-4FB6-9E15-951B0D57FA6F}" type="parTrans" cxnId="{E74AA363-495B-40FC-8057-89541B8F7B88}">
      <dgm:prSet/>
      <dgm:spPr/>
      <dgm:t>
        <a:bodyPr/>
        <a:lstStyle/>
        <a:p>
          <a:endParaRPr lang="en-US"/>
        </a:p>
      </dgm:t>
    </dgm:pt>
    <dgm:pt modelId="{29A0852F-A906-42BA-B28C-692BF610B48F}" type="sibTrans" cxnId="{E74AA363-495B-40FC-8057-89541B8F7B88}">
      <dgm:prSet/>
      <dgm:spPr/>
      <dgm:t>
        <a:bodyPr/>
        <a:lstStyle/>
        <a:p>
          <a:endParaRPr lang="en-US"/>
        </a:p>
      </dgm:t>
    </dgm:pt>
    <dgm:pt modelId="{A49E811C-59A6-4A6F-AE12-6C087B9129A4}">
      <dgm:prSet/>
      <dgm:spPr/>
      <dgm:t>
        <a:bodyPr/>
        <a:lstStyle/>
        <a:p>
          <a:r>
            <a:rPr lang="fi-FI"/>
            <a:t>Liittyy kielteisiä tuntemuksia itsestä</a:t>
          </a:r>
          <a:endParaRPr lang="en-US"/>
        </a:p>
      </dgm:t>
    </dgm:pt>
    <dgm:pt modelId="{DCE995C8-8398-4068-B3E5-A15876ECB41E}" type="parTrans" cxnId="{E5ED85C2-EB6C-4307-BC59-53CCBABADE70}">
      <dgm:prSet/>
      <dgm:spPr/>
      <dgm:t>
        <a:bodyPr/>
        <a:lstStyle/>
        <a:p>
          <a:endParaRPr lang="en-US"/>
        </a:p>
      </dgm:t>
    </dgm:pt>
    <dgm:pt modelId="{F017A872-A9EA-4994-B0C3-BFFBCB7D4419}" type="sibTrans" cxnId="{E5ED85C2-EB6C-4307-BC59-53CCBABADE70}">
      <dgm:prSet/>
      <dgm:spPr/>
      <dgm:t>
        <a:bodyPr/>
        <a:lstStyle/>
        <a:p>
          <a:endParaRPr lang="en-US"/>
        </a:p>
      </dgm:t>
    </dgm:pt>
    <dgm:pt modelId="{24EA3024-AF99-44BA-AD43-0DC92EA7DDFF}">
      <dgm:prSet/>
      <dgm:spPr/>
      <dgm:t>
        <a:bodyPr/>
        <a:lstStyle/>
        <a:p>
          <a:r>
            <a:rPr lang="fi-FI" b="1"/>
            <a:t>2. Toissijaiset tunteet</a:t>
          </a:r>
          <a:endParaRPr lang="en-US"/>
        </a:p>
      </dgm:t>
    </dgm:pt>
    <dgm:pt modelId="{CA056C32-02D7-4BD1-A821-6D97B59F0827}" type="parTrans" cxnId="{65D09534-67B0-400C-AFC8-7BB695137633}">
      <dgm:prSet/>
      <dgm:spPr/>
      <dgm:t>
        <a:bodyPr/>
        <a:lstStyle/>
        <a:p>
          <a:endParaRPr lang="en-US"/>
        </a:p>
      </dgm:t>
    </dgm:pt>
    <dgm:pt modelId="{185B4037-E457-494A-B5BC-B4CA84D74280}" type="sibTrans" cxnId="{65D09534-67B0-400C-AFC8-7BB695137633}">
      <dgm:prSet/>
      <dgm:spPr/>
      <dgm:t>
        <a:bodyPr/>
        <a:lstStyle/>
        <a:p>
          <a:endParaRPr lang="en-US"/>
        </a:p>
      </dgm:t>
    </dgm:pt>
    <dgm:pt modelId="{B222DC8C-BD2B-4134-8FB0-43D25DA1F3AA}">
      <dgm:prSet/>
      <dgm:spPr/>
      <dgm:t>
        <a:bodyPr/>
        <a:lstStyle/>
        <a:p>
          <a:r>
            <a:rPr lang="fi-FI" dirty="0"/>
            <a:t>Syntyy silloin, kun ihminen ei tunnista ensisijaisia tunteitaan tai pyrkii suojautumaan niiltä (esim. menettämisen pelko – viha)</a:t>
          </a:r>
          <a:endParaRPr lang="en-US" dirty="0"/>
        </a:p>
      </dgm:t>
    </dgm:pt>
    <dgm:pt modelId="{DBCFE832-CF01-46F2-857D-9786BEA49C3E}" type="parTrans" cxnId="{EDBF5548-F0A6-4301-A936-5D00B63C6BA1}">
      <dgm:prSet/>
      <dgm:spPr/>
      <dgm:t>
        <a:bodyPr/>
        <a:lstStyle/>
        <a:p>
          <a:endParaRPr lang="en-US"/>
        </a:p>
      </dgm:t>
    </dgm:pt>
    <dgm:pt modelId="{0A849683-14C4-4381-9A3C-AE364252FCFC}" type="sibTrans" cxnId="{EDBF5548-F0A6-4301-A936-5D00B63C6BA1}">
      <dgm:prSet/>
      <dgm:spPr/>
      <dgm:t>
        <a:bodyPr/>
        <a:lstStyle/>
        <a:p>
          <a:endParaRPr lang="en-US"/>
        </a:p>
      </dgm:t>
    </dgm:pt>
    <dgm:pt modelId="{689AF938-B71A-4A54-A191-4D0FEBFBCEE1}">
      <dgm:prSet/>
      <dgm:spPr/>
      <dgm:t>
        <a:bodyPr/>
        <a:lstStyle/>
        <a:p>
          <a:r>
            <a:rPr lang="fi-FI" b="1"/>
            <a:t>3. Välineelliset tunteet</a:t>
          </a:r>
          <a:endParaRPr lang="en-US"/>
        </a:p>
      </dgm:t>
    </dgm:pt>
    <dgm:pt modelId="{2D6A8F90-8E67-4D19-8BC6-05190D03B8F1}" type="parTrans" cxnId="{03680499-E4AB-4D5D-8F20-0331C4CC8F64}">
      <dgm:prSet/>
      <dgm:spPr/>
      <dgm:t>
        <a:bodyPr/>
        <a:lstStyle/>
        <a:p>
          <a:endParaRPr lang="en-US"/>
        </a:p>
      </dgm:t>
    </dgm:pt>
    <dgm:pt modelId="{595D2A9D-2C2F-4467-8F56-2D58A3AD07CF}" type="sibTrans" cxnId="{03680499-E4AB-4D5D-8F20-0331C4CC8F64}">
      <dgm:prSet/>
      <dgm:spPr/>
      <dgm:t>
        <a:bodyPr/>
        <a:lstStyle/>
        <a:p>
          <a:endParaRPr lang="en-US"/>
        </a:p>
      </dgm:t>
    </dgm:pt>
    <dgm:pt modelId="{9D99AED6-E07A-4D32-A126-5ED04E049AB1}">
      <dgm:prSet/>
      <dgm:spPr/>
      <dgm:t>
        <a:bodyPr/>
        <a:lstStyle/>
        <a:p>
          <a:r>
            <a:rPr lang="fi-FI"/>
            <a:t>Opittuja tietoisia tai ei-tietoisia tunneilmaisuja -&gt; pyritään vaikuttamaan toisiin ihmisiin (esim. kyynelten vuodattaminen)</a:t>
          </a:r>
          <a:endParaRPr lang="en-US"/>
        </a:p>
      </dgm:t>
    </dgm:pt>
    <dgm:pt modelId="{4BF01781-BAF5-457A-A333-FCD2A0F750D7}" type="parTrans" cxnId="{79CBE8B0-0C62-484F-9B5B-633C8EC882BB}">
      <dgm:prSet/>
      <dgm:spPr/>
      <dgm:t>
        <a:bodyPr/>
        <a:lstStyle/>
        <a:p>
          <a:endParaRPr lang="en-US"/>
        </a:p>
      </dgm:t>
    </dgm:pt>
    <dgm:pt modelId="{ABF0ADEA-3FAE-4200-B6AB-F83B4331D093}" type="sibTrans" cxnId="{79CBE8B0-0C62-484F-9B5B-633C8EC882BB}">
      <dgm:prSet/>
      <dgm:spPr/>
      <dgm:t>
        <a:bodyPr/>
        <a:lstStyle/>
        <a:p>
          <a:endParaRPr lang="en-US"/>
        </a:p>
      </dgm:t>
    </dgm:pt>
    <dgm:pt modelId="{679D813F-F813-4B57-B03A-9943B16FF15C}" type="pres">
      <dgm:prSet presAssocID="{020DDA23-3A31-435A-9717-AA3AC5618414}" presName="diagram" presStyleCnt="0">
        <dgm:presLayoutVars>
          <dgm:dir/>
          <dgm:resizeHandles val="exact"/>
        </dgm:presLayoutVars>
      </dgm:prSet>
      <dgm:spPr/>
    </dgm:pt>
    <dgm:pt modelId="{86C70869-EF04-4CE4-B24B-21546428F179}" type="pres">
      <dgm:prSet presAssocID="{8F08E9BF-D4E2-4EFC-8153-195E0A2A70C5}" presName="node" presStyleLbl="node1" presStyleIdx="0" presStyleCnt="4">
        <dgm:presLayoutVars>
          <dgm:bulletEnabled val="1"/>
        </dgm:presLayoutVars>
      </dgm:prSet>
      <dgm:spPr/>
    </dgm:pt>
    <dgm:pt modelId="{F90B1584-1F0E-4F56-8C14-420420B5EEC0}" type="pres">
      <dgm:prSet presAssocID="{477D85CB-99B5-4BB5-80A3-B3F8BB3B4169}" presName="sibTrans" presStyleCnt="0"/>
      <dgm:spPr/>
    </dgm:pt>
    <dgm:pt modelId="{016494FB-52AB-4F7E-B3AA-C4252F3F3B02}" type="pres">
      <dgm:prSet presAssocID="{807DC6A3-295D-4443-B42E-6C43EE66E7A2}" presName="node" presStyleLbl="node1" presStyleIdx="1" presStyleCnt="4">
        <dgm:presLayoutVars>
          <dgm:bulletEnabled val="1"/>
        </dgm:presLayoutVars>
      </dgm:prSet>
      <dgm:spPr/>
    </dgm:pt>
    <dgm:pt modelId="{67E70C0C-3F3C-4195-9972-698F13EF6785}" type="pres">
      <dgm:prSet presAssocID="{2FE3FD29-9324-41E8-8EA6-1A0BAFE5D464}" presName="sibTrans" presStyleCnt="0"/>
      <dgm:spPr/>
    </dgm:pt>
    <dgm:pt modelId="{28D90F0E-51BA-4E7A-8F89-DBD1AAAC5C8C}" type="pres">
      <dgm:prSet presAssocID="{24EA3024-AF99-44BA-AD43-0DC92EA7DDFF}" presName="node" presStyleLbl="node1" presStyleIdx="2" presStyleCnt="4">
        <dgm:presLayoutVars>
          <dgm:bulletEnabled val="1"/>
        </dgm:presLayoutVars>
      </dgm:prSet>
      <dgm:spPr/>
    </dgm:pt>
    <dgm:pt modelId="{7C8D92D7-163D-4E3B-A49B-31846DEFEE48}" type="pres">
      <dgm:prSet presAssocID="{185B4037-E457-494A-B5BC-B4CA84D74280}" presName="sibTrans" presStyleCnt="0"/>
      <dgm:spPr/>
    </dgm:pt>
    <dgm:pt modelId="{DAB0235C-7CA5-4239-A06D-A28953020A3F}" type="pres">
      <dgm:prSet presAssocID="{689AF938-B71A-4A54-A191-4D0FEBFBCEE1}" presName="node" presStyleLbl="node1" presStyleIdx="3" presStyleCnt="4">
        <dgm:presLayoutVars>
          <dgm:bulletEnabled val="1"/>
        </dgm:presLayoutVars>
      </dgm:prSet>
      <dgm:spPr/>
    </dgm:pt>
  </dgm:ptLst>
  <dgm:cxnLst>
    <dgm:cxn modelId="{CAE28011-0A02-4507-AC7B-F174B8A2377E}" type="presOf" srcId="{020DDA23-3A31-435A-9717-AA3AC5618414}" destId="{679D813F-F813-4B57-B03A-9943B16FF15C}" srcOrd="0" destOrd="0" presId="urn:microsoft.com/office/officeart/2005/8/layout/default"/>
    <dgm:cxn modelId="{58E6C41F-AB3D-473D-B6C5-5DE145A7B63C}" type="presOf" srcId="{B222DC8C-BD2B-4134-8FB0-43D25DA1F3AA}" destId="{28D90F0E-51BA-4E7A-8F89-DBD1AAAC5C8C}" srcOrd="0" destOrd="1" presId="urn:microsoft.com/office/officeart/2005/8/layout/default"/>
    <dgm:cxn modelId="{65D09534-67B0-400C-AFC8-7BB695137633}" srcId="{020DDA23-3A31-435A-9717-AA3AC5618414}" destId="{24EA3024-AF99-44BA-AD43-0DC92EA7DDFF}" srcOrd="2" destOrd="0" parTransId="{CA056C32-02D7-4BD1-A821-6D97B59F0827}" sibTransId="{185B4037-E457-494A-B5BC-B4CA84D74280}"/>
    <dgm:cxn modelId="{76BBA53A-461E-459D-ADB3-4FDEF9D345F2}" type="presOf" srcId="{4A972D4C-CD66-41D6-BDF0-660AB00311B3}" destId="{86C70869-EF04-4CE4-B24B-21546428F179}" srcOrd="0" destOrd="3" presId="urn:microsoft.com/office/officeart/2005/8/layout/default"/>
    <dgm:cxn modelId="{B34C125B-851C-49B8-AFE9-29087AE47F9C}" srcId="{020DDA23-3A31-435A-9717-AA3AC5618414}" destId="{807DC6A3-295D-4443-B42E-6C43EE66E7A2}" srcOrd="1" destOrd="0" parTransId="{5D1A4120-B6DE-49FB-8C7D-B8D5C115AD5B}" sibTransId="{2FE3FD29-9324-41E8-8EA6-1A0BAFE5D464}"/>
    <dgm:cxn modelId="{E74AA363-495B-40FC-8057-89541B8F7B88}" srcId="{807DC6A3-295D-4443-B42E-6C43EE66E7A2}" destId="{72259B15-8F36-4DC0-A9BA-5955D2EAD02E}" srcOrd="0" destOrd="0" parTransId="{264F5087-0644-4FB6-9E15-951B0D57FA6F}" sibTransId="{29A0852F-A906-42BA-B28C-692BF610B48F}"/>
    <dgm:cxn modelId="{EDBF5548-F0A6-4301-A936-5D00B63C6BA1}" srcId="{24EA3024-AF99-44BA-AD43-0DC92EA7DDFF}" destId="{B222DC8C-BD2B-4134-8FB0-43D25DA1F3AA}" srcOrd="0" destOrd="0" parTransId="{DBCFE832-CF01-46F2-857D-9786BEA49C3E}" sibTransId="{0A849683-14C4-4381-9A3C-AE364252FCFC}"/>
    <dgm:cxn modelId="{40435A4F-5833-41BF-B9D3-72AD0479E659}" type="presOf" srcId="{72259B15-8F36-4DC0-A9BA-5955D2EAD02E}" destId="{016494FB-52AB-4F7E-B3AA-C4252F3F3B02}" srcOrd="0" destOrd="1" presId="urn:microsoft.com/office/officeart/2005/8/layout/default"/>
    <dgm:cxn modelId="{A3BEAE4F-A942-43C1-9FDA-2D859946393C}" srcId="{8F08E9BF-D4E2-4EFC-8153-195E0A2A70C5}" destId="{C1A90E72-6E31-430F-A10B-5FA751BE7AA7}" srcOrd="0" destOrd="0" parTransId="{FE0862C4-DB64-4110-A2F7-504BCCEA8F1C}" sibTransId="{F6FD1B59-D132-43B9-A19C-1FC09964AA68}"/>
    <dgm:cxn modelId="{301B6A54-C9B6-411C-AD40-80E06BC9FA84}" type="presOf" srcId="{80D46FA5-E2C7-4A28-8D26-285EB6F238CD}" destId="{86C70869-EF04-4CE4-B24B-21546428F179}" srcOrd="0" destOrd="2" presId="urn:microsoft.com/office/officeart/2005/8/layout/default"/>
    <dgm:cxn modelId="{81325081-3EE6-489E-A430-F0A9A6CC9640}" type="presOf" srcId="{24EA3024-AF99-44BA-AD43-0DC92EA7DDFF}" destId="{28D90F0E-51BA-4E7A-8F89-DBD1AAAC5C8C}" srcOrd="0" destOrd="0" presId="urn:microsoft.com/office/officeart/2005/8/layout/default"/>
    <dgm:cxn modelId="{ADFE1597-C546-4216-8BC1-1F60C1243CB0}" type="presOf" srcId="{C1A90E72-6E31-430F-A10B-5FA751BE7AA7}" destId="{86C70869-EF04-4CE4-B24B-21546428F179}" srcOrd="0" destOrd="1" presId="urn:microsoft.com/office/officeart/2005/8/layout/default"/>
    <dgm:cxn modelId="{BFD5D898-9E90-4D79-9179-DDB3E0E52435}" srcId="{8F08E9BF-D4E2-4EFC-8153-195E0A2A70C5}" destId="{80D46FA5-E2C7-4A28-8D26-285EB6F238CD}" srcOrd="1" destOrd="0" parTransId="{CEAEEBC9-A237-4C48-B43A-3EF83E43A21D}" sibTransId="{640A78E4-2D3B-4FF9-A828-81897080FBD8}"/>
    <dgm:cxn modelId="{03680499-E4AB-4D5D-8F20-0331C4CC8F64}" srcId="{020DDA23-3A31-435A-9717-AA3AC5618414}" destId="{689AF938-B71A-4A54-A191-4D0FEBFBCEE1}" srcOrd="3" destOrd="0" parTransId="{2D6A8F90-8E67-4D19-8BC6-05190D03B8F1}" sibTransId="{595D2A9D-2C2F-4467-8F56-2D58A3AD07CF}"/>
    <dgm:cxn modelId="{6F81EAA3-7055-4396-83D0-EC863A47B010}" type="presOf" srcId="{689AF938-B71A-4A54-A191-4D0FEBFBCEE1}" destId="{DAB0235C-7CA5-4239-A06D-A28953020A3F}" srcOrd="0" destOrd="0" presId="urn:microsoft.com/office/officeart/2005/8/layout/default"/>
    <dgm:cxn modelId="{11AB62AB-5CF4-437D-BE66-C771ADBCBE25}" type="presOf" srcId="{807DC6A3-295D-4443-B42E-6C43EE66E7A2}" destId="{016494FB-52AB-4F7E-B3AA-C4252F3F3B02}" srcOrd="0" destOrd="0" presId="urn:microsoft.com/office/officeart/2005/8/layout/default"/>
    <dgm:cxn modelId="{79CBE8B0-0C62-484F-9B5B-633C8EC882BB}" srcId="{689AF938-B71A-4A54-A191-4D0FEBFBCEE1}" destId="{9D99AED6-E07A-4D32-A126-5ED04E049AB1}" srcOrd="0" destOrd="0" parTransId="{4BF01781-BAF5-457A-A333-FCD2A0F750D7}" sibTransId="{ABF0ADEA-3FAE-4200-B6AB-F83B4331D093}"/>
    <dgm:cxn modelId="{6B368BB5-C6EB-4CAD-A1C2-28A49635BCC5}" type="presOf" srcId="{8F08E9BF-D4E2-4EFC-8153-195E0A2A70C5}" destId="{86C70869-EF04-4CE4-B24B-21546428F179}" srcOrd="0" destOrd="0" presId="urn:microsoft.com/office/officeart/2005/8/layout/default"/>
    <dgm:cxn modelId="{E5ED85C2-EB6C-4307-BC59-53CCBABADE70}" srcId="{807DC6A3-295D-4443-B42E-6C43EE66E7A2}" destId="{A49E811C-59A6-4A6F-AE12-6C087B9129A4}" srcOrd="1" destOrd="0" parTransId="{DCE995C8-8398-4068-B3E5-A15876ECB41E}" sibTransId="{F017A872-A9EA-4994-B0C3-BFFBCB7D4419}"/>
    <dgm:cxn modelId="{0F312BC6-4BC5-41AA-972B-615F31FAF1D0}" srcId="{020DDA23-3A31-435A-9717-AA3AC5618414}" destId="{8F08E9BF-D4E2-4EFC-8153-195E0A2A70C5}" srcOrd="0" destOrd="0" parTransId="{E030C456-CD36-430F-B81E-79715088B3D1}" sibTransId="{477D85CB-99B5-4BB5-80A3-B3F8BB3B4169}"/>
    <dgm:cxn modelId="{2499E6C6-1FBE-4DDA-9FA4-AF93534B86C8}" srcId="{8F08E9BF-D4E2-4EFC-8153-195E0A2A70C5}" destId="{4A972D4C-CD66-41D6-BDF0-660AB00311B3}" srcOrd="2" destOrd="0" parTransId="{353F86CB-8CF4-4402-AA78-930F1CD51228}" sibTransId="{0F2ADA3E-F7C3-43A3-B267-DC98FC42005B}"/>
    <dgm:cxn modelId="{D4A562CA-55F6-403F-B23F-5F14BA825EC8}" type="presOf" srcId="{A49E811C-59A6-4A6F-AE12-6C087B9129A4}" destId="{016494FB-52AB-4F7E-B3AA-C4252F3F3B02}" srcOrd="0" destOrd="2" presId="urn:microsoft.com/office/officeart/2005/8/layout/default"/>
    <dgm:cxn modelId="{A8C01BFD-C740-4880-B1F6-4AC7C07937FF}" type="presOf" srcId="{9D99AED6-E07A-4D32-A126-5ED04E049AB1}" destId="{DAB0235C-7CA5-4239-A06D-A28953020A3F}" srcOrd="0" destOrd="1" presId="urn:microsoft.com/office/officeart/2005/8/layout/default"/>
    <dgm:cxn modelId="{DE316C93-1E10-4690-8A1C-421E00F1A2D6}" type="presParOf" srcId="{679D813F-F813-4B57-B03A-9943B16FF15C}" destId="{86C70869-EF04-4CE4-B24B-21546428F179}" srcOrd="0" destOrd="0" presId="urn:microsoft.com/office/officeart/2005/8/layout/default"/>
    <dgm:cxn modelId="{93BE0056-95B8-49E6-9B82-F0BB9CBEBC0F}" type="presParOf" srcId="{679D813F-F813-4B57-B03A-9943B16FF15C}" destId="{F90B1584-1F0E-4F56-8C14-420420B5EEC0}" srcOrd="1" destOrd="0" presId="urn:microsoft.com/office/officeart/2005/8/layout/default"/>
    <dgm:cxn modelId="{94BB0C5F-44D2-45D9-96D8-60C88BEB1B3C}" type="presParOf" srcId="{679D813F-F813-4B57-B03A-9943B16FF15C}" destId="{016494FB-52AB-4F7E-B3AA-C4252F3F3B02}" srcOrd="2" destOrd="0" presId="urn:microsoft.com/office/officeart/2005/8/layout/default"/>
    <dgm:cxn modelId="{7C59136D-3657-4B47-BC06-3074149D7896}" type="presParOf" srcId="{679D813F-F813-4B57-B03A-9943B16FF15C}" destId="{67E70C0C-3F3C-4195-9972-698F13EF6785}" srcOrd="3" destOrd="0" presId="urn:microsoft.com/office/officeart/2005/8/layout/default"/>
    <dgm:cxn modelId="{0F78936E-1686-4EAC-8332-111E659C5C17}" type="presParOf" srcId="{679D813F-F813-4B57-B03A-9943B16FF15C}" destId="{28D90F0E-51BA-4E7A-8F89-DBD1AAAC5C8C}" srcOrd="4" destOrd="0" presId="urn:microsoft.com/office/officeart/2005/8/layout/default"/>
    <dgm:cxn modelId="{08AEB1D2-05FB-43FC-A167-AE5B8F902AC3}" type="presParOf" srcId="{679D813F-F813-4B57-B03A-9943B16FF15C}" destId="{7C8D92D7-163D-4E3B-A49B-31846DEFEE48}" srcOrd="5" destOrd="0" presId="urn:microsoft.com/office/officeart/2005/8/layout/default"/>
    <dgm:cxn modelId="{61F852C7-CEF6-4A29-9219-585A9ED31B09}" type="presParOf" srcId="{679D813F-F813-4B57-B03A-9943B16FF15C}" destId="{DAB0235C-7CA5-4239-A06D-A28953020A3F}"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70869-EF04-4CE4-B24B-21546428F179}">
      <dsp:nvSpPr>
        <dsp:cNvPr id="0" name=""/>
        <dsp:cNvSpPr/>
      </dsp:nvSpPr>
      <dsp:spPr>
        <a:xfrm>
          <a:off x="1418152" y="2169"/>
          <a:ext cx="4248717" cy="254923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i-FI" sz="2400" b="1" kern="1200"/>
            <a:t>1. a) Ensisijaiset adaptiiviset tunteet: </a:t>
          </a:r>
          <a:endParaRPr lang="en-US" sz="2400" kern="1200"/>
        </a:p>
        <a:p>
          <a:pPr marL="171450" lvl="1" indent="-171450" algn="l" defTabSz="844550">
            <a:lnSpc>
              <a:spcPct val="90000"/>
            </a:lnSpc>
            <a:spcBef>
              <a:spcPct val="0"/>
            </a:spcBef>
            <a:spcAft>
              <a:spcPct val="15000"/>
            </a:spcAft>
            <a:buChar char="•"/>
          </a:pPr>
          <a:r>
            <a:rPr lang="fi-FI" sz="1900" kern="1200" dirty="0"/>
            <a:t>yksilön perusreaktioita tunteita herättäviin tilanteisiin (menetys-suru, uhka-pelko)</a:t>
          </a:r>
          <a:endParaRPr lang="en-US" sz="1900" kern="1200" dirty="0"/>
        </a:p>
        <a:p>
          <a:pPr marL="171450" lvl="1" indent="-171450" algn="l" defTabSz="844550">
            <a:lnSpc>
              <a:spcPct val="90000"/>
            </a:lnSpc>
            <a:spcBef>
              <a:spcPct val="0"/>
            </a:spcBef>
            <a:spcAft>
              <a:spcPct val="15000"/>
            </a:spcAft>
            <a:buChar char="•"/>
          </a:pPr>
          <a:r>
            <a:rPr lang="fi-FI" sz="1900" kern="1200" dirty="0"/>
            <a:t>viriävät tilanteessa ja katoavat</a:t>
          </a:r>
          <a:endParaRPr lang="en-US" sz="1900" kern="1200" dirty="0"/>
        </a:p>
        <a:p>
          <a:pPr marL="171450" lvl="1" indent="-171450" algn="l" defTabSz="844550">
            <a:lnSpc>
              <a:spcPct val="90000"/>
            </a:lnSpc>
            <a:spcBef>
              <a:spcPct val="0"/>
            </a:spcBef>
            <a:spcAft>
              <a:spcPct val="15000"/>
            </a:spcAft>
            <a:buChar char="•"/>
          </a:pPr>
          <a:r>
            <a:rPr lang="fi-FI" sz="1900" kern="1200" dirty="0"/>
            <a:t>auttavat selviytymään ja toimimaan</a:t>
          </a:r>
          <a:endParaRPr lang="en-US" sz="1900" kern="1200" dirty="0"/>
        </a:p>
      </dsp:txBody>
      <dsp:txXfrm>
        <a:off x="1418152" y="2169"/>
        <a:ext cx="4248717" cy="2549230"/>
      </dsp:txXfrm>
    </dsp:sp>
    <dsp:sp modelId="{016494FB-52AB-4F7E-B3AA-C4252F3F3B02}">
      <dsp:nvSpPr>
        <dsp:cNvPr id="0" name=""/>
        <dsp:cNvSpPr/>
      </dsp:nvSpPr>
      <dsp:spPr>
        <a:xfrm>
          <a:off x="6091741" y="2169"/>
          <a:ext cx="4248717" cy="2549230"/>
        </a:xfrm>
        <a:prstGeom prst="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i-FI" sz="2400" b="1" kern="1200"/>
            <a:t>1. b) Ensisijaiset epäadaptiiviset tunteet</a:t>
          </a:r>
          <a:endParaRPr lang="en-US" sz="2400" kern="1200"/>
        </a:p>
        <a:p>
          <a:pPr marL="171450" lvl="1" indent="-171450" algn="l" defTabSz="844550">
            <a:lnSpc>
              <a:spcPct val="90000"/>
            </a:lnSpc>
            <a:spcBef>
              <a:spcPct val="0"/>
            </a:spcBef>
            <a:spcAft>
              <a:spcPct val="15000"/>
            </a:spcAft>
            <a:buChar char="•"/>
          </a:pPr>
          <a:r>
            <a:rPr lang="fi-FI" sz="1900" kern="1200"/>
            <a:t>Opittuja, vaikeasti muutettavia reaktioita</a:t>
          </a:r>
          <a:endParaRPr lang="en-US" sz="1900" kern="1200"/>
        </a:p>
        <a:p>
          <a:pPr marL="171450" lvl="1" indent="-171450" algn="l" defTabSz="844550">
            <a:lnSpc>
              <a:spcPct val="90000"/>
            </a:lnSpc>
            <a:spcBef>
              <a:spcPct val="0"/>
            </a:spcBef>
            <a:spcAft>
              <a:spcPct val="15000"/>
            </a:spcAft>
            <a:buChar char="•"/>
          </a:pPr>
          <a:r>
            <a:rPr lang="fi-FI" sz="1900" kern="1200"/>
            <a:t>Liittyy kielteisiä tuntemuksia itsestä</a:t>
          </a:r>
          <a:endParaRPr lang="en-US" sz="1900" kern="1200"/>
        </a:p>
      </dsp:txBody>
      <dsp:txXfrm>
        <a:off x="6091741" y="2169"/>
        <a:ext cx="4248717" cy="2549230"/>
      </dsp:txXfrm>
    </dsp:sp>
    <dsp:sp modelId="{28D90F0E-51BA-4E7A-8F89-DBD1AAAC5C8C}">
      <dsp:nvSpPr>
        <dsp:cNvPr id="0" name=""/>
        <dsp:cNvSpPr/>
      </dsp:nvSpPr>
      <dsp:spPr>
        <a:xfrm>
          <a:off x="1418152" y="2976271"/>
          <a:ext cx="4248717" cy="2549230"/>
        </a:xfrm>
        <a:prstGeom prst="rect">
          <a:avLst/>
        </a:prstGeom>
        <a:gradFill rotWithShape="0">
          <a:gsLst>
            <a:gs pos="0">
              <a:schemeClr val="accent2">
                <a:hueOff val="4295743"/>
                <a:satOff val="-12329"/>
                <a:lumOff val="-19739"/>
                <a:alphaOff val="0"/>
                <a:satMod val="103000"/>
                <a:lumMod val="102000"/>
                <a:tint val="94000"/>
              </a:schemeClr>
            </a:gs>
            <a:gs pos="50000">
              <a:schemeClr val="accent2">
                <a:hueOff val="4295743"/>
                <a:satOff val="-12329"/>
                <a:lumOff val="-19739"/>
                <a:alphaOff val="0"/>
                <a:satMod val="110000"/>
                <a:lumMod val="100000"/>
                <a:shade val="100000"/>
              </a:schemeClr>
            </a:gs>
            <a:gs pos="100000">
              <a:schemeClr val="accent2">
                <a:hueOff val="4295743"/>
                <a:satOff val="-12329"/>
                <a:lumOff val="-197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i-FI" sz="2400" b="1" kern="1200"/>
            <a:t>2. Toissijaiset tunteet</a:t>
          </a:r>
          <a:endParaRPr lang="en-US" sz="2400" kern="1200"/>
        </a:p>
        <a:p>
          <a:pPr marL="171450" lvl="1" indent="-171450" algn="l" defTabSz="844550">
            <a:lnSpc>
              <a:spcPct val="90000"/>
            </a:lnSpc>
            <a:spcBef>
              <a:spcPct val="0"/>
            </a:spcBef>
            <a:spcAft>
              <a:spcPct val="15000"/>
            </a:spcAft>
            <a:buChar char="•"/>
          </a:pPr>
          <a:r>
            <a:rPr lang="fi-FI" sz="1900" kern="1200" dirty="0"/>
            <a:t>Syntyy silloin, kun ihminen ei tunnista ensisijaisia tunteitaan tai pyrkii suojautumaan niiltä (esim. menettämisen pelko – viha)</a:t>
          </a:r>
          <a:endParaRPr lang="en-US" sz="1900" kern="1200" dirty="0"/>
        </a:p>
      </dsp:txBody>
      <dsp:txXfrm>
        <a:off x="1418152" y="2976271"/>
        <a:ext cx="4248717" cy="2549230"/>
      </dsp:txXfrm>
    </dsp:sp>
    <dsp:sp modelId="{DAB0235C-7CA5-4239-A06D-A28953020A3F}">
      <dsp:nvSpPr>
        <dsp:cNvPr id="0" name=""/>
        <dsp:cNvSpPr/>
      </dsp:nvSpPr>
      <dsp:spPr>
        <a:xfrm>
          <a:off x="6091741" y="2976271"/>
          <a:ext cx="4248717" cy="2549230"/>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i-FI" sz="2400" b="1" kern="1200"/>
            <a:t>3. Välineelliset tunteet</a:t>
          </a:r>
          <a:endParaRPr lang="en-US" sz="2400" kern="1200"/>
        </a:p>
        <a:p>
          <a:pPr marL="171450" lvl="1" indent="-171450" algn="l" defTabSz="844550">
            <a:lnSpc>
              <a:spcPct val="90000"/>
            </a:lnSpc>
            <a:spcBef>
              <a:spcPct val="0"/>
            </a:spcBef>
            <a:spcAft>
              <a:spcPct val="15000"/>
            </a:spcAft>
            <a:buChar char="•"/>
          </a:pPr>
          <a:r>
            <a:rPr lang="fi-FI" sz="1900" kern="1200"/>
            <a:t>Opittuja tietoisia tai ei-tietoisia tunneilmaisuja -&gt; pyritään vaikuttamaan toisiin ihmisiin (esim. kyynelten vuodattaminen)</a:t>
          </a:r>
          <a:endParaRPr lang="en-US" sz="1900" kern="1200"/>
        </a:p>
      </dsp:txBody>
      <dsp:txXfrm>
        <a:off x="6091741" y="2976271"/>
        <a:ext cx="4248717" cy="25492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54810-6A10-46D2-9C42-8D8D8463BC58}" type="datetimeFigureOut">
              <a:rPr lang="fi-FI" smtClean="0"/>
              <a:t>1.4.2025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88EB1F-0EB7-4014-B507-3FE8C8D92EDC}" type="slidenum">
              <a:rPr lang="fi-FI" smtClean="0"/>
              <a:t>‹#›</a:t>
            </a:fld>
            <a:endParaRPr lang="fi-FI"/>
          </a:p>
        </p:txBody>
      </p:sp>
    </p:spTree>
    <p:extLst>
      <p:ext uri="{BB962C8B-B14F-4D97-AF65-F5344CB8AC3E}">
        <p14:creationId xmlns:p14="http://schemas.microsoft.com/office/powerpoint/2010/main" val="2826289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2</a:t>
            </a:fld>
            <a:endParaRPr lang="fi-FI"/>
          </a:p>
        </p:txBody>
      </p:sp>
    </p:spTree>
    <p:extLst>
      <p:ext uri="{BB962C8B-B14F-4D97-AF65-F5344CB8AC3E}">
        <p14:creationId xmlns:p14="http://schemas.microsoft.com/office/powerpoint/2010/main" val="321026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14</a:t>
            </a:fld>
            <a:endParaRPr lang="fi-FI"/>
          </a:p>
        </p:txBody>
      </p:sp>
    </p:spTree>
    <p:extLst>
      <p:ext uri="{BB962C8B-B14F-4D97-AF65-F5344CB8AC3E}">
        <p14:creationId xmlns:p14="http://schemas.microsoft.com/office/powerpoint/2010/main" val="1121618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i="0" dirty="0" err="1">
                <a:solidFill>
                  <a:srgbClr val="0E0E0F"/>
                </a:solidFill>
                <a:effectLst/>
                <a:latin typeface="Open Sans" panose="020B0606030504020204" pitchFamily="34" charset="0"/>
              </a:rPr>
              <a:t>Greenberg</a:t>
            </a:r>
            <a:r>
              <a:rPr lang="fi-FI" b="1" i="0" dirty="0">
                <a:solidFill>
                  <a:srgbClr val="0E0E0F"/>
                </a:solidFill>
                <a:effectLst/>
                <a:latin typeface="Open Sans" panose="020B0606030504020204" pitchFamily="34" charset="0"/>
              </a:rPr>
              <a:t> jakaa tunteet neljään ryhmään sen mukaan, miten tunne on syntynyt </a:t>
            </a:r>
            <a:r>
              <a:rPr lang="fi-FI" b="0" i="0" dirty="0">
                <a:solidFill>
                  <a:srgbClr val="0E0E0F"/>
                </a:solidFill>
                <a:effectLst/>
                <a:latin typeface="Open Sans" panose="020B0606030504020204" pitchFamily="34" charset="0"/>
              </a:rPr>
              <a:t>-&gt; samalla sanalla nimetyt tunteet voivat olla luonteeltaan hyvin erilaisia sen mukaan, millaisen tapahtumasarjan seurauksena ne ovat syntyneet</a:t>
            </a:r>
          </a:p>
        </p:txBody>
      </p:sp>
      <p:sp>
        <p:nvSpPr>
          <p:cNvPr id="4" name="Dian numeron paikkamerkki 3"/>
          <p:cNvSpPr>
            <a:spLocks noGrp="1"/>
          </p:cNvSpPr>
          <p:nvPr>
            <p:ph type="sldNum" sz="quarter" idx="5"/>
          </p:nvPr>
        </p:nvSpPr>
        <p:spPr/>
        <p:txBody>
          <a:bodyPr/>
          <a:lstStyle/>
          <a:p>
            <a:fld id="{D65F1C97-D569-4378-B66B-90195ECD92F5}" type="slidenum">
              <a:rPr lang="fi-FI" smtClean="0"/>
              <a:t>15</a:t>
            </a:fld>
            <a:endParaRPr lang="fi-FI"/>
          </a:p>
        </p:txBody>
      </p:sp>
    </p:spTree>
    <p:extLst>
      <p:ext uri="{BB962C8B-B14F-4D97-AF65-F5344CB8AC3E}">
        <p14:creationId xmlns:p14="http://schemas.microsoft.com/office/powerpoint/2010/main" val="2332337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p>
        </p:txBody>
      </p:sp>
      <p:sp>
        <p:nvSpPr>
          <p:cNvPr id="4" name="Dian numeron paikkamerkki 3"/>
          <p:cNvSpPr>
            <a:spLocks noGrp="1"/>
          </p:cNvSpPr>
          <p:nvPr>
            <p:ph type="sldNum" sz="quarter" idx="5"/>
          </p:nvPr>
        </p:nvSpPr>
        <p:spPr/>
        <p:txBody>
          <a:bodyPr/>
          <a:lstStyle/>
          <a:p>
            <a:fld id="{D65F1C97-D569-4378-B66B-90195ECD92F5}" type="slidenum">
              <a:rPr lang="fi-FI" smtClean="0"/>
              <a:t>16</a:t>
            </a:fld>
            <a:endParaRPr lang="fi-FI"/>
          </a:p>
        </p:txBody>
      </p:sp>
    </p:spTree>
    <p:extLst>
      <p:ext uri="{BB962C8B-B14F-4D97-AF65-F5344CB8AC3E}">
        <p14:creationId xmlns:p14="http://schemas.microsoft.com/office/powerpoint/2010/main" val="295695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1" dirty="0"/>
          </a:p>
        </p:txBody>
      </p:sp>
      <p:sp>
        <p:nvSpPr>
          <p:cNvPr id="4" name="Dian numeron paikkamerkki 3"/>
          <p:cNvSpPr>
            <a:spLocks noGrp="1"/>
          </p:cNvSpPr>
          <p:nvPr>
            <p:ph type="sldNum" sz="quarter" idx="5"/>
          </p:nvPr>
        </p:nvSpPr>
        <p:spPr/>
        <p:txBody>
          <a:bodyPr/>
          <a:lstStyle/>
          <a:p>
            <a:fld id="{D65F1C97-D569-4378-B66B-90195ECD92F5}" type="slidenum">
              <a:rPr lang="fi-FI" smtClean="0"/>
              <a:t>17</a:t>
            </a:fld>
            <a:endParaRPr lang="fi-FI"/>
          </a:p>
        </p:txBody>
      </p:sp>
    </p:spTree>
    <p:extLst>
      <p:ext uri="{BB962C8B-B14F-4D97-AF65-F5344CB8AC3E}">
        <p14:creationId xmlns:p14="http://schemas.microsoft.com/office/powerpoint/2010/main" val="484654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18</a:t>
            </a:fld>
            <a:endParaRPr lang="fi-FI"/>
          </a:p>
        </p:txBody>
      </p:sp>
    </p:spTree>
    <p:extLst>
      <p:ext uri="{BB962C8B-B14F-4D97-AF65-F5344CB8AC3E}">
        <p14:creationId xmlns:p14="http://schemas.microsoft.com/office/powerpoint/2010/main" val="1536962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19</a:t>
            </a:fld>
            <a:endParaRPr lang="fi-FI"/>
          </a:p>
        </p:txBody>
      </p:sp>
    </p:spTree>
    <p:extLst>
      <p:ext uri="{BB962C8B-B14F-4D97-AF65-F5344CB8AC3E}">
        <p14:creationId xmlns:p14="http://schemas.microsoft.com/office/powerpoint/2010/main" val="1739331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0E0E0F"/>
                </a:solidFill>
                <a:effectLst/>
                <a:latin typeface="Open Sans" panose="020B0606030504020204" pitchFamily="34" charset="0"/>
              </a:rPr>
              <a:t>.</a:t>
            </a:r>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20</a:t>
            </a:fld>
            <a:endParaRPr lang="fi-FI"/>
          </a:p>
        </p:txBody>
      </p:sp>
    </p:spTree>
    <p:extLst>
      <p:ext uri="{BB962C8B-B14F-4D97-AF65-F5344CB8AC3E}">
        <p14:creationId xmlns:p14="http://schemas.microsoft.com/office/powerpoint/2010/main" val="116047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21</a:t>
            </a:fld>
            <a:endParaRPr lang="fi-FI"/>
          </a:p>
        </p:txBody>
      </p:sp>
    </p:spTree>
    <p:extLst>
      <p:ext uri="{BB962C8B-B14F-4D97-AF65-F5344CB8AC3E}">
        <p14:creationId xmlns:p14="http://schemas.microsoft.com/office/powerpoint/2010/main" val="1857102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i-FI" b="1" dirty="0"/>
              <a:t>Psyykkinen hyvinvointi koostuu useasta eri osasta:</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lang="fi-FI" b="1" dirty="0"/>
          </a:p>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22</a:t>
            </a:fld>
            <a:endParaRPr lang="fi-FI"/>
          </a:p>
        </p:txBody>
      </p:sp>
    </p:spTree>
    <p:extLst>
      <p:ext uri="{BB962C8B-B14F-4D97-AF65-F5344CB8AC3E}">
        <p14:creationId xmlns:p14="http://schemas.microsoft.com/office/powerpoint/2010/main" val="2829043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1" dirty="0"/>
          </a:p>
        </p:txBody>
      </p:sp>
      <p:sp>
        <p:nvSpPr>
          <p:cNvPr id="4" name="Dian numeron paikkamerkki 3"/>
          <p:cNvSpPr>
            <a:spLocks noGrp="1"/>
          </p:cNvSpPr>
          <p:nvPr>
            <p:ph type="sldNum" sz="quarter" idx="5"/>
          </p:nvPr>
        </p:nvSpPr>
        <p:spPr/>
        <p:txBody>
          <a:bodyPr/>
          <a:lstStyle/>
          <a:p>
            <a:fld id="{D65F1C97-D569-4378-B66B-90195ECD92F5}" type="slidenum">
              <a:rPr lang="fi-FI" smtClean="0"/>
              <a:t>23</a:t>
            </a:fld>
            <a:endParaRPr lang="fi-FI"/>
          </a:p>
        </p:txBody>
      </p:sp>
    </p:spTree>
    <p:extLst>
      <p:ext uri="{BB962C8B-B14F-4D97-AF65-F5344CB8AC3E}">
        <p14:creationId xmlns:p14="http://schemas.microsoft.com/office/powerpoint/2010/main" val="6566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Miksi ihmisellä on tunteita?</a:t>
            </a:r>
          </a:p>
          <a:p>
            <a:pPr marL="0" indent="0">
              <a:buFont typeface="Arial" panose="020B0604020202020204" pitchFamily="34" charset="0"/>
              <a:buNone/>
            </a:pPr>
            <a:r>
              <a:rPr lang="fi-FI" dirty="0"/>
              <a:t>Emootiot</a:t>
            </a:r>
          </a:p>
          <a:p>
            <a:pPr marL="171450" indent="-171450">
              <a:buFont typeface="Arial" panose="020B0604020202020204" pitchFamily="34" charset="0"/>
              <a:buChar char="•"/>
            </a:pPr>
            <a:r>
              <a:rPr lang="fi-FI" dirty="0"/>
              <a:t>ovat ihmisen tapaa reagoida ympäristöön</a:t>
            </a:r>
          </a:p>
          <a:p>
            <a:pPr marL="171450" indent="-171450">
              <a:buFont typeface="Arial" panose="020B0604020202020204" pitchFamily="34" charset="0"/>
              <a:buChar char="•"/>
            </a:pPr>
            <a:r>
              <a:rPr lang="fi-FI" dirty="0"/>
              <a:t>suuntaavat havainnointia ja tiedon valikoimista </a:t>
            </a:r>
          </a:p>
          <a:p>
            <a:pPr marL="171450" indent="-171450">
              <a:buFont typeface="Arial" panose="020B0604020202020204" pitchFamily="34" charset="0"/>
              <a:buChar char="•"/>
            </a:pPr>
            <a:r>
              <a:rPr lang="fi-FI" dirty="0"/>
              <a:t>ohjaavat joko lähestymään tai välttämään eri kohteita.</a:t>
            </a:r>
          </a:p>
          <a:p>
            <a:pPr marL="171450" indent="-171450">
              <a:buFont typeface="Arial" panose="020B0604020202020204" pitchFamily="34" charset="0"/>
              <a:buChar char="•"/>
            </a:pPr>
            <a:r>
              <a:rPr lang="fi-FI" dirty="0"/>
              <a:t>Emotionaalinen reagointi on </a:t>
            </a:r>
            <a:r>
              <a:rPr lang="fi-FI" b="1" dirty="0"/>
              <a:t>adaptiivista</a:t>
            </a:r>
            <a:r>
              <a:rPr lang="fi-FI" dirty="0"/>
              <a:t> eli selviytymistä edistävää, vaikka joskus saattaa vaikuttaa siltä, että tunteet vain lisäävät ongelmia.</a:t>
            </a:r>
          </a:p>
          <a:p>
            <a:endParaRPr lang="fi-FI" dirty="0"/>
          </a:p>
        </p:txBody>
      </p:sp>
      <p:sp>
        <p:nvSpPr>
          <p:cNvPr id="4" name="Dian numeron paikkamerkki 3"/>
          <p:cNvSpPr>
            <a:spLocks noGrp="1"/>
          </p:cNvSpPr>
          <p:nvPr>
            <p:ph type="sldNum" sz="quarter" idx="5"/>
          </p:nvPr>
        </p:nvSpPr>
        <p:spPr/>
        <p:txBody>
          <a:bodyPr/>
          <a:lstStyle/>
          <a:p>
            <a:fld id="{C7FB16CF-B10F-4180-B8DE-675592B3201D}" type="slidenum">
              <a:rPr lang="fi-FI" smtClean="0"/>
              <a:t>4</a:t>
            </a:fld>
            <a:endParaRPr lang="fi-FI"/>
          </a:p>
        </p:txBody>
      </p:sp>
    </p:spTree>
    <p:extLst>
      <p:ext uri="{BB962C8B-B14F-4D97-AF65-F5344CB8AC3E}">
        <p14:creationId xmlns:p14="http://schemas.microsoft.com/office/powerpoint/2010/main" val="616050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24</a:t>
            </a:fld>
            <a:endParaRPr lang="fi-FI"/>
          </a:p>
        </p:txBody>
      </p:sp>
    </p:spTree>
    <p:extLst>
      <p:ext uri="{BB962C8B-B14F-4D97-AF65-F5344CB8AC3E}">
        <p14:creationId xmlns:p14="http://schemas.microsoft.com/office/powerpoint/2010/main" val="2572570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25</a:t>
            </a:fld>
            <a:endParaRPr lang="fi-FI"/>
          </a:p>
        </p:txBody>
      </p:sp>
    </p:spTree>
    <p:extLst>
      <p:ext uri="{BB962C8B-B14F-4D97-AF65-F5344CB8AC3E}">
        <p14:creationId xmlns:p14="http://schemas.microsoft.com/office/powerpoint/2010/main" val="3162057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26</a:t>
            </a:fld>
            <a:endParaRPr lang="fi-FI"/>
          </a:p>
        </p:txBody>
      </p:sp>
    </p:spTree>
    <p:extLst>
      <p:ext uri="{BB962C8B-B14F-4D97-AF65-F5344CB8AC3E}">
        <p14:creationId xmlns:p14="http://schemas.microsoft.com/office/powerpoint/2010/main" val="2851157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27</a:t>
            </a:fld>
            <a:endParaRPr lang="fi-FI"/>
          </a:p>
        </p:txBody>
      </p:sp>
    </p:spTree>
    <p:extLst>
      <p:ext uri="{BB962C8B-B14F-4D97-AF65-F5344CB8AC3E}">
        <p14:creationId xmlns:p14="http://schemas.microsoft.com/office/powerpoint/2010/main" val="706307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28</a:t>
            </a:fld>
            <a:endParaRPr lang="fi-FI"/>
          </a:p>
        </p:txBody>
      </p:sp>
    </p:spTree>
    <p:extLst>
      <p:ext uri="{BB962C8B-B14F-4D97-AF65-F5344CB8AC3E}">
        <p14:creationId xmlns:p14="http://schemas.microsoft.com/office/powerpoint/2010/main" val="2732734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29</a:t>
            </a:fld>
            <a:endParaRPr lang="fi-FI"/>
          </a:p>
        </p:txBody>
      </p:sp>
    </p:spTree>
    <p:extLst>
      <p:ext uri="{BB962C8B-B14F-4D97-AF65-F5344CB8AC3E}">
        <p14:creationId xmlns:p14="http://schemas.microsoft.com/office/powerpoint/2010/main" val="2301794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30</a:t>
            </a:fld>
            <a:endParaRPr lang="fi-FI"/>
          </a:p>
        </p:txBody>
      </p:sp>
    </p:spTree>
    <p:extLst>
      <p:ext uri="{BB962C8B-B14F-4D97-AF65-F5344CB8AC3E}">
        <p14:creationId xmlns:p14="http://schemas.microsoft.com/office/powerpoint/2010/main" val="2392861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p>
        </p:txBody>
      </p:sp>
      <p:sp>
        <p:nvSpPr>
          <p:cNvPr id="4" name="Dian numeron paikkamerkki 3"/>
          <p:cNvSpPr>
            <a:spLocks noGrp="1"/>
          </p:cNvSpPr>
          <p:nvPr>
            <p:ph type="sldNum" sz="quarter" idx="5"/>
          </p:nvPr>
        </p:nvSpPr>
        <p:spPr/>
        <p:txBody>
          <a:bodyPr/>
          <a:lstStyle/>
          <a:p>
            <a:fld id="{D65F1C97-D569-4378-B66B-90195ECD92F5}" type="slidenum">
              <a:rPr lang="fi-FI" smtClean="0"/>
              <a:t>31</a:t>
            </a:fld>
            <a:endParaRPr lang="fi-FI"/>
          </a:p>
        </p:txBody>
      </p:sp>
    </p:spTree>
    <p:extLst>
      <p:ext uri="{BB962C8B-B14F-4D97-AF65-F5344CB8AC3E}">
        <p14:creationId xmlns:p14="http://schemas.microsoft.com/office/powerpoint/2010/main" val="2500845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000000"/>
                </a:solidFill>
                <a:effectLst/>
                <a:latin typeface="Open Sans" panose="020B0606030504020204" pitchFamily="34" charset="0"/>
              </a:rPr>
              <a:t>Mielenterveys on kykyä sopeutua sopivalla tavalla, psyykkistä selviytymiskykyä ja toimintakyvyn ylläpitoa vaikeuksissa, realiteettitajua, kykyä toimiviin ihmissuhteisiin ja elämänhallintaan ja hyvää tunteiden säätelykykyä.</a:t>
            </a:r>
            <a:r>
              <a:rPr lang="fi-FI" dirty="0"/>
              <a:t> </a:t>
            </a:r>
          </a:p>
          <a:p>
            <a:r>
              <a:rPr lang="fi-FI" dirty="0"/>
              <a:t>Elämän perusvalmiudet (kyky tehdä työtä, rakastaa ja kärsiä)</a:t>
            </a:r>
          </a:p>
          <a:p>
            <a:endParaRPr lang="fi-FI" dirty="0"/>
          </a:p>
          <a:p>
            <a:pPr marL="0" indent="0">
              <a:buNone/>
            </a:pPr>
            <a:endParaRPr lang="fi-FI" dirty="0"/>
          </a:p>
          <a:p>
            <a:endParaRPr lang="fi-FI" dirty="0"/>
          </a:p>
        </p:txBody>
      </p:sp>
      <p:sp>
        <p:nvSpPr>
          <p:cNvPr id="4" name="Dian numeron paikkamerkki 3"/>
          <p:cNvSpPr>
            <a:spLocks noGrp="1"/>
          </p:cNvSpPr>
          <p:nvPr>
            <p:ph type="sldNum" sz="quarter" idx="5"/>
          </p:nvPr>
        </p:nvSpPr>
        <p:spPr/>
        <p:txBody>
          <a:bodyPr/>
          <a:lstStyle/>
          <a:p>
            <a:fld id="{894EC2DD-EBF1-4B74-8B22-EF4887E24013}" type="slidenum">
              <a:rPr lang="fi-FI" smtClean="0"/>
              <a:t>32</a:t>
            </a:fld>
            <a:endParaRPr lang="fi-FI"/>
          </a:p>
        </p:txBody>
      </p:sp>
    </p:spTree>
    <p:extLst>
      <p:ext uri="{BB962C8B-B14F-4D97-AF65-F5344CB8AC3E}">
        <p14:creationId xmlns:p14="http://schemas.microsoft.com/office/powerpoint/2010/main" val="2675470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94EC2DD-EBF1-4B74-8B22-EF4887E24013}" type="slidenum">
              <a:rPr lang="fi-FI" smtClean="0"/>
              <a:t>34</a:t>
            </a:fld>
            <a:endParaRPr lang="fi-FI"/>
          </a:p>
        </p:txBody>
      </p:sp>
    </p:spTree>
    <p:extLst>
      <p:ext uri="{BB962C8B-B14F-4D97-AF65-F5344CB8AC3E}">
        <p14:creationId xmlns:p14="http://schemas.microsoft.com/office/powerpoint/2010/main" val="309228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6</a:t>
            </a:fld>
            <a:endParaRPr lang="fi-FI"/>
          </a:p>
        </p:txBody>
      </p:sp>
    </p:spTree>
    <p:extLst>
      <p:ext uri="{BB962C8B-B14F-4D97-AF65-F5344CB8AC3E}">
        <p14:creationId xmlns:p14="http://schemas.microsoft.com/office/powerpoint/2010/main" val="2424721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r>
              <a:rPr lang="fi-FI" dirty="0"/>
              <a:t>fobiat, pakko-oireinen häiriö, </a:t>
            </a:r>
            <a:r>
              <a:rPr lang="fi-FI" b="1" dirty="0"/>
              <a:t>paniikkihäiriö,</a:t>
            </a:r>
            <a:r>
              <a:rPr lang="fi-FI" dirty="0"/>
              <a:t> yleistynyt ahdistuneisuushäiriö, traumaperäinen stressihäiriö</a:t>
            </a:r>
          </a:p>
          <a:p>
            <a:pPr marL="228600" indent="-228600">
              <a:buAutoNum type="arabicPeriod"/>
            </a:pPr>
            <a:r>
              <a:rPr lang="fi-FI" dirty="0"/>
              <a:t>Kaksisuuntainen mielialahäiriö, </a:t>
            </a:r>
            <a:r>
              <a:rPr lang="fi-FI" b="1" dirty="0"/>
              <a:t>masennus</a:t>
            </a:r>
          </a:p>
          <a:p>
            <a:pPr marL="228600" indent="-228600">
              <a:buAutoNum type="arabicPeriod"/>
            </a:pPr>
            <a:r>
              <a:rPr lang="fi-FI" dirty="0"/>
              <a:t>Narsismi, </a:t>
            </a:r>
            <a:r>
              <a:rPr lang="fi-FI" b="1" dirty="0"/>
              <a:t>epävakaa persoonallisuus</a:t>
            </a:r>
            <a:r>
              <a:rPr lang="fi-FI" dirty="0"/>
              <a:t>, epäsosiaalinen persoonallisuus</a:t>
            </a:r>
          </a:p>
          <a:p>
            <a:pPr marL="228600" indent="-228600">
              <a:buAutoNum type="arabicPeriod"/>
            </a:pPr>
            <a:r>
              <a:rPr lang="fi-FI" b="1" dirty="0"/>
              <a:t>Skitsofrenia, </a:t>
            </a:r>
            <a:r>
              <a:rPr lang="fi-FI" dirty="0"/>
              <a:t>maaninen psykoosi, muut psykoottiset tilat</a:t>
            </a:r>
          </a:p>
          <a:p>
            <a:pPr marL="228600" indent="-228600">
              <a:buAutoNum type="arabicPeriod"/>
            </a:pPr>
            <a:endParaRPr lang="fi-FI" dirty="0"/>
          </a:p>
          <a:p>
            <a:endParaRPr lang="fi-FI" dirty="0"/>
          </a:p>
          <a:p>
            <a:r>
              <a:rPr lang="fi-FI" dirty="0"/>
              <a:t>Riippuvuushäiriöt</a:t>
            </a:r>
          </a:p>
          <a:p>
            <a:r>
              <a:rPr lang="fi-FI" b="0" i="0" dirty="0">
                <a:solidFill>
                  <a:srgbClr val="333333"/>
                </a:solidFill>
                <a:effectLst/>
                <a:latin typeface="Open Sans" panose="020B0606030504020204" pitchFamily="34" charset="0"/>
              </a:rPr>
              <a:t>Usein psykoottisia häiriöitä, joissa todellisuustaju järkkyy, pidetään vakavimpina häiriöinä ja ahdistuneisuushäiriöitä lievimpinä. Jokaisen häiriön sisällä on kuitenkin paljon vaihtelua siinä, miten suurta kärsimystä häiriö aiheuttaa ja miten vaikeaa on sopeutua elämään sairauden kanssa tai kuinka helppoa häiriötä on hoitaa.</a:t>
            </a:r>
            <a:endParaRPr lang="fi-FI" dirty="0"/>
          </a:p>
        </p:txBody>
      </p:sp>
      <p:sp>
        <p:nvSpPr>
          <p:cNvPr id="4" name="Dian numeron paikkamerkki 3"/>
          <p:cNvSpPr>
            <a:spLocks noGrp="1"/>
          </p:cNvSpPr>
          <p:nvPr>
            <p:ph type="sldNum" sz="quarter" idx="5"/>
          </p:nvPr>
        </p:nvSpPr>
        <p:spPr/>
        <p:txBody>
          <a:bodyPr/>
          <a:lstStyle/>
          <a:p>
            <a:fld id="{894EC2DD-EBF1-4B74-8B22-EF4887E24013}" type="slidenum">
              <a:rPr lang="fi-FI" smtClean="0"/>
              <a:t>35</a:t>
            </a:fld>
            <a:endParaRPr lang="fi-FI"/>
          </a:p>
        </p:txBody>
      </p:sp>
    </p:spTree>
    <p:extLst>
      <p:ext uri="{BB962C8B-B14F-4D97-AF65-F5344CB8AC3E}">
        <p14:creationId xmlns:p14="http://schemas.microsoft.com/office/powerpoint/2010/main" val="739116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94EC2DD-EBF1-4B74-8B22-EF4887E24013}" type="slidenum">
              <a:rPr lang="fi-FI" smtClean="0"/>
              <a:t>36</a:t>
            </a:fld>
            <a:endParaRPr lang="fi-FI"/>
          </a:p>
        </p:txBody>
      </p:sp>
    </p:spTree>
    <p:extLst>
      <p:ext uri="{BB962C8B-B14F-4D97-AF65-F5344CB8AC3E}">
        <p14:creationId xmlns:p14="http://schemas.microsoft.com/office/powerpoint/2010/main" val="3926051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37</a:t>
            </a:fld>
            <a:endParaRPr lang="fi-FI"/>
          </a:p>
        </p:txBody>
      </p:sp>
    </p:spTree>
    <p:extLst>
      <p:ext uri="{BB962C8B-B14F-4D97-AF65-F5344CB8AC3E}">
        <p14:creationId xmlns:p14="http://schemas.microsoft.com/office/powerpoint/2010/main" val="321482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39</a:t>
            </a:fld>
            <a:endParaRPr lang="fi-FI"/>
          </a:p>
        </p:txBody>
      </p:sp>
    </p:spTree>
    <p:extLst>
      <p:ext uri="{BB962C8B-B14F-4D97-AF65-F5344CB8AC3E}">
        <p14:creationId xmlns:p14="http://schemas.microsoft.com/office/powerpoint/2010/main" val="339088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1" dirty="0"/>
          </a:p>
        </p:txBody>
      </p:sp>
      <p:sp>
        <p:nvSpPr>
          <p:cNvPr id="4" name="Dian numeron paikkamerkki 3"/>
          <p:cNvSpPr>
            <a:spLocks noGrp="1"/>
          </p:cNvSpPr>
          <p:nvPr>
            <p:ph type="sldNum" sz="quarter" idx="5"/>
          </p:nvPr>
        </p:nvSpPr>
        <p:spPr/>
        <p:txBody>
          <a:bodyPr/>
          <a:lstStyle/>
          <a:p>
            <a:fld id="{D65F1C97-D569-4378-B66B-90195ECD92F5}" type="slidenum">
              <a:rPr lang="fi-FI" smtClean="0"/>
              <a:t>40</a:t>
            </a:fld>
            <a:endParaRPr lang="fi-FI"/>
          </a:p>
        </p:txBody>
      </p:sp>
    </p:spTree>
    <p:extLst>
      <p:ext uri="{BB962C8B-B14F-4D97-AF65-F5344CB8AC3E}">
        <p14:creationId xmlns:p14="http://schemas.microsoft.com/office/powerpoint/2010/main" val="286065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p>
        </p:txBody>
      </p:sp>
      <p:sp>
        <p:nvSpPr>
          <p:cNvPr id="4" name="Dian numeron paikkamerkki 3"/>
          <p:cNvSpPr>
            <a:spLocks noGrp="1"/>
          </p:cNvSpPr>
          <p:nvPr>
            <p:ph type="sldNum" sz="quarter" idx="5"/>
          </p:nvPr>
        </p:nvSpPr>
        <p:spPr/>
        <p:txBody>
          <a:bodyPr/>
          <a:lstStyle/>
          <a:p>
            <a:fld id="{D65F1C97-D569-4378-B66B-90195ECD92F5}" type="slidenum">
              <a:rPr lang="fi-FI" smtClean="0"/>
              <a:t>42</a:t>
            </a:fld>
            <a:endParaRPr lang="fi-FI"/>
          </a:p>
        </p:txBody>
      </p:sp>
    </p:spTree>
    <p:extLst>
      <p:ext uri="{BB962C8B-B14F-4D97-AF65-F5344CB8AC3E}">
        <p14:creationId xmlns:p14="http://schemas.microsoft.com/office/powerpoint/2010/main" val="2992099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r>
              <a:rPr lang="fi-FI" dirty="0"/>
              <a:t>Opettele käsitteet!</a:t>
            </a:r>
          </a:p>
        </p:txBody>
      </p:sp>
      <p:sp>
        <p:nvSpPr>
          <p:cNvPr id="4" name="Dian numeron paikkamerkki 3"/>
          <p:cNvSpPr>
            <a:spLocks noGrp="1"/>
          </p:cNvSpPr>
          <p:nvPr>
            <p:ph type="sldNum" sz="quarter" idx="5"/>
          </p:nvPr>
        </p:nvSpPr>
        <p:spPr/>
        <p:txBody>
          <a:bodyPr/>
          <a:lstStyle/>
          <a:p>
            <a:fld id="{D65F1C97-D569-4378-B66B-90195ECD92F5}" type="slidenum">
              <a:rPr lang="fi-FI" smtClean="0"/>
              <a:t>43</a:t>
            </a:fld>
            <a:endParaRPr lang="fi-FI"/>
          </a:p>
        </p:txBody>
      </p:sp>
    </p:spTree>
    <p:extLst>
      <p:ext uri="{BB962C8B-B14F-4D97-AF65-F5344CB8AC3E}">
        <p14:creationId xmlns:p14="http://schemas.microsoft.com/office/powerpoint/2010/main" val="3051859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44</a:t>
            </a:fld>
            <a:endParaRPr lang="fi-FI"/>
          </a:p>
        </p:txBody>
      </p:sp>
    </p:spTree>
    <p:extLst>
      <p:ext uri="{BB962C8B-B14F-4D97-AF65-F5344CB8AC3E}">
        <p14:creationId xmlns:p14="http://schemas.microsoft.com/office/powerpoint/2010/main" val="389355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endParaRPr lang="fi-FI" dirty="0"/>
          </a:p>
          <a:p>
            <a:pPr marL="228600" indent="-228600">
              <a:buAutoNum type="arabicPeriod"/>
            </a:pPr>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7</a:t>
            </a:fld>
            <a:endParaRPr lang="fi-FI"/>
          </a:p>
        </p:txBody>
      </p:sp>
    </p:spTree>
    <p:extLst>
      <p:ext uri="{BB962C8B-B14F-4D97-AF65-F5344CB8AC3E}">
        <p14:creationId xmlns:p14="http://schemas.microsoft.com/office/powerpoint/2010/main" val="891822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8</a:t>
            </a:fld>
            <a:endParaRPr lang="fi-FI"/>
          </a:p>
        </p:txBody>
      </p:sp>
    </p:spTree>
    <p:extLst>
      <p:ext uri="{BB962C8B-B14F-4D97-AF65-F5344CB8AC3E}">
        <p14:creationId xmlns:p14="http://schemas.microsoft.com/office/powerpoint/2010/main" val="4000773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606470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55424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err="1">
                <a:solidFill>
                  <a:schemeClr val="tx1"/>
                </a:solidFill>
                <a:latin typeface="+mj-lt"/>
                <a:ea typeface="+mj-ea"/>
                <a:cs typeface="+mj-cs"/>
              </a:rPr>
              <a:t>Välittäjäaineet</a:t>
            </a:r>
            <a:r>
              <a:rPr lang="en-US" kern="1200" dirty="0">
                <a:solidFill>
                  <a:schemeClr val="tx1"/>
                </a:solidFill>
                <a:latin typeface="+mj-lt"/>
                <a:ea typeface="+mj-ea"/>
                <a:cs typeface="+mj-cs"/>
              </a:rPr>
              <a:t> ja </a:t>
            </a:r>
            <a:r>
              <a:rPr lang="en-US" kern="1200" dirty="0" err="1">
                <a:solidFill>
                  <a:schemeClr val="tx1"/>
                </a:solidFill>
                <a:latin typeface="+mj-lt"/>
                <a:ea typeface="+mj-ea"/>
                <a:cs typeface="+mj-cs"/>
              </a:rPr>
              <a:t>hormonit</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vaikuttavat</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tunteisiin</a:t>
            </a:r>
            <a:r>
              <a:rPr lang="en-US" kern="1200" dirty="0">
                <a:solidFill>
                  <a:schemeClr val="tx1"/>
                </a:solidFill>
                <a:latin typeface="+mj-lt"/>
                <a:ea typeface="+mj-ea"/>
                <a:cs typeface="+mj-cs"/>
              </a:rPr>
              <a:t> </a:t>
            </a:r>
            <a:r>
              <a:rPr lang="fi-FI" kern="1200" dirty="0">
                <a:solidFill>
                  <a:schemeClr val="tx1"/>
                </a:solidFill>
                <a:latin typeface="+mj-lt"/>
                <a:ea typeface="+mj-ea"/>
                <a:cs typeface="+mj-cs"/>
              </a:rPr>
              <a:t>t</a:t>
            </a:r>
            <a:r>
              <a:rPr lang="fi-FI" dirty="0"/>
              <a:t>unteiden kokemisessa ja tunteiden säätelyssä</a:t>
            </a:r>
            <a:endParaRPr lang="en-US" dirty="0"/>
          </a:p>
          <a:p>
            <a:endParaRPr lang="fi-FI" dirty="0"/>
          </a:p>
          <a:p>
            <a:endParaRPr lang="fi-FI" dirty="0"/>
          </a:p>
          <a:p>
            <a:r>
              <a:rPr lang="fi-FI" b="1" i="0" dirty="0">
                <a:solidFill>
                  <a:srgbClr val="0E0E0F"/>
                </a:solidFill>
                <a:effectLst/>
                <a:latin typeface="Open Sans" panose="020B0606030504020204" pitchFamily="34" charset="0"/>
              </a:rPr>
              <a:t>DOPAMIINI</a:t>
            </a:r>
            <a:r>
              <a:rPr lang="fi-FI" b="0" i="0" dirty="0">
                <a:solidFill>
                  <a:srgbClr val="0E0E0F"/>
                </a:solidFill>
                <a:effectLst/>
                <a:latin typeface="Open Sans" panose="020B0606030504020204" pitchFamily="34" charset="0"/>
              </a:rPr>
              <a:t>=mielihyvää, keskeinen aivojen mielihyväjärjestelmässä, lähestymiskäyttäytymistä mielihyvää tuottavaan asiaan.</a:t>
            </a:r>
          </a:p>
          <a:p>
            <a:r>
              <a:rPr lang="fi-FI" b="1" i="0" dirty="0">
                <a:solidFill>
                  <a:srgbClr val="0E0E0F"/>
                </a:solidFill>
                <a:effectLst/>
                <a:latin typeface="Open Sans" panose="020B0606030504020204" pitchFamily="34" charset="0"/>
              </a:rPr>
              <a:t>SEROTONIINI</a:t>
            </a:r>
            <a:r>
              <a:rPr lang="fi-FI" b="0" i="0" dirty="0">
                <a:solidFill>
                  <a:srgbClr val="0E0E0F"/>
                </a:solidFill>
                <a:effectLst/>
                <a:latin typeface="Open Sans" panose="020B0606030504020204" pitchFamily="34" charset="0"/>
              </a:rPr>
              <a:t>=vaikuttaa etenkin mielialaan, vajaus yhteydessä masennukseen, alakuloisuuteen. Tasoittaa tunteiden voimakkaita huippuja kuten aggressiota, ahdistusta.</a:t>
            </a:r>
          </a:p>
          <a:p>
            <a:endParaRPr lang="fi-FI" b="0" i="0" dirty="0">
              <a:solidFill>
                <a:srgbClr val="0E0E0F"/>
              </a:solidFill>
              <a:effectLst/>
              <a:latin typeface="Open Sans" panose="020B0606030504020204" pitchFamily="34" charset="0"/>
            </a:endParaRPr>
          </a:p>
          <a:p>
            <a:r>
              <a:rPr lang="fi-FI" b="1" i="0" dirty="0">
                <a:solidFill>
                  <a:srgbClr val="0E0E0F"/>
                </a:solidFill>
                <a:effectLst/>
                <a:latin typeface="Open Sans" panose="020B0606030504020204" pitchFamily="34" charset="0"/>
              </a:rPr>
              <a:t>OKSITOSIINI</a:t>
            </a:r>
            <a:r>
              <a:rPr lang="fi-FI" b="0" i="0" dirty="0">
                <a:solidFill>
                  <a:srgbClr val="0E0E0F"/>
                </a:solidFill>
                <a:effectLst/>
                <a:latin typeface="Open Sans" panose="020B0606030504020204" pitchFamily="34" charset="0"/>
              </a:rPr>
              <a:t>=keskeinen mielihyvän kokemisessa, erittyy seksissä, sosiaalisissa suhteissa, kiintymyssuhteen muodostumisessa </a:t>
            </a:r>
            <a:r>
              <a:rPr lang="fi-FI" b="1" i="0" dirty="0">
                <a:solidFill>
                  <a:srgbClr val="0E0E0F"/>
                </a:solidFill>
                <a:effectLst/>
                <a:latin typeface="Open Sans" panose="020B0606030504020204" pitchFamily="34" charset="0"/>
              </a:rPr>
              <a:t>ADRENALIINI</a:t>
            </a:r>
            <a:r>
              <a:rPr lang="fi-FI" b="0" i="0" dirty="0">
                <a:solidFill>
                  <a:srgbClr val="0E0E0F"/>
                </a:solidFill>
                <a:effectLst/>
                <a:latin typeface="Open Sans" panose="020B0606030504020204" pitchFamily="34" charset="0"/>
              </a:rPr>
              <a:t>= stressihormoni -&gt; nostaa verenpainetta, kohottaa sydämen sykettä, valmistaa taistelemaan-pakenemaan</a:t>
            </a:r>
          </a:p>
          <a:p>
            <a:r>
              <a:rPr lang="fi-FI" b="1" i="0" dirty="0">
                <a:solidFill>
                  <a:srgbClr val="0E0E0F"/>
                </a:solidFill>
                <a:effectLst/>
                <a:latin typeface="Open Sans" panose="020B0606030504020204" pitchFamily="34" charset="0"/>
              </a:rPr>
              <a:t>KORTISOLI</a:t>
            </a:r>
            <a:r>
              <a:rPr lang="fi-FI" b="0" i="0" dirty="0">
                <a:solidFill>
                  <a:srgbClr val="0E0E0F"/>
                </a:solidFill>
                <a:effectLst/>
                <a:latin typeface="Open Sans" panose="020B0606030504020204" pitchFamily="34" charset="0"/>
              </a:rPr>
              <a:t>=stressihormoni -&gt; varmistaa että kehossa on tarpeeksi energiaa (verenkiertoon glukoosia)</a:t>
            </a:r>
          </a:p>
          <a:p>
            <a:r>
              <a:rPr lang="fi-FI" b="1" i="0" dirty="0">
                <a:solidFill>
                  <a:srgbClr val="0E0E0F"/>
                </a:solidFill>
                <a:effectLst/>
                <a:latin typeface="Open Sans" panose="020B0606030504020204" pitchFamily="34" charset="0"/>
              </a:rPr>
              <a:t>ENDORFIINIT</a:t>
            </a:r>
            <a:r>
              <a:rPr lang="fi-FI" b="0" i="0" dirty="0">
                <a:solidFill>
                  <a:srgbClr val="0E0E0F"/>
                </a:solidFill>
                <a:effectLst/>
                <a:latin typeface="Open Sans" panose="020B0606030504020204" pitchFamily="34" charset="0"/>
              </a:rPr>
              <a:t>=vähentävät kivuntunnetta, vaikuttavat hyvänolon tunteesta esim. musiikki, liikunta…</a:t>
            </a:r>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12</a:t>
            </a:fld>
            <a:endParaRPr lang="fi-FI"/>
          </a:p>
        </p:txBody>
      </p:sp>
    </p:spTree>
    <p:extLst>
      <p:ext uri="{BB962C8B-B14F-4D97-AF65-F5344CB8AC3E}">
        <p14:creationId xmlns:p14="http://schemas.microsoft.com/office/powerpoint/2010/main" val="2187966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D65F1C97-D569-4378-B66B-90195ECD92F5}" type="slidenum">
              <a:rPr lang="fi-FI" smtClean="0"/>
              <a:t>13</a:t>
            </a:fld>
            <a:endParaRPr lang="fi-FI"/>
          </a:p>
        </p:txBody>
      </p:sp>
    </p:spTree>
    <p:extLst>
      <p:ext uri="{BB962C8B-B14F-4D97-AF65-F5344CB8AC3E}">
        <p14:creationId xmlns:p14="http://schemas.microsoft.com/office/powerpoint/2010/main" val="260089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25E3B1-6714-79CB-83A9-80560F5D60CD}"/>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B9B1B942-C8C5-BA81-F300-FE70684A9B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0DB62C7-223D-1CD8-1EF0-AFAB640AEFB7}"/>
              </a:ext>
            </a:extLst>
          </p:cNvPr>
          <p:cNvSpPr>
            <a:spLocks noGrp="1"/>
          </p:cNvSpPr>
          <p:nvPr>
            <p:ph type="dt" sz="half" idx="10"/>
          </p:nvPr>
        </p:nvSpPr>
        <p:spPr/>
        <p:txBody>
          <a:bodyPr/>
          <a:lstStyle/>
          <a:p>
            <a:fld id="{656E2A59-5A17-4C22-A26A-7D1FC93A3469}" type="datetimeFigureOut">
              <a:rPr lang="fi-FI" smtClean="0"/>
              <a:t>1.4.2025</a:t>
            </a:fld>
            <a:endParaRPr lang="fi-FI"/>
          </a:p>
        </p:txBody>
      </p:sp>
      <p:sp>
        <p:nvSpPr>
          <p:cNvPr id="5" name="Alatunnisteen paikkamerkki 4">
            <a:extLst>
              <a:ext uri="{FF2B5EF4-FFF2-40B4-BE49-F238E27FC236}">
                <a16:creationId xmlns:a16="http://schemas.microsoft.com/office/drawing/2014/main" id="{A94DA7A6-0F06-4B85-E178-C88355A9763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F50E38D-5839-8E95-E6D5-59D46403E536}"/>
              </a:ext>
            </a:extLst>
          </p:cNvPr>
          <p:cNvSpPr>
            <a:spLocks noGrp="1"/>
          </p:cNvSpPr>
          <p:nvPr>
            <p:ph type="sldNum" sz="quarter" idx="12"/>
          </p:nvPr>
        </p:nvSpPr>
        <p:spPr/>
        <p:txBody>
          <a:bodyPr/>
          <a:lstStyle/>
          <a:p>
            <a:fld id="{DC604F6C-3305-45E0-8B01-1F7FAE97BAFA}" type="slidenum">
              <a:rPr lang="fi-FI" smtClean="0"/>
              <a:t>‹#›</a:t>
            </a:fld>
            <a:endParaRPr lang="fi-FI"/>
          </a:p>
        </p:txBody>
      </p:sp>
    </p:spTree>
    <p:extLst>
      <p:ext uri="{BB962C8B-B14F-4D97-AF65-F5344CB8AC3E}">
        <p14:creationId xmlns:p14="http://schemas.microsoft.com/office/powerpoint/2010/main" val="3809061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DAE30A-6FFC-BA04-5334-4318AB56D3E2}"/>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CB02BFEE-FEA3-AD70-6A9E-27B364CAE80F}"/>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B078ECD-2F1D-4374-7254-306AAE3371D5}"/>
              </a:ext>
            </a:extLst>
          </p:cNvPr>
          <p:cNvSpPr>
            <a:spLocks noGrp="1"/>
          </p:cNvSpPr>
          <p:nvPr>
            <p:ph type="dt" sz="half" idx="10"/>
          </p:nvPr>
        </p:nvSpPr>
        <p:spPr/>
        <p:txBody>
          <a:bodyPr/>
          <a:lstStyle/>
          <a:p>
            <a:fld id="{656E2A59-5A17-4C22-A26A-7D1FC93A3469}" type="datetimeFigureOut">
              <a:rPr lang="fi-FI" smtClean="0"/>
              <a:t>1.4.2025</a:t>
            </a:fld>
            <a:endParaRPr lang="fi-FI"/>
          </a:p>
        </p:txBody>
      </p:sp>
      <p:sp>
        <p:nvSpPr>
          <p:cNvPr id="5" name="Alatunnisteen paikkamerkki 4">
            <a:extLst>
              <a:ext uri="{FF2B5EF4-FFF2-40B4-BE49-F238E27FC236}">
                <a16:creationId xmlns:a16="http://schemas.microsoft.com/office/drawing/2014/main" id="{3C8E9C4F-41A9-997B-381C-A9918F889C8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C789A33-AE24-CA8A-47B3-DBDA3E7BFD88}"/>
              </a:ext>
            </a:extLst>
          </p:cNvPr>
          <p:cNvSpPr>
            <a:spLocks noGrp="1"/>
          </p:cNvSpPr>
          <p:nvPr>
            <p:ph type="sldNum" sz="quarter" idx="12"/>
          </p:nvPr>
        </p:nvSpPr>
        <p:spPr/>
        <p:txBody>
          <a:bodyPr/>
          <a:lstStyle/>
          <a:p>
            <a:fld id="{DC604F6C-3305-45E0-8B01-1F7FAE97BAFA}" type="slidenum">
              <a:rPr lang="fi-FI" smtClean="0"/>
              <a:t>‹#›</a:t>
            </a:fld>
            <a:endParaRPr lang="fi-FI"/>
          </a:p>
        </p:txBody>
      </p:sp>
    </p:spTree>
    <p:extLst>
      <p:ext uri="{BB962C8B-B14F-4D97-AF65-F5344CB8AC3E}">
        <p14:creationId xmlns:p14="http://schemas.microsoft.com/office/powerpoint/2010/main" val="1166186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713632D7-CFB4-1960-CD72-035D36F19856}"/>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AEFAEC2C-1F2C-7E6F-B9DA-FF0838851247}"/>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285CE96-CD05-E1BB-BFB1-2037C3FB5E11}"/>
              </a:ext>
            </a:extLst>
          </p:cNvPr>
          <p:cNvSpPr>
            <a:spLocks noGrp="1"/>
          </p:cNvSpPr>
          <p:nvPr>
            <p:ph type="dt" sz="half" idx="10"/>
          </p:nvPr>
        </p:nvSpPr>
        <p:spPr/>
        <p:txBody>
          <a:bodyPr/>
          <a:lstStyle/>
          <a:p>
            <a:fld id="{656E2A59-5A17-4C22-A26A-7D1FC93A3469}" type="datetimeFigureOut">
              <a:rPr lang="fi-FI" smtClean="0"/>
              <a:t>1.4.2025</a:t>
            </a:fld>
            <a:endParaRPr lang="fi-FI"/>
          </a:p>
        </p:txBody>
      </p:sp>
      <p:sp>
        <p:nvSpPr>
          <p:cNvPr id="5" name="Alatunnisteen paikkamerkki 4">
            <a:extLst>
              <a:ext uri="{FF2B5EF4-FFF2-40B4-BE49-F238E27FC236}">
                <a16:creationId xmlns:a16="http://schemas.microsoft.com/office/drawing/2014/main" id="{75ED6B3A-C26C-EF60-9017-23E3FFF7566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3CAC1E3-E166-660A-904C-AF2907454E48}"/>
              </a:ext>
            </a:extLst>
          </p:cNvPr>
          <p:cNvSpPr>
            <a:spLocks noGrp="1"/>
          </p:cNvSpPr>
          <p:nvPr>
            <p:ph type="sldNum" sz="quarter" idx="12"/>
          </p:nvPr>
        </p:nvSpPr>
        <p:spPr/>
        <p:txBody>
          <a:bodyPr/>
          <a:lstStyle/>
          <a:p>
            <a:fld id="{DC604F6C-3305-45E0-8B01-1F7FAE97BAFA}" type="slidenum">
              <a:rPr lang="fi-FI" smtClean="0"/>
              <a:t>‹#›</a:t>
            </a:fld>
            <a:endParaRPr lang="fi-FI"/>
          </a:p>
        </p:txBody>
      </p:sp>
    </p:spTree>
    <p:extLst>
      <p:ext uri="{BB962C8B-B14F-4D97-AF65-F5344CB8AC3E}">
        <p14:creationId xmlns:p14="http://schemas.microsoft.com/office/powerpoint/2010/main" val="2582368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Mukautettu asettelu">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normAutofit/>
          </a:bodyPr>
          <a:lstStyle>
            <a:lvl1pPr>
              <a:defRPr sz="4400"/>
            </a:lvl1pPr>
          </a:lstStyle>
          <a:p>
            <a:r>
              <a:rPr lang="fi-FI" dirty="0"/>
              <a:t>Otsikko</a:t>
            </a:r>
          </a:p>
        </p:txBody>
      </p:sp>
      <p:sp>
        <p:nvSpPr>
          <p:cNvPr id="4" name="Sisällön paikkamerkki 3"/>
          <p:cNvSpPr>
            <a:spLocks noGrp="1"/>
          </p:cNvSpPr>
          <p:nvPr>
            <p:ph sz="quarter" idx="12" hasCustomPrompt="1"/>
          </p:nvPr>
        </p:nvSpPr>
        <p:spPr>
          <a:xfrm>
            <a:off x="838200" y="1865257"/>
            <a:ext cx="10515600" cy="4072974"/>
          </a:xfrm>
        </p:spPr>
        <p:txBody>
          <a:bodyPr>
            <a:normAutofit/>
          </a:bodyPr>
          <a:lstStyle>
            <a:lvl1pPr>
              <a:defRPr sz="3000"/>
            </a:lvl1pPr>
            <a:lvl2pPr>
              <a:defRPr sz="2700"/>
            </a:lvl2pPr>
            <a:lvl3pPr>
              <a:defRPr sz="2400"/>
            </a:lvl3pPr>
          </a:lstStyle>
          <a:p>
            <a:pPr lvl="0"/>
            <a:r>
              <a:rPr lang="fi-FI" dirty="0"/>
              <a:t>Muokkaa tekstin perustyylejä napsauttamalla</a:t>
            </a:r>
          </a:p>
          <a:p>
            <a:pPr lvl="1"/>
            <a:r>
              <a:rPr lang="fi-FI" dirty="0"/>
              <a:t>toinen taso</a:t>
            </a:r>
          </a:p>
          <a:p>
            <a:pPr lvl="2"/>
            <a:r>
              <a:rPr lang="fi-FI" dirty="0"/>
              <a:t>kolmas taso</a:t>
            </a:r>
          </a:p>
        </p:txBody>
      </p:sp>
      <p:sp>
        <p:nvSpPr>
          <p:cNvPr id="6" name="Dian numeron paikkamerkki 4">
            <a:extLst>
              <a:ext uri="{FF2B5EF4-FFF2-40B4-BE49-F238E27FC236}">
                <a16:creationId xmlns:a16="http://schemas.microsoft.com/office/drawing/2014/main" id="{BCB98871-21E3-CD43-8CA7-31BAC4AEA04C}"/>
              </a:ext>
            </a:extLst>
          </p:cNvPr>
          <p:cNvSpPr>
            <a:spLocks noGrp="1"/>
          </p:cNvSpPr>
          <p:nvPr>
            <p:ph type="sldNum" sz="quarter" idx="4"/>
          </p:nvPr>
        </p:nvSpPr>
        <p:spPr>
          <a:xfrm>
            <a:off x="8610600" y="6165484"/>
            <a:ext cx="2743200" cy="365125"/>
          </a:xfrm>
          <a:prstGeom prst="rect">
            <a:avLst/>
          </a:prstGeom>
        </p:spPr>
        <p:txBody>
          <a:bodyPr vert="horz" lIns="91440" tIns="45720" rIns="91440" bIns="45720" rtlCol="0" anchor="b"/>
          <a:lstStyle>
            <a:lvl1pPr algn="r">
              <a:defRPr sz="1200">
                <a:solidFill>
                  <a:schemeClr val="tx1">
                    <a:lumMod val="75000"/>
                    <a:lumOff val="25000"/>
                  </a:schemeClr>
                </a:solidFill>
              </a:defRPr>
            </a:lvl1pPr>
          </a:lstStyle>
          <a:p>
            <a:fld id="{701E4971-310B-774B-8DEE-5F834C23301A}" type="slidenum">
              <a:rPr lang="fi-FI" smtClean="0"/>
              <a:pPr/>
              <a:t>‹#›</a:t>
            </a:fld>
            <a:endParaRPr lang="fi-FI"/>
          </a:p>
        </p:txBody>
      </p:sp>
      <p:sp>
        <p:nvSpPr>
          <p:cNvPr id="5" name="Alatunnisteen paikkamerkki 4">
            <a:extLst>
              <a:ext uri="{FF2B5EF4-FFF2-40B4-BE49-F238E27FC236}">
                <a16:creationId xmlns:a16="http://schemas.microsoft.com/office/drawing/2014/main" id="{ABBE2822-B248-004E-9F91-722369B3FA3D}"/>
              </a:ext>
            </a:extLst>
          </p:cNvPr>
          <p:cNvSpPr>
            <a:spLocks noGrp="1"/>
          </p:cNvSpPr>
          <p:nvPr>
            <p:ph type="ftr" sz="quarter" idx="13"/>
          </p:nvPr>
        </p:nvSpPr>
        <p:spPr/>
        <p:txBody>
          <a:bodyPr/>
          <a:lstStyle>
            <a:lvl1pPr>
              <a:defRPr>
                <a:solidFill>
                  <a:schemeClr val="tx1">
                    <a:lumMod val="75000"/>
                    <a:lumOff val="25000"/>
                  </a:schemeClr>
                </a:solidFill>
              </a:defRPr>
            </a:lvl1pPr>
          </a:lstStyle>
          <a:p>
            <a:r>
              <a:rPr lang="fi-FI"/>
              <a:t>Oivallus 1</a:t>
            </a:r>
            <a:endParaRPr lang="fi-FI" dirty="0"/>
          </a:p>
        </p:txBody>
      </p:sp>
    </p:spTree>
    <p:extLst>
      <p:ext uri="{BB962C8B-B14F-4D97-AF65-F5344CB8AC3E}">
        <p14:creationId xmlns:p14="http://schemas.microsoft.com/office/powerpoint/2010/main" val="169405774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wrap="square" lIns="91425" tIns="91425" rIns="91425" bIns="91425" anchor="ctr" anchorCtr="0">
            <a:noAutofit/>
          </a:bodyPr>
          <a:lstStyle/>
          <a:p>
            <a:fld id="{00000000-1234-1234-1234-123412341234}" type="slidenum">
              <a:rPr lang="fi" smtClean="0"/>
              <a:pPr/>
              <a:t>‹#›</a:t>
            </a:fld>
            <a:endParaRPr lang="fi"/>
          </a:p>
        </p:txBody>
      </p:sp>
    </p:spTree>
    <p:extLst>
      <p:ext uri="{BB962C8B-B14F-4D97-AF65-F5344CB8AC3E}">
        <p14:creationId xmlns:p14="http://schemas.microsoft.com/office/powerpoint/2010/main" val="3211489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Image Half Full">
    <p:spTree>
      <p:nvGrpSpPr>
        <p:cNvPr id="1" name=""/>
        <p:cNvGrpSpPr/>
        <p:nvPr/>
      </p:nvGrpSpPr>
      <p:grpSpPr>
        <a:xfrm>
          <a:off x="0" y="0"/>
          <a:ext cx="0" cy="0"/>
          <a:chOff x="0" y="0"/>
          <a:chExt cx="0" cy="0"/>
        </a:xfrm>
      </p:grpSpPr>
      <p:sp>
        <p:nvSpPr>
          <p:cNvPr id="11" name="Slide Number Placeholder 1"/>
          <p:cNvSpPr txBox="1">
            <a:spLocks/>
          </p:cNvSpPr>
          <p:nvPr userDrawn="1"/>
        </p:nvSpPr>
        <p:spPr>
          <a:xfrm>
            <a:off x="11555307" y="44294"/>
            <a:ext cx="551446" cy="202621"/>
          </a:xfrm>
          <a:prstGeom prst="rect">
            <a:avLst/>
          </a:prstGeom>
        </p:spPr>
        <p:txBody>
          <a:bodyPr vert="horz" lIns="45720" tIns="22860" rIns="45720" bIns="2286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endParaRPr lang="en-US" sz="1200" dirty="0">
              <a:latin typeface="+mn-lt"/>
            </a:endParaRPr>
          </a:p>
        </p:txBody>
      </p:sp>
      <p:sp>
        <p:nvSpPr>
          <p:cNvPr id="13" name="Tekstin paikkamerkki 13"/>
          <p:cNvSpPr>
            <a:spLocks noGrp="1"/>
          </p:cNvSpPr>
          <p:nvPr>
            <p:ph type="body" sz="quarter" idx="20" hasCustomPrompt="1"/>
          </p:nvPr>
        </p:nvSpPr>
        <p:spPr>
          <a:xfrm>
            <a:off x="810972" y="1580369"/>
            <a:ext cx="5471431" cy="4199946"/>
          </a:xfrm>
        </p:spPr>
        <p:txBody>
          <a:bodyPr/>
          <a:lstStyle>
            <a:lvl1pPr>
              <a:defRPr/>
            </a:lvl1pPr>
            <a:lvl3pPr marL="914400" indent="0">
              <a:buNone/>
              <a:defRPr/>
            </a:lvl3pPr>
          </a:lstStyle>
          <a:p>
            <a:pPr lvl="0"/>
            <a:r>
              <a:rPr lang="fi-FI" dirty="0"/>
              <a:t>Teksti </a:t>
            </a:r>
          </a:p>
        </p:txBody>
      </p:sp>
      <p:sp>
        <p:nvSpPr>
          <p:cNvPr id="7" name="Kuvan paikkamerkki 4">
            <a:extLst>
              <a:ext uri="{FF2B5EF4-FFF2-40B4-BE49-F238E27FC236}">
                <a16:creationId xmlns:a16="http://schemas.microsoft.com/office/drawing/2014/main" id="{0BB99D6C-DC5C-4D4C-895B-60902C71BEF4}"/>
              </a:ext>
            </a:extLst>
          </p:cNvPr>
          <p:cNvSpPr>
            <a:spLocks noGrp="1"/>
          </p:cNvSpPr>
          <p:nvPr>
            <p:ph type="pic" sz="quarter" idx="23"/>
          </p:nvPr>
        </p:nvSpPr>
        <p:spPr>
          <a:xfrm>
            <a:off x="6730093" y="0"/>
            <a:ext cx="5461907" cy="6858000"/>
          </a:xfrm>
        </p:spPr>
        <p:txBody>
          <a:bodyPr/>
          <a:lstStyle/>
          <a:p>
            <a:r>
              <a:rPr lang="fi-FI" dirty="0"/>
              <a:t>Lisää kuva napsauttamalla kuvaketta</a:t>
            </a:r>
          </a:p>
        </p:txBody>
      </p:sp>
      <p:sp>
        <p:nvSpPr>
          <p:cNvPr id="9" name="Dian numeron paikkamerkki 4">
            <a:extLst>
              <a:ext uri="{FF2B5EF4-FFF2-40B4-BE49-F238E27FC236}">
                <a16:creationId xmlns:a16="http://schemas.microsoft.com/office/drawing/2014/main" id="{BDA40A65-249D-1F44-829E-75B4708C71CC}"/>
              </a:ext>
            </a:extLst>
          </p:cNvPr>
          <p:cNvSpPr>
            <a:spLocks noGrp="1"/>
          </p:cNvSpPr>
          <p:nvPr>
            <p:ph type="sldNum" sz="quarter" idx="4"/>
          </p:nvPr>
        </p:nvSpPr>
        <p:spPr>
          <a:xfrm>
            <a:off x="8812107" y="6165484"/>
            <a:ext cx="2743200" cy="365125"/>
          </a:xfrm>
          <a:prstGeom prst="rect">
            <a:avLst/>
          </a:prstGeom>
        </p:spPr>
        <p:txBody>
          <a:bodyPr vert="horz" lIns="91440" tIns="45720" rIns="91440" bIns="45720" rtlCol="0" anchor="b"/>
          <a:lstStyle>
            <a:lvl1pPr algn="r">
              <a:defRPr sz="1200">
                <a:solidFill>
                  <a:schemeClr val="tx1">
                    <a:lumMod val="50000"/>
                    <a:lumOff val="50000"/>
                  </a:schemeClr>
                </a:solidFill>
              </a:defRPr>
            </a:lvl1pPr>
          </a:lstStyle>
          <a:p>
            <a:fld id="{701E4971-310B-774B-8DEE-5F834C23301A}" type="slidenum">
              <a:rPr lang="fi-FI" smtClean="0"/>
              <a:pPr/>
              <a:t>‹#›</a:t>
            </a:fld>
            <a:endParaRPr lang="fi-FI"/>
          </a:p>
        </p:txBody>
      </p:sp>
      <p:sp>
        <p:nvSpPr>
          <p:cNvPr id="2" name="Alatunnisteen paikkamerkki 1">
            <a:extLst>
              <a:ext uri="{FF2B5EF4-FFF2-40B4-BE49-F238E27FC236}">
                <a16:creationId xmlns:a16="http://schemas.microsoft.com/office/drawing/2014/main" id="{DA3EE93C-27B1-4E41-A85F-00FD89F968E1}"/>
              </a:ext>
            </a:extLst>
          </p:cNvPr>
          <p:cNvSpPr>
            <a:spLocks noGrp="1"/>
          </p:cNvSpPr>
          <p:nvPr>
            <p:ph type="ftr" sz="quarter" idx="24"/>
          </p:nvPr>
        </p:nvSpPr>
        <p:spPr/>
        <p:txBody>
          <a:bodyPr/>
          <a:lstStyle/>
          <a:p>
            <a:r>
              <a:rPr lang="fi-FI"/>
              <a:t>Oivallus 1</a:t>
            </a:r>
            <a:endParaRPr lang="fi-FI" dirty="0"/>
          </a:p>
        </p:txBody>
      </p:sp>
      <p:sp>
        <p:nvSpPr>
          <p:cNvPr id="3" name="Otsikko 2">
            <a:extLst>
              <a:ext uri="{FF2B5EF4-FFF2-40B4-BE49-F238E27FC236}">
                <a16:creationId xmlns:a16="http://schemas.microsoft.com/office/drawing/2014/main" id="{5AB51109-D884-F844-9A74-F9C38D07745B}"/>
              </a:ext>
            </a:extLst>
          </p:cNvPr>
          <p:cNvSpPr>
            <a:spLocks noGrp="1"/>
          </p:cNvSpPr>
          <p:nvPr>
            <p:ph type="title" hasCustomPrompt="1"/>
          </p:nvPr>
        </p:nvSpPr>
        <p:spPr>
          <a:xfrm>
            <a:off x="810972" y="365126"/>
            <a:ext cx="5498659" cy="1065090"/>
          </a:xfrm>
        </p:spPr>
        <p:txBody>
          <a:bodyPr/>
          <a:lstStyle/>
          <a:p>
            <a:r>
              <a:rPr lang="fi-FI" dirty="0"/>
              <a:t>Otsikko</a:t>
            </a:r>
          </a:p>
        </p:txBody>
      </p:sp>
    </p:spTree>
    <p:extLst>
      <p:ext uri="{BB962C8B-B14F-4D97-AF65-F5344CB8AC3E}">
        <p14:creationId xmlns:p14="http://schemas.microsoft.com/office/powerpoint/2010/main" val="135961840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Image Half Full">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24594" y="365125"/>
            <a:ext cx="10731937" cy="810532"/>
          </a:xfrm>
          <a:prstGeom prst="rect">
            <a:avLst/>
          </a:prstGeom>
        </p:spPr>
        <p:txBody>
          <a:bodyPr>
            <a:normAutofit/>
          </a:bodyPr>
          <a:lstStyle>
            <a:lvl1pPr algn="ctr">
              <a:defRPr sz="4400" baseline="0">
                <a:solidFill>
                  <a:schemeClr val="tx1">
                    <a:lumMod val="75000"/>
                    <a:lumOff val="25000"/>
                  </a:schemeClr>
                </a:solidFill>
                <a:latin typeface="+mj-lt"/>
                <a:ea typeface="Bebas Neue" charset="0"/>
                <a:cs typeface="Bebas Neue" charset="0"/>
              </a:defRPr>
            </a:lvl1pPr>
          </a:lstStyle>
          <a:p>
            <a:r>
              <a:rPr lang="fi-FI" dirty="0"/>
              <a:t>Otsikko</a:t>
            </a:r>
            <a:endParaRPr lang="en-US" dirty="0"/>
          </a:p>
        </p:txBody>
      </p:sp>
      <p:sp>
        <p:nvSpPr>
          <p:cNvPr id="11" name="Slide Number Placeholder 1"/>
          <p:cNvSpPr txBox="1">
            <a:spLocks/>
          </p:cNvSpPr>
          <p:nvPr userDrawn="1"/>
        </p:nvSpPr>
        <p:spPr>
          <a:xfrm>
            <a:off x="11555307" y="44294"/>
            <a:ext cx="551446" cy="202621"/>
          </a:xfrm>
          <a:prstGeom prst="rect">
            <a:avLst/>
          </a:prstGeom>
        </p:spPr>
        <p:txBody>
          <a:bodyPr vert="horz" lIns="45720" tIns="22860" rIns="45720" bIns="2286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endParaRPr lang="en-US" sz="1200" dirty="0">
              <a:latin typeface="+mn-lt"/>
            </a:endParaRPr>
          </a:p>
        </p:txBody>
      </p:sp>
      <p:sp>
        <p:nvSpPr>
          <p:cNvPr id="8" name="Picture Placeholder 16"/>
          <p:cNvSpPr>
            <a:spLocks noGrp="1"/>
          </p:cNvSpPr>
          <p:nvPr userDrawn="1"/>
        </p:nvSpPr>
        <p:spPr>
          <a:xfrm>
            <a:off x="4202352" y="2040043"/>
            <a:ext cx="1970744" cy="3483000"/>
          </a:xfrm>
          <a:prstGeom prst="rect">
            <a:avLst/>
          </a:prstGeom>
        </p:spPr>
        <p:txBody>
          <a:bodyPr vert="horz" lIns="45720" tIns="22860" rIns="45720" bIns="22860" rtlCol="0">
            <a:normAutofit/>
          </a:bodyPr>
          <a:lstStyle/>
          <a:p>
            <a:endParaRPr lang="fi-FI" sz="900"/>
          </a:p>
        </p:txBody>
      </p:sp>
      <p:sp>
        <p:nvSpPr>
          <p:cNvPr id="16" name="Sisällön paikkamerkki 3">
            <a:extLst>
              <a:ext uri="{FF2B5EF4-FFF2-40B4-BE49-F238E27FC236}">
                <a16:creationId xmlns:a16="http://schemas.microsoft.com/office/drawing/2014/main" id="{DFC04D7D-D96C-D240-BE90-01644E4623D0}"/>
              </a:ext>
            </a:extLst>
          </p:cNvPr>
          <p:cNvSpPr>
            <a:spLocks noGrp="1"/>
          </p:cNvSpPr>
          <p:nvPr>
            <p:ph sz="quarter" idx="12" hasCustomPrompt="1"/>
          </p:nvPr>
        </p:nvSpPr>
        <p:spPr>
          <a:xfrm>
            <a:off x="838200" y="1530526"/>
            <a:ext cx="5034732" cy="4168648"/>
          </a:xfrm>
        </p:spPr>
        <p:txBody>
          <a:bodyPr>
            <a:normAutofit/>
          </a:bodyPr>
          <a:lstStyle>
            <a:lvl1pPr>
              <a:defRPr sz="3000"/>
            </a:lvl1pPr>
            <a:lvl2pPr>
              <a:defRPr sz="2700"/>
            </a:lvl2pPr>
            <a:lvl3pPr>
              <a:defRPr sz="2400"/>
            </a:lvl3pPr>
          </a:lstStyle>
          <a:p>
            <a:pPr lvl="0"/>
            <a:r>
              <a:rPr lang="fi-FI" dirty="0"/>
              <a:t>Muokkaa tekstin perustyylejä napsauttamalla</a:t>
            </a:r>
          </a:p>
          <a:p>
            <a:pPr lvl="1"/>
            <a:r>
              <a:rPr lang="fi-FI" dirty="0"/>
              <a:t>toinen taso</a:t>
            </a:r>
          </a:p>
          <a:p>
            <a:pPr lvl="2"/>
            <a:r>
              <a:rPr lang="fi-FI" dirty="0"/>
              <a:t>kolmas taso</a:t>
            </a:r>
          </a:p>
        </p:txBody>
      </p:sp>
      <p:sp>
        <p:nvSpPr>
          <p:cNvPr id="17" name="Sisällön paikkamerkki 3">
            <a:extLst>
              <a:ext uri="{FF2B5EF4-FFF2-40B4-BE49-F238E27FC236}">
                <a16:creationId xmlns:a16="http://schemas.microsoft.com/office/drawing/2014/main" id="{645A4E07-63E2-C64A-8296-6C6ADD5636C0}"/>
              </a:ext>
            </a:extLst>
          </p:cNvPr>
          <p:cNvSpPr>
            <a:spLocks noGrp="1"/>
          </p:cNvSpPr>
          <p:nvPr>
            <p:ph sz="quarter" idx="13" hasCustomPrompt="1"/>
          </p:nvPr>
        </p:nvSpPr>
        <p:spPr>
          <a:xfrm>
            <a:off x="6520575" y="1530526"/>
            <a:ext cx="5034732" cy="4168648"/>
          </a:xfrm>
        </p:spPr>
        <p:txBody>
          <a:bodyPr>
            <a:normAutofit/>
          </a:bodyPr>
          <a:lstStyle>
            <a:lvl1pPr>
              <a:defRPr sz="3000"/>
            </a:lvl1pPr>
            <a:lvl2pPr>
              <a:defRPr sz="2700"/>
            </a:lvl2pPr>
            <a:lvl3pPr>
              <a:defRPr sz="2400"/>
            </a:lvl3pPr>
          </a:lstStyle>
          <a:p>
            <a:pPr lvl="0"/>
            <a:r>
              <a:rPr lang="fi-FI" dirty="0"/>
              <a:t>Muokkaa tekstin perustyylejä napsauttamalla</a:t>
            </a:r>
          </a:p>
          <a:p>
            <a:pPr lvl="1"/>
            <a:r>
              <a:rPr lang="fi-FI" dirty="0"/>
              <a:t>toinen taso</a:t>
            </a:r>
          </a:p>
          <a:p>
            <a:pPr lvl="2"/>
            <a:r>
              <a:rPr lang="fi-FI" dirty="0"/>
              <a:t>kolmas taso</a:t>
            </a:r>
          </a:p>
        </p:txBody>
      </p:sp>
      <p:sp>
        <p:nvSpPr>
          <p:cNvPr id="10" name="Dian numeron paikkamerkki 4">
            <a:extLst>
              <a:ext uri="{FF2B5EF4-FFF2-40B4-BE49-F238E27FC236}">
                <a16:creationId xmlns:a16="http://schemas.microsoft.com/office/drawing/2014/main" id="{5FB8CE6B-5C63-E948-8E0A-20890526A4F6}"/>
              </a:ext>
            </a:extLst>
          </p:cNvPr>
          <p:cNvSpPr>
            <a:spLocks noGrp="1"/>
          </p:cNvSpPr>
          <p:nvPr>
            <p:ph type="sldNum" sz="quarter" idx="4"/>
          </p:nvPr>
        </p:nvSpPr>
        <p:spPr>
          <a:xfrm>
            <a:off x="8812107" y="6127750"/>
            <a:ext cx="2743200" cy="365125"/>
          </a:xfrm>
          <a:prstGeom prst="rect">
            <a:avLst/>
          </a:prstGeom>
        </p:spPr>
        <p:txBody>
          <a:bodyPr vert="horz" lIns="91440" tIns="45720" rIns="91440" bIns="45720" rtlCol="0" anchor="b"/>
          <a:lstStyle>
            <a:lvl1pPr algn="r">
              <a:defRPr sz="1200">
                <a:solidFill>
                  <a:schemeClr val="tx1">
                    <a:lumMod val="75000"/>
                    <a:lumOff val="25000"/>
                  </a:schemeClr>
                </a:solidFill>
              </a:defRPr>
            </a:lvl1pPr>
          </a:lstStyle>
          <a:p>
            <a:fld id="{701E4971-310B-774B-8DEE-5F834C23301A}" type="slidenum">
              <a:rPr lang="fi-FI" smtClean="0"/>
              <a:pPr/>
              <a:t>‹#›</a:t>
            </a:fld>
            <a:endParaRPr lang="fi-FI"/>
          </a:p>
        </p:txBody>
      </p:sp>
      <p:sp>
        <p:nvSpPr>
          <p:cNvPr id="2" name="Alatunnisteen paikkamerkki 1">
            <a:extLst>
              <a:ext uri="{FF2B5EF4-FFF2-40B4-BE49-F238E27FC236}">
                <a16:creationId xmlns:a16="http://schemas.microsoft.com/office/drawing/2014/main" id="{8087AA77-02E6-AA4E-8700-B19D1A8E8539}"/>
              </a:ext>
            </a:extLst>
          </p:cNvPr>
          <p:cNvSpPr>
            <a:spLocks noGrp="1"/>
          </p:cNvSpPr>
          <p:nvPr>
            <p:ph type="ftr" sz="quarter" idx="14"/>
          </p:nvPr>
        </p:nvSpPr>
        <p:spPr/>
        <p:txBody>
          <a:bodyPr/>
          <a:lstStyle>
            <a:lvl1pPr>
              <a:defRPr>
                <a:solidFill>
                  <a:schemeClr val="tx1">
                    <a:lumMod val="75000"/>
                    <a:lumOff val="25000"/>
                  </a:schemeClr>
                </a:solidFill>
              </a:defRPr>
            </a:lvl1pPr>
          </a:lstStyle>
          <a:p>
            <a:r>
              <a:rPr lang="fi-FI"/>
              <a:t>Oivallus 1</a:t>
            </a:r>
            <a:endParaRPr lang="fi-FI" dirty="0"/>
          </a:p>
        </p:txBody>
      </p:sp>
    </p:spTree>
    <p:extLst>
      <p:ext uri="{BB962C8B-B14F-4D97-AF65-F5344CB8AC3E}">
        <p14:creationId xmlns:p14="http://schemas.microsoft.com/office/powerpoint/2010/main" val="115051806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Image Half Full">
    <p:spTree>
      <p:nvGrpSpPr>
        <p:cNvPr id="1" name=""/>
        <p:cNvGrpSpPr/>
        <p:nvPr/>
      </p:nvGrpSpPr>
      <p:grpSpPr>
        <a:xfrm>
          <a:off x="0" y="0"/>
          <a:ext cx="0" cy="0"/>
          <a:chOff x="0" y="0"/>
          <a:chExt cx="0" cy="0"/>
        </a:xfrm>
      </p:grpSpPr>
      <p:sp>
        <p:nvSpPr>
          <p:cNvPr id="5" name="Kuvan paikkamerkki 4"/>
          <p:cNvSpPr>
            <a:spLocks noGrp="1"/>
          </p:cNvSpPr>
          <p:nvPr>
            <p:ph type="pic" sz="quarter" idx="21"/>
          </p:nvPr>
        </p:nvSpPr>
        <p:spPr>
          <a:xfrm>
            <a:off x="1" y="0"/>
            <a:ext cx="5461907" cy="6858000"/>
          </a:xfrm>
        </p:spPr>
        <p:txBody>
          <a:bodyPr/>
          <a:lstStyle/>
          <a:p>
            <a:r>
              <a:rPr lang="fi-FI"/>
              <a:t>Lisää kuva napsauttamalla kuvaketta</a:t>
            </a:r>
          </a:p>
        </p:txBody>
      </p:sp>
      <p:sp>
        <p:nvSpPr>
          <p:cNvPr id="4" name="Title 1"/>
          <p:cNvSpPr>
            <a:spLocks noGrp="1"/>
          </p:cNvSpPr>
          <p:nvPr>
            <p:ph type="title" hasCustomPrompt="1"/>
          </p:nvPr>
        </p:nvSpPr>
        <p:spPr>
          <a:xfrm>
            <a:off x="5690507" y="365125"/>
            <a:ext cx="5866023" cy="1091559"/>
          </a:xfrm>
          <a:prstGeom prst="rect">
            <a:avLst/>
          </a:prstGeom>
        </p:spPr>
        <p:txBody>
          <a:bodyPr>
            <a:normAutofit/>
          </a:bodyPr>
          <a:lstStyle>
            <a:lvl1pPr algn="ctr">
              <a:defRPr sz="4400" baseline="0">
                <a:solidFill>
                  <a:schemeClr val="tx1">
                    <a:lumMod val="75000"/>
                    <a:lumOff val="25000"/>
                  </a:schemeClr>
                </a:solidFill>
                <a:latin typeface="+mj-lt"/>
                <a:ea typeface="Bebas Neue" charset="0"/>
                <a:cs typeface="Bebas Neue" charset="0"/>
              </a:defRPr>
            </a:lvl1pPr>
          </a:lstStyle>
          <a:p>
            <a:r>
              <a:rPr lang="fi-FI" dirty="0"/>
              <a:t>Otsikko</a:t>
            </a:r>
            <a:endParaRPr lang="en-US" dirty="0"/>
          </a:p>
        </p:txBody>
      </p:sp>
      <p:sp>
        <p:nvSpPr>
          <p:cNvPr id="11" name="Slide Number Placeholder 1"/>
          <p:cNvSpPr txBox="1">
            <a:spLocks/>
          </p:cNvSpPr>
          <p:nvPr userDrawn="1"/>
        </p:nvSpPr>
        <p:spPr>
          <a:xfrm>
            <a:off x="11555307" y="44294"/>
            <a:ext cx="551446" cy="202621"/>
          </a:xfrm>
          <a:prstGeom prst="rect">
            <a:avLst/>
          </a:prstGeom>
        </p:spPr>
        <p:txBody>
          <a:bodyPr vert="horz" lIns="45720" tIns="22860" rIns="45720" bIns="2286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endParaRPr lang="en-US" sz="1200" dirty="0">
              <a:latin typeface="+mn-lt"/>
            </a:endParaRPr>
          </a:p>
        </p:txBody>
      </p:sp>
      <p:sp>
        <p:nvSpPr>
          <p:cNvPr id="13" name="Tekstin paikkamerkki 13"/>
          <p:cNvSpPr>
            <a:spLocks noGrp="1"/>
          </p:cNvSpPr>
          <p:nvPr>
            <p:ph type="body" sz="quarter" idx="20" hasCustomPrompt="1"/>
          </p:nvPr>
        </p:nvSpPr>
        <p:spPr>
          <a:xfrm>
            <a:off x="5690508" y="1768148"/>
            <a:ext cx="5866024" cy="4345503"/>
          </a:xfrm>
        </p:spPr>
        <p:txBody>
          <a:bodyPr/>
          <a:lstStyle>
            <a:lvl1pPr>
              <a:defRPr/>
            </a:lvl1pPr>
            <a:lvl3pPr marL="914400" indent="0">
              <a:buNone/>
              <a:defRPr/>
            </a:lvl3pPr>
          </a:lstStyle>
          <a:p>
            <a:pPr lvl="0"/>
            <a:r>
              <a:rPr lang="fi-FI" dirty="0"/>
              <a:t>Teksti</a:t>
            </a:r>
          </a:p>
        </p:txBody>
      </p:sp>
      <p:sp>
        <p:nvSpPr>
          <p:cNvPr id="8" name="Dian numeron paikkamerkki 4">
            <a:extLst>
              <a:ext uri="{FF2B5EF4-FFF2-40B4-BE49-F238E27FC236}">
                <a16:creationId xmlns:a16="http://schemas.microsoft.com/office/drawing/2014/main" id="{737FF8E8-1F8E-414D-8661-38E8062F5BF7}"/>
              </a:ext>
            </a:extLst>
          </p:cNvPr>
          <p:cNvSpPr>
            <a:spLocks noGrp="1"/>
          </p:cNvSpPr>
          <p:nvPr>
            <p:ph type="sldNum" sz="quarter" idx="4"/>
          </p:nvPr>
        </p:nvSpPr>
        <p:spPr>
          <a:xfrm>
            <a:off x="8812107" y="6160831"/>
            <a:ext cx="2743200" cy="365125"/>
          </a:xfrm>
          <a:prstGeom prst="rect">
            <a:avLst/>
          </a:prstGeom>
        </p:spPr>
        <p:txBody>
          <a:bodyPr vert="horz" lIns="91440" tIns="45720" rIns="91440" bIns="45720" rtlCol="0" anchor="b"/>
          <a:lstStyle>
            <a:lvl1pPr algn="r">
              <a:defRPr sz="1200">
                <a:solidFill>
                  <a:schemeClr val="tx1">
                    <a:lumMod val="75000"/>
                    <a:lumOff val="25000"/>
                  </a:schemeClr>
                </a:solidFill>
              </a:defRPr>
            </a:lvl1pPr>
          </a:lstStyle>
          <a:p>
            <a:fld id="{701E4971-310B-774B-8DEE-5F834C23301A}" type="slidenum">
              <a:rPr lang="fi-FI" smtClean="0"/>
              <a:pPr/>
              <a:t>‹#›</a:t>
            </a:fld>
            <a:endParaRPr lang="fi-FI"/>
          </a:p>
        </p:txBody>
      </p:sp>
      <p:sp>
        <p:nvSpPr>
          <p:cNvPr id="2" name="Alatunnisteen paikkamerkki 1">
            <a:extLst>
              <a:ext uri="{FF2B5EF4-FFF2-40B4-BE49-F238E27FC236}">
                <a16:creationId xmlns:a16="http://schemas.microsoft.com/office/drawing/2014/main" id="{9CEDC127-060F-2C4A-BBEA-0BB107853560}"/>
              </a:ext>
            </a:extLst>
          </p:cNvPr>
          <p:cNvSpPr>
            <a:spLocks noGrp="1"/>
          </p:cNvSpPr>
          <p:nvPr>
            <p:ph type="ftr" sz="quarter" idx="22"/>
          </p:nvPr>
        </p:nvSpPr>
        <p:spPr/>
        <p:txBody>
          <a:bodyPr/>
          <a:lstStyle>
            <a:lvl1pPr>
              <a:defRPr>
                <a:solidFill>
                  <a:schemeClr val="tx1">
                    <a:lumMod val="75000"/>
                    <a:lumOff val="25000"/>
                  </a:schemeClr>
                </a:solidFill>
              </a:defRPr>
            </a:lvl1pPr>
          </a:lstStyle>
          <a:p>
            <a:r>
              <a:rPr lang="fi-FI"/>
              <a:t>Oivallus 1</a:t>
            </a:r>
            <a:endParaRPr lang="fi-FI" dirty="0"/>
          </a:p>
        </p:txBody>
      </p:sp>
    </p:spTree>
    <p:extLst>
      <p:ext uri="{BB962C8B-B14F-4D97-AF65-F5344CB8AC3E}">
        <p14:creationId xmlns:p14="http://schemas.microsoft.com/office/powerpoint/2010/main" val="1712040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7F15FF-222A-CE82-F83A-D1F680F248A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79DE21B-B8F8-B4F7-F90A-07E7997C35D8}"/>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761918E-93FB-72DB-5522-A2A8DB0D7930}"/>
              </a:ext>
            </a:extLst>
          </p:cNvPr>
          <p:cNvSpPr>
            <a:spLocks noGrp="1"/>
          </p:cNvSpPr>
          <p:nvPr>
            <p:ph type="dt" sz="half" idx="10"/>
          </p:nvPr>
        </p:nvSpPr>
        <p:spPr/>
        <p:txBody>
          <a:bodyPr/>
          <a:lstStyle/>
          <a:p>
            <a:fld id="{656E2A59-5A17-4C22-A26A-7D1FC93A3469}" type="datetimeFigureOut">
              <a:rPr lang="fi-FI" smtClean="0"/>
              <a:t>1.4.2025</a:t>
            </a:fld>
            <a:endParaRPr lang="fi-FI"/>
          </a:p>
        </p:txBody>
      </p:sp>
      <p:sp>
        <p:nvSpPr>
          <p:cNvPr id="5" name="Alatunnisteen paikkamerkki 4">
            <a:extLst>
              <a:ext uri="{FF2B5EF4-FFF2-40B4-BE49-F238E27FC236}">
                <a16:creationId xmlns:a16="http://schemas.microsoft.com/office/drawing/2014/main" id="{9C4A66E1-88A7-0F31-BC5F-3C5D4A1503E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1F5FD3-45E1-511B-CD2D-8CB5CA55B80E}"/>
              </a:ext>
            </a:extLst>
          </p:cNvPr>
          <p:cNvSpPr>
            <a:spLocks noGrp="1"/>
          </p:cNvSpPr>
          <p:nvPr>
            <p:ph type="sldNum" sz="quarter" idx="12"/>
          </p:nvPr>
        </p:nvSpPr>
        <p:spPr/>
        <p:txBody>
          <a:bodyPr/>
          <a:lstStyle/>
          <a:p>
            <a:fld id="{DC604F6C-3305-45E0-8B01-1F7FAE97BAFA}" type="slidenum">
              <a:rPr lang="fi-FI" smtClean="0"/>
              <a:t>‹#›</a:t>
            </a:fld>
            <a:endParaRPr lang="fi-FI"/>
          </a:p>
        </p:txBody>
      </p:sp>
    </p:spTree>
    <p:extLst>
      <p:ext uri="{BB962C8B-B14F-4D97-AF65-F5344CB8AC3E}">
        <p14:creationId xmlns:p14="http://schemas.microsoft.com/office/powerpoint/2010/main" val="301242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C552E9-73B8-F07A-C0F6-C341842DA8A6}"/>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F1043238-CA56-5C44-7769-1DB7BA94B2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5E00A5C3-D894-BB33-F92C-2C74AA0E7639}"/>
              </a:ext>
            </a:extLst>
          </p:cNvPr>
          <p:cNvSpPr>
            <a:spLocks noGrp="1"/>
          </p:cNvSpPr>
          <p:nvPr>
            <p:ph type="dt" sz="half" idx="10"/>
          </p:nvPr>
        </p:nvSpPr>
        <p:spPr/>
        <p:txBody>
          <a:bodyPr/>
          <a:lstStyle/>
          <a:p>
            <a:fld id="{656E2A59-5A17-4C22-A26A-7D1FC93A3469}" type="datetimeFigureOut">
              <a:rPr lang="fi-FI" smtClean="0"/>
              <a:t>1.4.2025</a:t>
            </a:fld>
            <a:endParaRPr lang="fi-FI"/>
          </a:p>
        </p:txBody>
      </p:sp>
      <p:sp>
        <p:nvSpPr>
          <p:cNvPr id="5" name="Alatunnisteen paikkamerkki 4">
            <a:extLst>
              <a:ext uri="{FF2B5EF4-FFF2-40B4-BE49-F238E27FC236}">
                <a16:creationId xmlns:a16="http://schemas.microsoft.com/office/drawing/2014/main" id="{F63D447A-87E9-505C-1638-CE7C98A50AF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922471D-3BC3-CE04-44FD-0938890C4A88}"/>
              </a:ext>
            </a:extLst>
          </p:cNvPr>
          <p:cNvSpPr>
            <a:spLocks noGrp="1"/>
          </p:cNvSpPr>
          <p:nvPr>
            <p:ph type="sldNum" sz="quarter" idx="12"/>
          </p:nvPr>
        </p:nvSpPr>
        <p:spPr/>
        <p:txBody>
          <a:bodyPr/>
          <a:lstStyle/>
          <a:p>
            <a:fld id="{DC604F6C-3305-45E0-8B01-1F7FAE97BAFA}" type="slidenum">
              <a:rPr lang="fi-FI" smtClean="0"/>
              <a:t>‹#›</a:t>
            </a:fld>
            <a:endParaRPr lang="fi-FI"/>
          </a:p>
        </p:txBody>
      </p:sp>
    </p:spTree>
    <p:extLst>
      <p:ext uri="{BB962C8B-B14F-4D97-AF65-F5344CB8AC3E}">
        <p14:creationId xmlns:p14="http://schemas.microsoft.com/office/powerpoint/2010/main" val="118203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51494B-0FC0-9B61-27C3-B14CBBCBB4A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26A7EB0-ED46-AA17-4A8B-D162FA283700}"/>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07EFE91-9A5D-35DB-3491-62C408361105}"/>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1384C3C9-2208-AC43-2A1B-108C02F132E7}"/>
              </a:ext>
            </a:extLst>
          </p:cNvPr>
          <p:cNvSpPr>
            <a:spLocks noGrp="1"/>
          </p:cNvSpPr>
          <p:nvPr>
            <p:ph type="dt" sz="half" idx="10"/>
          </p:nvPr>
        </p:nvSpPr>
        <p:spPr/>
        <p:txBody>
          <a:bodyPr/>
          <a:lstStyle/>
          <a:p>
            <a:fld id="{656E2A59-5A17-4C22-A26A-7D1FC93A3469}" type="datetimeFigureOut">
              <a:rPr lang="fi-FI" smtClean="0"/>
              <a:t>1.4.2025</a:t>
            </a:fld>
            <a:endParaRPr lang="fi-FI"/>
          </a:p>
        </p:txBody>
      </p:sp>
      <p:sp>
        <p:nvSpPr>
          <p:cNvPr id="6" name="Alatunnisteen paikkamerkki 5">
            <a:extLst>
              <a:ext uri="{FF2B5EF4-FFF2-40B4-BE49-F238E27FC236}">
                <a16:creationId xmlns:a16="http://schemas.microsoft.com/office/drawing/2014/main" id="{03C2E9BF-3F0B-33BC-07CC-0B72E2CC763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5151449-E48A-623B-AF09-39676829C909}"/>
              </a:ext>
            </a:extLst>
          </p:cNvPr>
          <p:cNvSpPr>
            <a:spLocks noGrp="1"/>
          </p:cNvSpPr>
          <p:nvPr>
            <p:ph type="sldNum" sz="quarter" idx="12"/>
          </p:nvPr>
        </p:nvSpPr>
        <p:spPr/>
        <p:txBody>
          <a:bodyPr/>
          <a:lstStyle/>
          <a:p>
            <a:fld id="{DC604F6C-3305-45E0-8B01-1F7FAE97BAFA}" type="slidenum">
              <a:rPr lang="fi-FI" smtClean="0"/>
              <a:t>‹#›</a:t>
            </a:fld>
            <a:endParaRPr lang="fi-FI"/>
          </a:p>
        </p:txBody>
      </p:sp>
    </p:spTree>
    <p:extLst>
      <p:ext uri="{BB962C8B-B14F-4D97-AF65-F5344CB8AC3E}">
        <p14:creationId xmlns:p14="http://schemas.microsoft.com/office/powerpoint/2010/main" val="1609435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6EA80D-BFE3-A9AB-E557-6E3BF03CD2A3}"/>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5EEE4B5D-DF70-DBA0-CE98-935711D05A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9B885AEC-8CE1-D180-7A12-0D6C9FE47B51}"/>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21FD0766-8240-2741-CD10-2D9573F4CA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60523DCF-17AE-A8F4-4C36-40F5DB675DB5}"/>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20A12525-BBD1-E2F0-37B9-7BCFCFF2A032}"/>
              </a:ext>
            </a:extLst>
          </p:cNvPr>
          <p:cNvSpPr>
            <a:spLocks noGrp="1"/>
          </p:cNvSpPr>
          <p:nvPr>
            <p:ph type="dt" sz="half" idx="10"/>
          </p:nvPr>
        </p:nvSpPr>
        <p:spPr/>
        <p:txBody>
          <a:bodyPr/>
          <a:lstStyle/>
          <a:p>
            <a:fld id="{656E2A59-5A17-4C22-A26A-7D1FC93A3469}" type="datetimeFigureOut">
              <a:rPr lang="fi-FI" smtClean="0"/>
              <a:t>1.4.2025</a:t>
            </a:fld>
            <a:endParaRPr lang="fi-FI"/>
          </a:p>
        </p:txBody>
      </p:sp>
      <p:sp>
        <p:nvSpPr>
          <p:cNvPr id="8" name="Alatunnisteen paikkamerkki 7">
            <a:extLst>
              <a:ext uri="{FF2B5EF4-FFF2-40B4-BE49-F238E27FC236}">
                <a16:creationId xmlns:a16="http://schemas.microsoft.com/office/drawing/2014/main" id="{C0345786-A695-8717-1AE4-1E800DAC0F70}"/>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F25541D-A912-4A0A-F52E-60D7C8764E0C}"/>
              </a:ext>
            </a:extLst>
          </p:cNvPr>
          <p:cNvSpPr>
            <a:spLocks noGrp="1"/>
          </p:cNvSpPr>
          <p:nvPr>
            <p:ph type="sldNum" sz="quarter" idx="12"/>
          </p:nvPr>
        </p:nvSpPr>
        <p:spPr/>
        <p:txBody>
          <a:bodyPr/>
          <a:lstStyle/>
          <a:p>
            <a:fld id="{DC604F6C-3305-45E0-8B01-1F7FAE97BAFA}" type="slidenum">
              <a:rPr lang="fi-FI" smtClean="0"/>
              <a:t>‹#›</a:t>
            </a:fld>
            <a:endParaRPr lang="fi-FI"/>
          </a:p>
        </p:txBody>
      </p:sp>
    </p:spTree>
    <p:extLst>
      <p:ext uri="{BB962C8B-B14F-4D97-AF65-F5344CB8AC3E}">
        <p14:creationId xmlns:p14="http://schemas.microsoft.com/office/powerpoint/2010/main" val="803396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3266DF-430B-8A83-8923-7F5F4E1C0E6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DEBF9DF1-B929-48CE-4EAC-45A43C601B07}"/>
              </a:ext>
            </a:extLst>
          </p:cNvPr>
          <p:cNvSpPr>
            <a:spLocks noGrp="1"/>
          </p:cNvSpPr>
          <p:nvPr>
            <p:ph type="dt" sz="half" idx="10"/>
          </p:nvPr>
        </p:nvSpPr>
        <p:spPr/>
        <p:txBody>
          <a:bodyPr/>
          <a:lstStyle/>
          <a:p>
            <a:fld id="{656E2A59-5A17-4C22-A26A-7D1FC93A3469}" type="datetimeFigureOut">
              <a:rPr lang="fi-FI" smtClean="0"/>
              <a:t>1.4.2025</a:t>
            </a:fld>
            <a:endParaRPr lang="fi-FI"/>
          </a:p>
        </p:txBody>
      </p:sp>
      <p:sp>
        <p:nvSpPr>
          <p:cNvPr id="4" name="Alatunnisteen paikkamerkki 3">
            <a:extLst>
              <a:ext uri="{FF2B5EF4-FFF2-40B4-BE49-F238E27FC236}">
                <a16:creationId xmlns:a16="http://schemas.microsoft.com/office/drawing/2014/main" id="{DAC39B00-B974-2CDE-B58B-80F19C8751E5}"/>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1D0FD508-1CD6-FA79-3A88-AE6DCFFA39DA}"/>
              </a:ext>
            </a:extLst>
          </p:cNvPr>
          <p:cNvSpPr>
            <a:spLocks noGrp="1"/>
          </p:cNvSpPr>
          <p:nvPr>
            <p:ph type="sldNum" sz="quarter" idx="12"/>
          </p:nvPr>
        </p:nvSpPr>
        <p:spPr/>
        <p:txBody>
          <a:bodyPr/>
          <a:lstStyle/>
          <a:p>
            <a:fld id="{DC604F6C-3305-45E0-8B01-1F7FAE97BAFA}" type="slidenum">
              <a:rPr lang="fi-FI" smtClean="0"/>
              <a:t>‹#›</a:t>
            </a:fld>
            <a:endParaRPr lang="fi-FI"/>
          </a:p>
        </p:txBody>
      </p:sp>
    </p:spTree>
    <p:extLst>
      <p:ext uri="{BB962C8B-B14F-4D97-AF65-F5344CB8AC3E}">
        <p14:creationId xmlns:p14="http://schemas.microsoft.com/office/powerpoint/2010/main" val="2531654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885F8E03-4539-A7AA-91CB-C3CF6950D097}"/>
              </a:ext>
            </a:extLst>
          </p:cNvPr>
          <p:cNvSpPr>
            <a:spLocks noGrp="1"/>
          </p:cNvSpPr>
          <p:nvPr>
            <p:ph type="dt" sz="half" idx="10"/>
          </p:nvPr>
        </p:nvSpPr>
        <p:spPr/>
        <p:txBody>
          <a:bodyPr/>
          <a:lstStyle/>
          <a:p>
            <a:fld id="{656E2A59-5A17-4C22-A26A-7D1FC93A3469}" type="datetimeFigureOut">
              <a:rPr lang="fi-FI" smtClean="0"/>
              <a:t>1.4.2025</a:t>
            </a:fld>
            <a:endParaRPr lang="fi-FI"/>
          </a:p>
        </p:txBody>
      </p:sp>
      <p:sp>
        <p:nvSpPr>
          <p:cNvPr id="3" name="Alatunnisteen paikkamerkki 2">
            <a:extLst>
              <a:ext uri="{FF2B5EF4-FFF2-40B4-BE49-F238E27FC236}">
                <a16:creationId xmlns:a16="http://schemas.microsoft.com/office/drawing/2014/main" id="{69E4636E-C7B8-FCDB-66CC-6BD21B8F748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C95F211A-735B-1F05-D9EF-89F1080CC373}"/>
              </a:ext>
            </a:extLst>
          </p:cNvPr>
          <p:cNvSpPr>
            <a:spLocks noGrp="1"/>
          </p:cNvSpPr>
          <p:nvPr>
            <p:ph type="sldNum" sz="quarter" idx="12"/>
          </p:nvPr>
        </p:nvSpPr>
        <p:spPr/>
        <p:txBody>
          <a:bodyPr/>
          <a:lstStyle/>
          <a:p>
            <a:fld id="{DC604F6C-3305-45E0-8B01-1F7FAE97BAFA}" type="slidenum">
              <a:rPr lang="fi-FI" smtClean="0"/>
              <a:t>‹#›</a:t>
            </a:fld>
            <a:endParaRPr lang="fi-FI"/>
          </a:p>
        </p:txBody>
      </p:sp>
    </p:spTree>
    <p:extLst>
      <p:ext uri="{BB962C8B-B14F-4D97-AF65-F5344CB8AC3E}">
        <p14:creationId xmlns:p14="http://schemas.microsoft.com/office/powerpoint/2010/main" val="3341539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2EF283-AE0E-6CEB-E15A-E8560E7AEA3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548EC8F-1B59-A060-EEDE-70CFC2099E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24721B9C-BA5B-60F9-818D-C6AE36A5D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966390FB-4119-8D87-94D6-7C1967641C73}"/>
              </a:ext>
            </a:extLst>
          </p:cNvPr>
          <p:cNvSpPr>
            <a:spLocks noGrp="1"/>
          </p:cNvSpPr>
          <p:nvPr>
            <p:ph type="dt" sz="half" idx="10"/>
          </p:nvPr>
        </p:nvSpPr>
        <p:spPr/>
        <p:txBody>
          <a:bodyPr/>
          <a:lstStyle/>
          <a:p>
            <a:fld id="{656E2A59-5A17-4C22-A26A-7D1FC93A3469}" type="datetimeFigureOut">
              <a:rPr lang="fi-FI" smtClean="0"/>
              <a:t>1.4.2025</a:t>
            </a:fld>
            <a:endParaRPr lang="fi-FI"/>
          </a:p>
        </p:txBody>
      </p:sp>
      <p:sp>
        <p:nvSpPr>
          <p:cNvPr id="6" name="Alatunnisteen paikkamerkki 5">
            <a:extLst>
              <a:ext uri="{FF2B5EF4-FFF2-40B4-BE49-F238E27FC236}">
                <a16:creationId xmlns:a16="http://schemas.microsoft.com/office/drawing/2014/main" id="{859C663A-8AD5-AF32-DD54-81EA8B81E6BA}"/>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3D3A461-C31F-CEA6-60EB-0C2112EB072A}"/>
              </a:ext>
            </a:extLst>
          </p:cNvPr>
          <p:cNvSpPr>
            <a:spLocks noGrp="1"/>
          </p:cNvSpPr>
          <p:nvPr>
            <p:ph type="sldNum" sz="quarter" idx="12"/>
          </p:nvPr>
        </p:nvSpPr>
        <p:spPr/>
        <p:txBody>
          <a:bodyPr/>
          <a:lstStyle/>
          <a:p>
            <a:fld id="{DC604F6C-3305-45E0-8B01-1F7FAE97BAFA}" type="slidenum">
              <a:rPr lang="fi-FI" smtClean="0"/>
              <a:t>‹#›</a:t>
            </a:fld>
            <a:endParaRPr lang="fi-FI"/>
          </a:p>
        </p:txBody>
      </p:sp>
    </p:spTree>
    <p:extLst>
      <p:ext uri="{BB962C8B-B14F-4D97-AF65-F5344CB8AC3E}">
        <p14:creationId xmlns:p14="http://schemas.microsoft.com/office/powerpoint/2010/main" val="19837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643A0-71EA-0291-D921-9EA5C29CE43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FC513C8C-4D66-61DF-4F19-BBF80E595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4782DA0D-E49B-8209-C41D-00B2A0B97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923D0A7-5DA6-2F93-3635-46498B7C4ECF}"/>
              </a:ext>
            </a:extLst>
          </p:cNvPr>
          <p:cNvSpPr>
            <a:spLocks noGrp="1"/>
          </p:cNvSpPr>
          <p:nvPr>
            <p:ph type="dt" sz="half" idx="10"/>
          </p:nvPr>
        </p:nvSpPr>
        <p:spPr/>
        <p:txBody>
          <a:bodyPr/>
          <a:lstStyle/>
          <a:p>
            <a:fld id="{656E2A59-5A17-4C22-A26A-7D1FC93A3469}" type="datetimeFigureOut">
              <a:rPr lang="fi-FI" smtClean="0"/>
              <a:t>1.4.2025</a:t>
            </a:fld>
            <a:endParaRPr lang="fi-FI"/>
          </a:p>
        </p:txBody>
      </p:sp>
      <p:sp>
        <p:nvSpPr>
          <p:cNvPr id="6" name="Alatunnisteen paikkamerkki 5">
            <a:extLst>
              <a:ext uri="{FF2B5EF4-FFF2-40B4-BE49-F238E27FC236}">
                <a16:creationId xmlns:a16="http://schemas.microsoft.com/office/drawing/2014/main" id="{FA9EFCCB-BA30-1C64-1602-2EAED938FEF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D747190-64B6-66FA-2875-45C3094EF517}"/>
              </a:ext>
            </a:extLst>
          </p:cNvPr>
          <p:cNvSpPr>
            <a:spLocks noGrp="1"/>
          </p:cNvSpPr>
          <p:nvPr>
            <p:ph type="sldNum" sz="quarter" idx="12"/>
          </p:nvPr>
        </p:nvSpPr>
        <p:spPr/>
        <p:txBody>
          <a:bodyPr/>
          <a:lstStyle/>
          <a:p>
            <a:fld id="{DC604F6C-3305-45E0-8B01-1F7FAE97BAFA}" type="slidenum">
              <a:rPr lang="fi-FI" smtClean="0"/>
              <a:t>‹#›</a:t>
            </a:fld>
            <a:endParaRPr lang="fi-FI"/>
          </a:p>
        </p:txBody>
      </p:sp>
    </p:spTree>
    <p:extLst>
      <p:ext uri="{BB962C8B-B14F-4D97-AF65-F5344CB8AC3E}">
        <p14:creationId xmlns:p14="http://schemas.microsoft.com/office/powerpoint/2010/main" val="3260517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168DAF4-FD70-98E6-781C-82807D4AC8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6AC13D99-4F1D-10D8-CE87-E5D4403A01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68DD6E2-445D-4B3A-8094-6CD89827E0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6E2A59-5A17-4C22-A26A-7D1FC93A3469}" type="datetimeFigureOut">
              <a:rPr lang="fi-FI" smtClean="0"/>
              <a:t>1.4.2025</a:t>
            </a:fld>
            <a:endParaRPr lang="fi-FI"/>
          </a:p>
        </p:txBody>
      </p:sp>
      <p:sp>
        <p:nvSpPr>
          <p:cNvPr id="5" name="Alatunnisteen paikkamerkki 4">
            <a:extLst>
              <a:ext uri="{FF2B5EF4-FFF2-40B4-BE49-F238E27FC236}">
                <a16:creationId xmlns:a16="http://schemas.microsoft.com/office/drawing/2014/main" id="{6E1047B0-3E85-70D6-E3F3-8C73053B8E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ED683DB0-ED08-D8B0-454B-EEE13349D1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604F6C-3305-45E0-8B01-1F7FAE97BAFA}" type="slidenum">
              <a:rPr lang="fi-FI" smtClean="0"/>
              <a:t>‹#›</a:t>
            </a:fld>
            <a:endParaRPr lang="fi-FI"/>
          </a:p>
        </p:txBody>
      </p:sp>
    </p:spTree>
    <p:extLst>
      <p:ext uri="{BB962C8B-B14F-4D97-AF65-F5344CB8AC3E}">
        <p14:creationId xmlns:p14="http://schemas.microsoft.com/office/powerpoint/2010/main" val="923253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6">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8">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2">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Otsikko 1">
            <a:extLst>
              <a:ext uri="{FF2B5EF4-FFF2-40B4-BE49-F238E27FC236}">
                <a16:creationId xmlns:a16="http://schemas.microsoft.com/office/drawing/2014/main" id="{8C359661-39C2-CCA7-5A94-906C4CBA805F}"/>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a:solidFill>
                  <a:schemeClr val="tx1"/>
                </a:solidFill>
                <a:latin typeface="+mj-lt"/>
                <a:ea typeface="+mj-ea"/>
                <a:cs typeface="+mj-cs"/>
              </a:rPr>
              <a:t>POHJATUNTI</a:t>
            </a:r>
          </a:p>
        </p:txBody>
      </p:sp>
      <p:sp>
        <p:nvSpPr>
          <p:cNvPr id="22" name="Arc 14">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9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a:srcRect t="10150" b="49537"/>
          <a:stretch/>
        </p:blipFill>
        <p:spPr>
          <a:xfrm>
            <a:off x="373225" y="0"/>
            <a:ext cx="11482714" cy="5981700"/>
          </a:xfrm>
          <a:prstGeom prst="rect">
            <a:avLst/>
          </a:prstGeom>
        </p:spPr>
      </p:pic>
    </p:spTree>
    <p:extLst>
      <p:ext uri="{BB962C8B-B14F-4D97-AF65-F5344CB8AC3E}">
        <p14:creationId xmlns:p14="http://schemas.microsoft.com/office/powerpoint/2010/main" val="23837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descr="Autonomien hermosto 4.jpg"/>
          <p:cNvPicPr preferRelativeResize="0"/>
          <p:nvPr/>
        </p:nvPicPr>
        <p:blipFill>
          <a:blip r:embed="rId3">
            <a:alphaModFix/>
          </a:blip>
          <a:stretch>
            <a:fillRect/>
          </a:stretch>
        </p:blipFill>
        <p:spPr>
          <a:xfrm>
            <a:off x="914400" y="533400"/>
            <a:ext cx="9994900" cy="5378451"/>
          </a:xfrm>
          <a:prstGeom prst="rect">
            <a:avLst/>
          </a:prstGeom>
          <a:noFill/>
          <a:ln>
            <a:noFill/>
          </a:ln>
        </p:spPr>
      </p:pic>
    </p:spTree>
    <p:extLst>
      <p:ext uri="{BB962C8B-B14F-4D97-AF65-F5344CB8AC3E}">
        <p14:creationId xmlns:p14="http://schemas.microsoft.com/office/powerpoint/2010/main" val="1542790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5BB00AE-4A19-BE31-6F3E-5D285D0FF5A7}"/>
              </a:ext>
            </a:extLst>
          </p:cNvPr>
          <p:cNvSpPr>
            <a:spLocks noGrp="1"/>
          </p:cNvSpPr>
          <p:nvPr>
            <p:ph type="body" idx="1"/>
          </p:nvPr>
        </p:nvSpPr>
        <p:spPr/>
        <p:txBody>
          <a:bodyPr/>
          <a:lstStyle/>
          <a:p>
            <a:r>
              <a:rPr lang="fi-FI" sz="3200" dirty="0"/>
              <a:t>Dopamiini</a:t>
            </a:r>
          </a:p>
          <a:p>
            <a:r>
              <a:rPr lang="fi-FI" sz="3200" dirty="0"/>
              <a:t>Serotoniini</a:t>
            </a:r>
          </a:p>
          <a:p>
            <a:endParaRPr lang="fi-FI" sz="3200" dirty="0"/>
          </a:p>
          <a:p>
            <a:endParaRPr lang="fi-FI" dirty="0"/>
          </a:p>
          <a:p>
            <a:r>
              <a:rPr lang="fi-FI" sz="3200" dirty="0" err="1"/>
              <a:t>Oksitosiini</a:t>
            </a:r>
            <a:endParaRPr lang="fi-FI" sz="3200" dirty="0"/>
          </a:p>
          <a:p>
            <a:r>
              <a:rPr lang="fi-FI" sz="3200" dirty="0"/>
              <a:t>Adrenaliini</a:t>
            </a:r>
          </a:p>
          <a:p>
            <a:r>
              <a:rPr lang="fi-FI" sz="3200" dirty="0"/>
              <a:t>Kortisoli</a:t>
            </a:r>
          </a:p>
          <a:p>
            <a:r>
              <a:rPr lang="fi-FI" sz="3200" dirty="0"/>
              <a:t>Endorfiinit </a:t>
            </a:r>
          </a:p>
        </p:txBody>
      </p:sp>
      <p:sp>
        <p:nvSpPr>
          <p:cNvPr id="4" name="Oikea aaltosulje 3">
            <a:extLst>
              <a:ext uri="{FF2B5EF4-FFF2-40B4-BE49-F238E27FC236}">
                <a16:creationId xmlns:a16="http://schemas.microsoft.com/office/drawing/2014/main" id="{342012A0-5A6B-CB33-751D-931724105391}"/>
              </a:ext>
            </a:extLst>
          </p:cNvPr>
          <p:cNvSpPr/>
          <p:nvPr/>
        </p:nvSpPr>
        <p:spPr>
          <a:xfrm>
            <a:off x="2764715" y="1604453"/>
            <a:ext cx="634702" cy="9343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5" name="Oikea aaltosulje 4">
            <a:extLst>
              <a:ext uri="{FF2B5EF4-FFF2-40B4-BE49-F238E27FC236}">
                <a16:creationId xmlns:a16="http://schemas.microsoft.com/office/drawing/2014/main" id="{1DE115BD-D4AE-B1FC-5BA5-ECFA69F8AD7A}"/>
              </a:ext>
            </a:extLst>
          </p:cNvPr>
          <p:cNvSpPr/>
          <p:nvPr/>
        </p:nvSpPr>
        <p:spPr>
          <a:xfrm>
            <a:off x="2764715" y="3216535"/>
            <a:ext cx="634702" cy="20370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6" name="Tekstiruutu 5">
            <a:extLst>
              <a:ext uri="{FF2B5EF4-FFF2-40B4-BE49-F238E27FC236}">
                <a16:creationId xmlns:a16="http://schemas.microsoft.com/office/drawing/2014/main" id="{69CF9270-754A-0A20-3300-48B973560C91}"/>
              </a:ext>
            </a:extLst>
          </p:cNvPr>
          <p:cNvSpPr txBox="1"/>
          <p:nvPr/>
        </p:nvSpPr>
        <p:spPr>
          <a:xfrm>
            <a:off x="3657600" y="1726236"/>
            <a:ext cx="3302598" cy="584775"/>
          </a:xfrm>
          <a:prstGeom prst="rect">
            <a:avLst/>
          </a:prstGeom>
          <a:noFill/>
        </p:spPr>
        <p:txBody>
          <a:bodyPr wrap="square" rtlCol="0">
            <a:spAutoFit/>
          </a:bodyPr>
          <a:lstStyle/>
          <a:p>
            <a:r>
              <a:rPr lang="fi-FI" sz="3200" dirty="0"/>
              <a:t>Välittäjäaineet</a:t>
            </a:r>
          </a:p>
        </p:txBody>
      </p:sp>
      <p:sp>
        <p:nvSpPr>
          <p:cNvPr id="7" name="Tekstiruutu 6">
            <a:extLst>
              <a:ext uri="{FF2B5EF4-FFF2-40B4-BE49-F238E27FC236}">
                <a16:creationId xmlns:a16="http://schemas.microsoft.com/office/drawing/2014/main" id="{D64C148C-938B-FCD3-107B-5BAB9EB86B9F}"/>
              </a:ext>
            </a:extLst>
          </p:cNvPr>
          <p:cNvSpPr txBox="1"/>
          <p:nvPr/>
        </p:nvSpPr>
        <p:spPr>
          <a:xfrm>
            <a:off x="4073562" y="3616646"/>
            <a:ext cx="2022438" cy="584775"/>
          </a:xfrm>
          <a:prstGeom prst="rect">
            <a:avLst/>
          </a:prstGeom>
          <a:noFill/>
        </p:spPr>
        <p:txBody>
          <a:bodyPr wrap="square" rtlCol="0">
            <a:spAutoFit/>
          </a:bodyPr>
          <a:lstStyle/>
          <a:p>
            <a:r>
              <a:rPr lang="fi-FI" sz="3200" dirty="0"/>
              <a:t>Hormonit</a:t>
            </a:r>
          </a:p>
        </p:txBody>
      </p:sp>
    </p:spTree>
    <p:extLst>
      <p:ext uri="{BB962C8B-B14F-4D97-AF65-F5344CB8AC3E}">
        <p14:creationId xmlns:p14="http://schemas.microsoft.com/office/powerpoint/2010/main" val="1414878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CCAA63C-B553-0048-83E6-BB0EBC9A788A}"/>
              </a:ext>
            </a:extLst>
          </p:cNvPr>
          <p:cNvSpPr>
            <a:spLocks noGrp="1"/>
          </p:cNvSpPr>
          <p:nvPr>
            <p:ph type="body" sz="quarter" idx="20"/>
          </p:nvPr>
        </p:nvSpPr>
        <p:spPr/>
        <p:txBody>
          <a:bodyPr>
            <a:normAutofit fontScale="92500"/>
          </a:bodyPr>
          <a:lstStyle/>
          <a:p>
            <a:pPr marL="428625" indent="-428625"/>
            <a:r>
              <a:rPr lang="fi-FI" dirty="0"/>
              <a:t>Emotionaalisten kokemusten pohjana on joukko aivojen varhaisten osien </a:t>
            </a:r>
            <a:r>
              <a:rPr lang="fi-FI" b="1" dirty="0"/>
              <a:t>affektiivisia</a:t>
            </a:r>
            <a:r>
              <a:rPr lang="fi-FI" dirty="0"/>
              <a:t> eli tunteisiin liittyviä järjestelmiä, jotka ovat useilla eläinlajeilla varsin samankaltaisia. </a:t>
            </a:r>
          </a:p>
          <a:p>
            <a:pPr marL="428625" indent="-428625"/>
            <a:r>
              <a:rPr lang="fi-FI" dirty="0"/>
              <a:t>Affektiiviset järjestelmät ovat muodostuneet, koska ne edistävät lajin selviytymistä etenkin haastavissa ja uhkaavissa tilanteissa. </a:t>
            </a:r>
          </a:p>
          <a:p>
            <a:pPr marL="428625" indent="-428625"/>
            <a:endParaRPr lang="fi-FI" dirty="0"/>
          </a:p>
        </p:txBody>
      </p:sp>
      <p:sp>
        <p:nvSpPr>
          <p:cNvPr id="4" name="Dian numeron paikkamerkki 3">
            <a:extLst>
              <a:ext uri="{FF2B5EF4-FFF2-40B4-BE49-F238E27FC236}">
                <a16:creationId xmlns:a16="http://schemas.microsoft.com/office/drawing/2014/main" id="{C811293A-D634-664F-85A6-6328CDD62C62}"/>
              </a:ext>
            </a:extLst>
          </p:cNvPr>
          <p:cNvSpPr>
            <a:spLocks noGrp="1"/>
          </p:cNvSpPr>
          <p:nvPr>
            <p:ph type="sldNum" sz="quarter" idx="4"/>
          </p:nvPr>
        </p:nvSpPr>
        <p:spPr/>
        <p:txBody>
          <a:bodyPr/>
          <a:lstStyle/>
          <a:p>
            <a:fld id="{701E4971-310B-774B-8DEE-5F834C23301A}" type="slidenum">
              <a:rPr lang="fi-FI" smtClean="0"/>
              <a:pPr/>
              <a:t>13</a:t>
            </a:fld>
            <a:endParaRPr lang="fi-FI"/>
          </a:p>
        </p:txBody>
      </p:sp>
      <p:sp>
        <p:nvSpPr>
          <p:cNvPr id="5" name="Alatunnisteen paikkamerkki 4">
            <a:extLst>
              <a:ext uri="{FF2B5EF4-FFF2-40B4-BE49-F238E27FC236}">
                <a16:creationId xmlns:a16="http://schemas.microsoft.com/office/drawing/2014/main" id="{112D6809-A0B2-D7C2-3B2C-2F0BC1B54285}"/>
              </a:ext>
            </a:extLst>
          </p:cNvPr>
          <p:cNvSpPr>
            <a:spLocks noGrp="1"/>
          </p:cNvSpPr>
          <p:nvPr>
            <p:ph type="ftr" sz="quarter" idx="24"/>
          </p:nvPr>
        </p:nvSpPr>
        <p:spPr/>
        <p:txBody>
          <a:bodyPr/>
          <a:lstStyle/>
          <a:p>
            <a:r>
              <a:rPr lang="fi-FI" dirty="0"/>
              <a:t>Oivallus 4</a:t>
            </a:r>
          </a:p>
        </p:txBody>
      </p:sp>
      <p:sp>
        <p:nvSpPr>
          <p:cNvPr id="2" name="Otsikko 1">
            <a:extLst>
              <a:ext uri="{FF2B5EF4-FFF2-40B4-BE49-F238E27FC236}">
                <a16:creationId xmlns:a16="http://schemas.microsoft.com/office/drawing/2014/main" id="{B4E7FC06-1764-B840-017B-C00EC5C9AFB1}"/>
              </a:ext>
            </a:extLst>
          </p:cNvPr>
          <p:cNvSpPr>
            <a:spLocks noGrp="1"/>
          </p:cNvSpPr>
          <p:nvPr>
            <p:ph type="title"/>
          </p:nvPr>
        </p:nvSpPr>
        <p:spPr/>
        <p:txBody>
          <a:bodyPr>
            <a:normAutofit fontScale="90000"/>
          </a:bodyPr>
          <a:lstStyle/>
          <a:p>
            <a:r>
              <a:rPr lang="fi-FI" dirty="0"/>
              <a:t>Affektiiviset järjestelmät</a:t>
            </a:r>
          </a:p>
        </p:txBody>
      </p:sp>
      <p:pic>
        <p:nvPicPr>
          <p:cNvPr id="12" name="Kuvan paikkamerkki 11" descr="Kuva, joka sisältää kohteen kissa, musta, sisä, nisäkäs&#10;&#10;Kuvaus luotu automaattisesti">
            <a:extLst>
              <a:ext uri="{FF2B5EF4-FFF2-40B4-BE49-F238E27FC236}">
                <a16:creationId xmlns:a16="http://schemas.microsoft.com/office/drawing/2014/main" id="{14FD62E7-0BDF-7F6B-7028-7BEF5655658E}"/>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t="8111" b="8111"/>
          <a:stretch>
            <a:fillRect/>
          </a:stretch>
        </p:blipFill>
        <p:spPr/>
      </p:pic>
    </p:spTree>
    <p:extLst>
      <p:ext uri="{BB962C8B-B14F-4D97-AF65-F5344CB8AC3E}">
        <p14:creationId xmlns:p14="http://schemas.microsoft.com/office/powerpoint/2010/main" val="173385990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E7FC06-1764-B840-017B-C00EC5C9AFB1}"/>
              </a:ext>
            </a:extLst>
          </p:cNvPr>
          <p:cNvSpPr>
            <a:spLocks noGrp="1"/>
          </p:cNvSpPr>
          <p:nvPr>
            <p:ph type="title"/>
          </p:nvPr>
        </p:nvSpPr>
        <p:spPr/>
        <p:txBody>
          <a:bodyPr>
            <a:normAutofit fontScale="90000"/>
          </a:bodyPr>
          <a:lstStyle/>
          <a:p>
            <a:r>
              <a:rPr lang="fi-FI" dirty="0"/>
              <a:t>Mantelitumake prosessoi tunnepitoisia ärsykkeitä</a:t>
            </a:r>
          </a:p>
        </p:txBody>
      </p:sp>
      <p:sp>
        <p:nvSpPr>
          <p:cNvPr id="3" name="Sisällön paikkamerkki 2">
            <a:extLst>
              <a:ext uri="{FF2B5EF4-FFF2-40B4-BE49-F238E27FC236}">
                <a16:creationId xmlns:a16="http://schemas.microsoft.com/office/drawing/2014/main" id="{DCCAA63C-B553-0048-83E6-BB0EBC9A788A}"/>
              </a:ext>
            </a:extLst>
          </p:cNvPr>
          <p:cNvSpPr>
            <a:spLocks noGrp="1"/>
          </p:cNvSpPr>
          <p:nvPr>
            <p:ph sz="quarter" idx="12"/>
          </p:nvPr>
        </p:nvSpPr>
        <p:spPr/>
        <p:txBody>
          <a:bodyPr>
            <a:normAutofit fontScale="92500" lnSpcReduction="10000"/>
          </a:bodyPr>
          <a:lstStyle/>
          <a:p>
            <a:pPr marL="571500" indent="-571500"/>
            <a:r>
              <a:rPr lang="fi-FI" dirty="0"/>
              <a:t>Pelkoon voi ehdollistua.</a:t>
            </a:r>
          </a:p>
          <a:p>
            <a:pPr marL="571500" indent="-571500"/>
            <a:r>
              <a:rPr lang="fi-FI" dirty="0"/>
              <a:t>Mantelitumakevauriossa pelkoreaktio häviää.</a:t>
            </a:r>
          </a:p>
          <a:p>
            <a:pPr marL="571500" indent="-571500"/>
            <a:r>
              <a:rPr lang="fi-FI" dirty="0"/>
              <a:t>Mantelitumake (eli </a:t>
            </a:r>
            <a:r>
              <a:rPr lang="fi-FI" dirty="0" err="1"/>
              <a:t>amygdala</a:t>
            </a:r>
            <a:r>
              <a:rPr lang="fi-FI" dirty="0"/>
              <a:t>) prosessoi pelon lisäksi kaikkea merkityksellistä ja tavallisuudesta poikkeavaa ympäristössä, myös mahdollisia myönteisiä ja palkitsevia asioita.</a:t>
            </a:r>
          </a:p>
        </p:txBody>
      </p:sp>
      <p:pic>
        <p:nvPicPr>
          <p:cNvPr id="9" name="Kuvan paikkamerkki 8">
            <a:extLst>
              <a:ext uri="{FF2B5EF4-FFF2-40B4-BE49-F238E27FC236}">
                <a16:creationId xmlns:a16="http://schemas.microsoft.com/office/drawing/2014/main" id="{EDB72B7E-D0FE-BE60-EF27-42A83B892782}"/>
              </a:ext>
            </a:extLst>
          </p:cNvPr>
          <p:cNvPicPr>
            <a:picLocks noGrp="1" noChangeAspect="1"/>
          </p:cNvPicPr>
          <p:nvPr>
            <p:ph sz="quarter" idx="13"/>
          </p:nvPr>
        </p:nvPicPr>
        <p:blipFill>
          <a:blip r:embed="rId3"/>
          <a:stretch>
            <a:fillRect/>
          </a:stretch>
        </p:blipFill>
        <p:spPr>
          <a:xfrm>
            <a:off x="6190562" y="1344676"/>
            <a:ext cx="5743257" cy="4168648"/>
          </a:xfrm>
        </p:spPr>
      </p:pic>
      <p:sp>
        <p:nvSpPr>
          <p:cNvPr id="4" name="Dian numeron paikkamerkki 3">
            <a:extLst>
              <a:ext uri="{FF2B5EF4-FFF2-40B4-BE49-F238E27FC236}">
                <a16:creationId xmlns:a16="http://schemas.microsoft.com/office/drawing/2014/main" id="{C811293A-D634-664F-85A6-6328CDD62C62}"/>
              </a:ext>
            </a:extLst>
          </p:cNvPr>
          <p:cNvSpPr>
            <a:spLocks noGrp="1"/>
          </p:cNvSpPr>
          <p:nvPr>
            <p:ph type="sldNum" sz="quarter" idx="4"/>
          </p:nvPr>
        </p:nvSpPr>
        <p:spPr/>
        <p:txBody>
          <a:bodyPr/>
          <a:lstStyle/>
          <a:p>
            <a:fld id="{701E4971-310B-774B-8DEE-5F834C23301A}" type="slidenum">
              <a:rPr lang="fi-FI" smtClean="0"/>
              <a:pPr/>
              <a:t>14</a:t>
            </a:fld>
            <a:endParaRPr lang="fi-FI"/>
          </a:p>
        </p:txBody>
      </p:sp>
      <p:sp>
        <p:nvSpPr>
          <p:cNvPr id="5" name="Alatunnisteen paikkamerkki 4">
            <a:extLst>
              <a:ext uri="{FF2B5EF4-FFF2-40B4-BE49-F238E27FC236}">
                <a16:creationId xmlns:a16="http://schemas.microsoft.com/office/drawing/2014/main" id="{112D6809-A0B2-D7C2-3B2C-2F0BC1B54285}"/>
              </a:ext>
            </a:extLst>
          </p:cNvPr>
          <p:cNvSpPr>
            <a:spLocks noGrp="1"/>
          </p:cNvSpPr>
          <p:nvPr>
            <p:ph type="ftr" sz="quarter" idx="14"/>
          </p:nvPr>
        </p:nvSpPr>
        <p:spPr/>
        <p:txBody>
          <a:bodyPr/>
          <a:lstStyle/>
          <a:p>
            <a:r>
              <a:rPr lang="fi-FI" dirty="0"/>
              <a:t>Oivallus 4</a:t>
            </a:r>
          </a:p>
        </p:txBody>
      </p:sp>
      <p:cxnSp>
        <p:nvCxnSpPr>
          <p:cNvPr id="7" name="Suora yhdysviiva 6">
            <a:extLst>
              <a:ext uri="{FF2B5EF4-FFF2-40B4-BE49-F238E27FC236}">
                <a16:creationId xmlns:a16="http://schemas.microsoft.com/office/drawing/2014/main" id="{B667349B-9463-59F4-1048-6A2C2704345E}"/>
              </a:ext>
            </a:extLst>
          </p:cNvPr>
          <p:cNvCxnSpPr/>
          <p:nvPr/>
        </p:nvCxnSpPr>
        <p:spPr>
          <a:xfrm>
            <a:off x="6540649" y="4173967"/>
            <a:ext cx="1086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ECE24377-5A70-B31C-C6C3-026DF2A91FC3}"/>
              </a:ext>
            </a:extLst>
          </p:cNvPr>
          <p:cNvCxnSpPr/>
          <p:nvPr/>
        </p:nvCxnSpPr>
        <p:spPr>
          <a:xfrm>
            <a:off x="6680499" y="3334871"/>
            <a:ext cx="9466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uora yhdysviiva 11">
            <a:extLst>
              <a:ext uri="{FF2B5EF4-FFF2-40B4-BE49-F238E27FC236}">
                <a16:creationId xmlns:a16="http://schemas.microsoft.com/office/drawing/2014/main" id="{5F436D72-8822-AFDA-7E6F-AD5DE606E111}"/>
              </a:ext>
            </a:extLst>
          </p:cNvPr>
          <p:cNvCxnSpPr/>
          <p:nvPr/>
        </p:nvCxnSpPr>
        <p:spPr>
          <a:xfrm>
            <a:off x="8240358" y="4173967"/>
            <a:ext cx="7422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52151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837D2B-23E5-56FA-9E13-92290FCE334C}"/>
              </a:ext>
            </a:extLst>
          </p:cNvPr>
          <p:cNvPicPr>
            <a:picLocks noChangeAspect="1"/>
          </p:cNvPicPr>
          <p:nvPr/>
        </p:nvPicPr>
        <p:blipFill rotWithShape="1">
          <a:blip r:embed="rId3">
            <a:alphaModFix amt="35000"/>
          </a:blip>
          <a:srcRect b="15730"/>
          <a:stretch/>
        </p:blipFill>
        <p:spPr>
          <a:xfrm>
            <a:off x="20" y="10"/>
            <a:ext cx="12191980" cy="6857990"/>
          </a:xfrm>
          <a:prstGeom prst="rect">
            <a:avLst/>
          </a:prstGeom>
        </p:spPr>
      </p:pic>
      <p:sp>
        <p:nvSpPr>
          <p:cNvPr id="2" name="Otsikko 1">
            <a:extLst>
              <a:ext uri="{FF2B5EF4-FFF2-40B4-BE49-F238E27FC236}">
                <a16:creationId xmlns:a16="http://schemas.microsoft.com/office/drawing/2014/main" id="{0D2E1B13-7FD9-F9EE-E92F-D67D9EA7CF73}"/>
              </a:ext>
            </a:extLst>
          </p:cNvPr>
          <p:cNvSpPr>
            <a:spLocks noGrp="1"/>
          </p:cNvSpPr>
          <p:nvPr>
            <p:ph type="title"/>
          </p:nvPr>
        </p:nvSpPr>
        <p:spPr>
          <a:xfrm>
            <a:off x="838200" y="185739"/>
            <a:ext cx="10515600" cy="958850"/>
          </a:xfrm>
        </p:spPr>
        <p:txBody>
          <a:bodyPr vert="horz" lIns="91440" tIns="45720" rIns="91440" bIns="45720" rtlCol="0" anchor="ctr">
            <a:normAutofit/>
          </a:bodyPr>
          <a:lstStyle/>
          <a:p>
            <a:pPr>
              <a:spcBef>
                <a:spcPct val="0"/>
              </a:spcBef>
            </a:pPr>
            <a:r>
              <a:rPr lang="en-US" b="1" dirty="0">
                <a:solidFill>
                  <a:srgbClr val="FFFFFF"/>
                </a:solidFill>
              </a:rPr>
              <a:t>Leslie </a:t>
            </a:r>
            <a:r>
              <a:rPr lang="en-US" b="1" dirty="0" err="1">
                <a:solidFill>
                  <a:srgbClr val="FFFFFF"/>
                </a:solidFill>
              </a:rPr>
              <a:t>Greenbergin</a:t>
            </a:r>
            <a:r>
              <a:rPr lang="en-US" b="1" dirty="0">
                <a:solidFill>
                  <a:srgbClr val="FFFFFF"/>
                </a:solidFill>
              </a:rPr>
              <a:t> - </a:t>
            </a:r>
            <a:r>
              <a:rPr lang="en-US" b="1" dirty="0" err="1">
                <a:solidFill>
                  <a:srgbClr val="FFFFFF"/>
                </a:solidFill>
              </a:rPr>
              <a:t>tunneteoria</a:t>
            </a:r>
            <a:endParaRPr lang="en-US" b="1" dirty="0">
              <a:solidFill>
                <a:srgbClr val="FFFFFF"/>
              </a:solidFill>
            </a:endParaRPr>
          </a:p>
        </p:txBody>
      </p:sp>
      <p:graphicFrame>
        <p:nvGraphicFramePr>
          <p:cNvPr id="5" name="Tekstin paikkamerkki 2">
            <a:extLst>
              <a:ext uri="{FF2B5EF4-FFF2-40B4-BE49-F238E27FC236}">
                <a16:creationId xmlns:a16="http://schemas.microsoft.com/office/drawing/2014/main" id="{6F6F93AF-E9B4-6D92-4ECE-B1BD0D902E4C}"/>
              </a:ext>
            </a:extLst>
          </p:cNvPr>
          <p:cNvGraphicFramePr/>
          <p:nvPr/>
        </p:nvGraphicFramePr>
        <p:xfrm>
          <a:off x="128588" y="1144590"/>
          <a:ext cx="11758612" cy="55276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98440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8375586A-0C43-D67D-E9B3-D596C1DCB42D}"/>
              </a:ext>
            </a:extLst>
          </p:cNvPr>
          <p:cNvSpPr/>
          <p:nvPr/>
        </p:nvSpPr>
        <p:spPr>
          <a:xfrm>
            <a:off x="69854" y="704849"/>
            <a:ext cx="3525116" cy="503872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solidFill>
                  <a:schemeClr val="tx1"/>
                </a:solidFill>
              </a:rPr>
              <a:t>TUNTEET</a:t>
            </a:r>
            <a:r>
              <a:rPr lang="fi-FI" dirty="0">
                <a:solidFill>
                  <a:schemeClr val="tx1"/>
                </a:solidFill>
              </a:rPr>
              <a:t> </a:t>
            </a:r>
          </a:p>
          <a:p>
            <a:pPr marL="342900" indent="-342900">
              <a:buFont typeface="Arial" panose="020B0604020202020204" pitchFamily="34" charset="0"/>
              <a:buChar char="•"/>
            </a:pPr>
            <a:r>
              <a:rPr lang="fi-FI" sz="2000" dirty="0">
                <a:solidFill>
                  <a:schemeClr val="tx1"/>
                </a:solidFill>
              </a:rPr>
              <a:t>Mitä tunteet ovat?</a:t>
            </a:r>
          </a:p>
          <a:p>
            <a:pPr marL="342900" indent="-342900">
              <a:buFont typeface="Arial" panose="020B0604020202020204" pitchFamily="34" charset="0"/>
              <a:buChar char="•"/>
            </a:pPr>
            <a:r>
              <a:rPr lang="fi-FI" sz="2000" dirty="0">
                <a:solidFill>
                  <a:schemeClr val="tx1"/>
                </a:solidFill>
              </a:rPr>
              <a:t>Perustunteet universaaleja</a:t>
            </a:r>
          </a:p>
          <a:p>
            <a:pPr marL="342900" indent="-342900">
              <a:buFont typeface="Arial" panose="020B0604020202020204" pitchFamily="34" charset="0"/>
              <a:buChar char="•"/>
            </a:pPr>
            <a:r>
              <a:rPr lang="fi-FI" sz="2000" dirty="0">
                <a:solidFill>
                  <a:schemeClr val="tx1"/>
                </a:solidFill>
              </a:rPr>
              <a:t>Kulttuurisidonnaisuus </a:t>
            </a:r>
          </a:p>
          <a:p>
            <a:pPr marL="342900" indent="-342900">
              <a:buFont typeface="Arial" panose="020B0604020202020204" pitchFamily="34" charset="0"/>
              <a:buChar char="•"/>
            </a:pPr>
            <a:r>
              <a:rPr lang="fi-FI" sz="2000" dirty="0">
                <a:solidFill>
                  <a:schemeClr val="tx1"/>
                </a:solidFill>
              </a:rPr>
              <a:t>Adaptiivisia - epäadaptiivisia</a:t>
            </a:r>
          </a:p>
          <a:p>
            <a:pPr marL="342900" indent="-342900">
              <a:buFont typeface="Arial" panose="020B0604020202020204" pitchFamily="34" charset="0"/>
              <a:buChar char="•"/>
            </a:pPr>
            <a:r>
              <a:rPr lang="fi-FI" sz="2000" dirty="0">
                <a:solidFill>
                  <a:schemeClr val="tx1"/>
                </a:solidFill>
              </a:rPr>
              <a:t>Tunnereaktio - tunnekokemus</a:t>
            </a:r>
          </a:p>
          <a:p>
            <a:pPr marL="342900" indent="-342900">
              <a:buFont typeface="Arial" panose="020B0604020202020204" pitchFamily="34" charset="0"/>
              <a:buChar char="•"/>
            </a:pPr>
            <a:r>
              <a:rPr lang="fi-FI" sz="2000" dirty="0">
                <a:solidFill>
                  <a:schemeClr val="tx1"/>
                </a:solidFill>
              </a:rPr>
              <a:t>Tunteiden hermostollinen perusta (välittäjäaineet, hormonit, sympaattinen ja parasympaattinen)</a:t>
            </a:r>
          </a:p>
          <a:p>
            <a:pPr marL="342900" indent="-342900">
              <a:buFont typeface="Arial" panose="020B0604020202020204" pitchFamily="34" charset="0"/>
              <a:buChar char="•"/>
            </a:pPr>
            <a:r>
              <a:rPr lang="fi-FI" sz="2000" dirty="0">
                <a:solidFill>
                  <a:schemeClr val="tx1"/>
                </a:solidFill>
              </a:rPr>
              <a:t>Pelko- ja mielihyväjärjestelmät</a:t>
            </a:r>
          </a:p>
          <a:p>
            <a:pPr marL="342900" indent="-342900">
              <a:buFont typeface="Arial" panose="020B0604020202020204" pitchFamily="34" charset="0"/>
              <a:buChar char="•"/>
            </a:pPr>
            <a:r>
              <a:rPr lang="fi-FI" sz="2000" dirty="0" err="1">
                <a:solidFill>
                  <a:schemeClr val="tx1"/>
                </a:solidFill>
              </a:rPr>
              <a:t>Greenbergin</a:t>
            </a:r>
            <a:r>
              <a:rPr lang="fi-FI" sz="2000" dirty="0">
                <a:solidFill>
                  <a:schemeClr val="tx1"/>
                </a:solidFill>
              </a:rPr>
              <a:t> tunneteoria</a:t>
            </a:r>
          </a:p>
          <a:p>
            <a:pPr marL="342900" indent="-342900">
              <a:buFont typeface="Arial" panose="020B0604020202020204" pitchFamily="34" charset="0"/>
              <a:buChar char="•"/>
            </a:pPr>
            <a:endParaRPr lang="fi-FI" sz="2000" dirty="0">
              <a:solidFill>
                <a:schemeClr val="tx1"/>
              </a:solidFill>
            </a:endParaRPr>
          </a:p>
          <a:p>
            <a:pPr algn="ctr"/>
            <a:endParaRPr lang="fi-FI" dirty="0"/>
          </a:p>
        </p:txBody>
      </p:sp>
      <p:sp>
        <p:nvSpPr>
          <p:cNvPr id="5" name="Suorakulmio: Pyöristetyt kulmat 4">
            <a:extLst>
              <a:ext uri="{FF2B5EF4-FFF2-40B4-BE49-F238E27FC236}">
                <a16:creationId xmlns:a16="http://schemas.microsoft.com/office/drawing/2014/main" id="{7BC1AAF1-FDB5-8ADF-B01F-2BDD51BF2A75}"/>
              </a:ext>
            </a:extLst>
          </p:cNvPr>
          <p:cNvSpPr/>
          <p:nvPr/>
        </p:nvSpPr>
        <p:spPr>
          <a:xfrm>
            <a:off x="3817856" y="704849"/>
            <a:ext cx="3697369" cy="531936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t>PSYYKKINEN HYVINVOINTI</a:t>
            </a:r>
          </a:p>
          <a:p>
            <a:pPr marL="285750" indent="-285750">
              <a:buFont typeface="Arial" panose="020B0604020202020204" pitchFamily="34" charset="0"/>
              <a:buChar char="•"/>
            </a:pPr>
            <a:r>
              <a:rPr lang="fi-FI" sz="2000" dirty="0"/>
              <a:t>Defenssit</a:t>
            </a:r>
          </a:p>
          <a:p>
            <a:pPr marL="285750" indent="-285750">
              <a:buFont typeface="Arial" panose="020B0604020202020204" pitchFamily="34" charset="0"/>
              <a:buChar char="•"/>
            </a:pPr>
            <a:r>
              <a:rPr lang="fi-FI" sz="2000" dirty="0"/>
              <a:t>Hallintakeinot </a:t>
            </a:r>
          </a:p>
          <a:p>
            <a:pPr marL="285750" indent="-285750">
              <a:buFont typeface="Arial" panose="020B0604020202020204" pitchFamily="34" charset="0"/>
              <a:buChar char="•"/>
            </a:pPr>
            <a:r>
              <a:rPr lang="fi-FI" sz="2000" dirty="0"/>
              <a:t>Psykologinen joustavuus</a:t>
            </a:r>
          </a:p>
          <a:p>
            <a:pPr marL="285750" indent="-285750">
              <a:buFont typeface="Arial" panose="020B0604020202020204" pitchFamily="34" charset="0"/>
              <a:buChar char="•"/>
            </a:pPr>
            <a:r>
              <a:rPr lang="fi-FI" sz="2000" dirty="0" err="1"/>
              <a:t>Resilienssi</a:t>
            </a:r>
            <a:r>
              <a:rPr lang="fi-FI" sz="2000" dirty="0"/>
              <a:t> </a:t>
            </a:r>
          </a:p>
          <a:p>
            <a:pPr marL="285750" indent="-285750">
              <a:buFont typeface="Arial" panose="020B0604020202020204" pitchFamily="34" charset="0"/>
              <a:buChar char="•"/>
            </a:pPr>
            <a:r>
              <a:rPr lang="fi-FI" sz="2000" dirty="0"/>
              <a:t>Unen vaiheet</a:t>
            </a:r>
          </a:p>
          <a:p>
            <a:pPr marL="285750" indent="-285750">
              <a:buFont typeface="Arial" panose="020B0604020202020204" pitchFamily="34" charset="0"/>
              <a:buChar char="•"/>
            </a:pPr>
            <a:r>
              <a:rPr lang="fi-FI" sz="2000" dirty="0"/>
              <a:t>Nukkumisen merkitys</a:t>
            </a:r>
          </a:p>
          <a:p>
            <a:pPr marL="285750" indent="-285750">
              <a:buFont typeface="Arial" panose="020B0604020202020204" pitchFamily="34" charset="0"/>
              <a:buChar char="•"/>
            </a:pPr>
            <a:r>
              <a:rPr lang="fi-FI" sz="2000" dirty="0"/>
              <a:t>Miksi unia nähdään?</a:t>
            </a:r>
          </a:p>
          <a:p>
            <a:pPr marL="285750" indent="-285750">
              <a:buFont typeface="Arial" panose="020B0604020202020204" pitchFamily="34" charset="0"/>
              <a:buChar char="•"/>
            </a:pPr>
            <a:r>
              <a:rPr lang="fi-FI" sz="2000" dirty="0"/>
              <a:t>Kriisi ja kriisin vaiheet</a:t>
            </a:r>
          </a:p>
          <a:p>
            <a:pPr marL="285750" indent="-285750">
              <a:buFont typeface="Arial" panose="020B0604020202020204" pitchFamily="34" charset="0"/>
              <a:buChar char="•"/>
            </a:pPr>
            <a:r>
              <a:rPr lang="fi-FI" sz="2000" dirty="0"/>
              <a:t>Stressi</a:t>
            </a:r>
          </a:p>
          <a:p>
            <a:pPr algn="ctr"/>
            <a:endParaRPr lang="fi-FI" dirty="0"/>
          </a:p>
        </p:txBody>
      </p:sp>
    </p:spTree>
    <p:extLst>
      <p:ext uri="{BB962C8B-B14F-4D97-AF65-F5344CB8AC3E}">
        <p14:creationId xmlns:p14="http://schemas.microsoft.com/office/powerpoint/2010/main" val="272522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DD454A-4403-0F1C-2AEB-F3D510E2CDC6}"/>
              </a:ext>
            </a:extLst>
          </p:cNvPr>
          <p:cNvSpPr>
            <a:spLocks noGrp="1"/>
          </p:cNvSpPr>
          <p:nvPr>
            <p:ph type="title"/>
          </p:nvPr>
        </p:nvSpPr>
        <p:spPr>
          <a:xfrm>
            <a:off x="796091" y="63796"/>
            <a:ext cx="10515600" cy="617514"/>
          </a:xfrm>
        </p:spPr>
        <p:txBody>
          <a:bodyPr>
            <a:normAutofit fontScale="90000"/>
          </a:bodyPr>
          <a:lstStyle/>
          <a:p>
            <a:r>
              <a:rPr lang="fi-FI" dirty="0"/>
              <a:t>Psyykkinen hyvinvointi on mielenhyvinvointia</a:t>
            </a:r>
          </a:p>
        </p:txBody>
      </p:sp>
      <p:pic>
        <p:nvPicPr>
          <p:cNvPr id="4" name="Sisällön paikkamerkki 3">
            <a:extLst>
              <a:ext uri="{FF2B5EF4-FFF2-40B4-BE49-F238E27FC236}">
                <a16:creationId xmlns:a16="http://schemas.microsoft.com/office/drawing/2014/main" id="{FC340742-531C-CEB4-5349-75E6E6D7E83C}"/>
              </a:ext>
            </a:extLst>
          </p:cNvPr>
          <p:cNvPicPr>
            <a:picLocks noGrp="1" noChangeAspect="1"/>
          </p:cNvPicPr>
          <p:nvPr>
            <p:ph idx="1"/>
          </p:nvPr>
        </p:nvPicPr>
        <p:blipFill>
          <a:blip r:embed="rId3"/>
          <a:stretch>
            <a:fillRect/>
          </a:stretch>
        </p:blipFill>
        <p:spPr>
          <a:xfrm>
            <a:off x="3401819" y="370448"/>
            <a:ext cx="9840498" cy="6422197"/>
          </a:xfrm>
          <a:prstGeom prst="rect">
            <a:avLst/>
          </a:prstGeom>
        </p:spPr>
      </p:pic>
      <p:sp>
        <p:nvSpPr>
          <p:cNvPr id="5" name="Otsikko 1">
            <a:extLst>
              <a:ext uri="{FF2B5EF4-FFF2-40B4-BE49-F238E27FC236}">
                <a16:creationId xmlns:a16="http://schemas.microsoft.com/office/drawing/2014/main" id="{2679DD1D-E10F-9CF9-E1A9-8CB8CC133644}"/>
              </a:ext>
            </a:extLst>
          </p:cNvPr>
          <p:cNvSpPr txBox="1">
            <a:spLocks/>
          </p:cNvSpPr>
          <p:nvPr/>
        </p:nvSpPr>
        <p:spPr>
          <a:xfrm>
            <a:off x="536812" y="1285246"/>
            <a:ext cx="2247332" cy="85102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2800" dirty="0">
                <a:solidFill>
                  <a:srgbClr val="FFC000"/>
                </a:solidFill>
                <a:latin typeface="+mn-lt"/>
              </a:rPr>
              <a:t>Subjektiivinen hyvinvointi</a:t>
            </a:r>
          </a:p>
          <a:p>
            <a:endParaRPr lang="fi-FI" sz="2800" dirty="0">
              <a:solidFill>
                <a:srgbClr val="0E0E0F"/>
              </a:solidFill>
              <a:latin typeface="Open Sans" panose="020B0606030504020204" pitchFamily="34" charset="0"/>
            </a:endParaRPr>
          </a:p>
        </p:txBody>
      </p:sp>
      <p:sp>
        <p:nvSpPr>
          <p:cNvPr id="7" name="Tekstiruutu 6">
            <a:extLst>
              <a:ext uri="{FF2B5EF4-FFF2-40B4-BE49-F238E27FC236}">
                <a16:creationId xmlns:a16="http://schemas.microsoft.com/office/drawing/2014/main" id="{3E9A0C3A-E4AE-54F7-4E59-EEAA493035EB}"/>
              </a:ext>
            </a:extLst>
          </p:cNvPr>
          <p:cNvSpPr txBox="1"/>
          <p:nvPr/>
        </p:nvSpPr>
        <p:spPr>
          <a:xfrm>
            <a:off x="1736563" y="2935216"/>
            <a:ext cx="3431276" cy="646331"/>
          </a:xfrm>
          <a:prstGeom prst="rect">
            <a:avLst/>
          </a:prstGeom>
          <a:noFill/>
        </p:spPr>
        <p:txBody>
          <a:bodyPr wrap="square">
            <a:spAutoFit/>
          </a:bodyPr>
          <a:lstStyle/>
          <a:p>
            <a:r>
              <a:rPr lang="fi-FI" sz="3600" dirty="0">
                <a:solidFill>
                  <a:srgbClr val="00B050"/>
                </a:solidFill>
              </a:rPr>
              <a:t>Suojaavat tekijät</a:t>
            </a:r>
          </a:p>
        </p:txBody>
      </p:sp>
      <p:sp>
        <p:nvSpPr>
          <p:cNvPr id="9" name="Tekstiruutu 8">
            <a:extLst>
              <a:ext uri="{FF2B5EF4-FFF2-40B4-BE49-F238E27FC236}">
                <a16:creationId xmlns:a16="http://schemas.microsoft.com/office/drawing/2014/main" id="{B8A9BA04-4903-0FB0-A50F-9CEC8703A1F9}"/>
              </a:ext>
            </a:extLst>
          </p:cNvPr>
          <p:cNvSpPr txBox="1"/>
          <p:nvPr/>
        </p:nvSpPr>
        <p:spPr>
          <a:xfrm>
            <a:off x="127379" y="4523126"/>
            <a:ext cx="3431275" cy="523220"/>
          </a:xfrm>
          <a:prstGeom prst="rect">
            <a:avLst/>
          </a:prstGeom>
          <a:noFill/>
        </p:spPr>
        <p:txBody>
          <a:bodyPr wrap="square">
            <a:spAutoFit/>
          </a:bodyPr>
          <a:lstStyle/>
          <a:p>
            <a:r>
              <a:rPr lang="fi-FI" sz="2800" b="0" i="0" dirty="0">
                <a:solidFill>
                  <a:srgbClr val="FF0000"/>
                </a:solidFill>
                <a:effectLst/>
                <a:latin typeface="Calibri" panose="020F0502020204030204" pitchFamily="34" charset="0"/>
                <a:cs typeface="Calibri" panose="020F0502020204030204" pitchFamily="34" charset="0"/>
              </a:rPr>
              <a:t>Haavoittavat tekijät</a:t>
            </a:r>
            <a:endParaRPr lang="fi-FI" sz="2800" dirty="0">
              <a:solidFill>
                <a:srgbClr val="FF0000"/>
              </a:solidFill>
              <a:latin typeface="Calibri" panose="020F0502020204030204" pitchFamily="34" charset="0"/>
              <a:cs typeface="Calibri" panose="020F0502020204030204" pitchFamily="34" charset="0"/>
            </a:endParaRPr>
          </a:p>
        </p:txBody>
      </p:sp>
      <p:sp>
        <p:nvSpPr>
          <p:cNvPr id="3" name="Tekstiruutu 2">
            <a:extLst>
              <a:ext uri="{FF2B5EF4-FFF2-40B4-BE49-F238E27FC236}">
                <a16:creationId xmlns:a16="http://schemas.microsoft.com/office/drawing/2014/main" id="{73D7F759-619F-EC4B-B41A-9B354B43B9CF}"/>
              </a:ext>
            </a:extLst>
          </p:cNvPr>
          <p:cNvSpPr txBox="1"/>
          <p:nvPr/>
        </p:nvSpPr>
        <p:spPr>
          <a:xfrm>
            <a:off x="3193577" y="5704664"/>
            <a:ext cx="2350827" cy="523220"/>
          </a:xfrm>
          <a:prstGeom prst="rect">
            <a:avLst/>
          </a:prstGeom>
          <a:noFill/>
        </p:spPr>
        <p:txBody>
          <a:bodyPr wrap="square">
            <a:spAutoFit/>
          </a:bodyPr>
          <a:lstStyle/>
          <a:p>
            <a:r>
              <a:rPr lang="fi-FI" sz="2800" b="0" i="0" dirty="0" err="1">
                <a:solidFill>
                  <a:srgbClr val="FFC000"/>
                </a:solidFill>
                <a:effectLst/>
              </a:rPr>
              <a:t>Resilienssi</a:t>
            </a:r>
            <a:endParaRPr lang="fi-FI" sz="2800" dirty="0">
              <a:solidFill>
                <a:srgbClr val="FFC000"/>
              </a:solidFill>
            </a:endParaRPr>
          </a:p>
        </p:txBody>
      </p:sp>
      <p:sp>
        <p:nvSpPr>
          <p:cNvPr id="6" name="Tekstiruutu 5">
            <a:extLst>
              <a:ext uri="{FF2B5EF4-FFF2-40B4-BE49-F238E27FC236}">
                <a16:creationId xmlns:a16="http://schemas.microsoft.com/office/drawing/2014/main" id="{973DDB25-B142-754F-0C58-4B784021CACB}"/>
              </a:ext>
            </a:extLst>
          </p:cNvPr>
          <p:cNvSpPr txBox="1"/>
          <p:nvPr/>
        </p:nvSpPr>
        <p:spPr>
          <a:xfrm>
            <a:off x="2090610" y="2809832"/>
            <a:ext cx="1642733" cy="369332"/>
          </a:xfrm>
          <a:prstGeom prst="rect">
            <a:avLst/>
          </a:prstGeom>
          <a:noFill/>
        </p:spPr>
        <p:txBody>
          <a:bodyPr wrap="square">
            <a:spAutoFit/>
          </a:bodyPr>
          <a:lstStyle/>
          <a:p>
            <a:r>
              <a:rPr lang="fi-FI" b="0" i="0" dirty="0">
                <a:solidFill>
                  <a:srgbClr val="0E0E0F"/>
                </a:solidFill>
                <a:effectLst/>
                <a:latin typeface="Open Sans" panose="020B0606030504020204" pitchFamily="34" charset="0"/>
              </a:rPr>
              <a:t>ihmissuhteet</a:t>
            </a:r>
            <a:endParaRPr lang="fi-FI" dirty="0"/>
          </a:p>
        </p:txBody>
      </p:sp>
      <p:sp>
        <p:nvSpPr>
          <p:cNvPr id="8" name="Tekstiruutu 7">
            <a:extLst>
              <a:ext uri="{FF2B5EF4-FFF2-40B4-BE49-F238E27FC236}">
                <a16:creationId xmlns:a16="http://schemas.microsoft.com/office/drawing/2014/main" id="{7F16D753-DF5E-F131-FD94-FF358449792B}"/>
              </a:ext>
            </a:extLst>
          </p:cNvPr>
          <p:cNvSpPr txBox="1"/>
          <p:nvPr/>
        </p:nvSpPr>
        <p:spPr>
          <a:xfrm>
            <a:off x="561150" y="3171719"/>
            <a:ext cx="2350827" cy="646331"/>
          </a:xfrm>
          <a:prstGeom prst="rect">
            <a:avLst/>
          </a:prstGeom>
          <a:noFill/>
        </p:spPr>
        <p:txBody>
          <a:bodyPr wrap="square">
            <a:spAutoFit/>
          </a:bodyPr>
          <a:lstStyle/>
          <a:p>
            <a:r>
              <a:rPr lang="fi-FI" b="0" i="0" dirty="0">
                <a:solidFill>
                  <a:srgbClr val="0E0E0F"/>
                </a:solidFill>
                <a:effectLst/>
                <a:latin typeface="Open Sans" panose="020B0606030504020204" pitchFamily="34" charset="0"/>
              </a:rPr>
              <a:t>tunne- ja vuorovaikutustaidot</a:t>
            </a:r>
            <a:endParaRPr lang="fi-FI" dirty="0"/>
          </a:p>
        </p:txBody>
      </p:sp>
      <p:sp>
        <p:nvSpPr>
          <p:cNvPr id="10" name="Tekstiruutu 9">
            <a:extLst>
              <a:ext uri="{FF2B5EF4-FFF2-40B4-BE49-F238E27FC236}">
                <a16:creationId xmlns:a16="http://schemas.microsoft.com/office/drawing/2014/main" id="{16081D2C-FDEC-C536-FDF4-958FD55592F2}"/>
              </a:ext>
            </a:extLst>
          </p:cNvPr>
          <p:cNvSpPr txBox="1"/>
          <p:nvPr/>
        </p:nvSpPr>
        <p:spPr>
          <a:xfrm>
            <a:off x="3690238" y="2425365"/>
            <a:ext cx="1683106" cy="646331"/>
          </a:xfrm>
          <a:prstGeom prst="rect">
            <a:avLst/>
          </a:prstGeom>
          <a:noFill/>
        </p:spPr>
        <p:txBody>
          <a:bodyPr wrap="square">
            <a:spAutoFit/>
          </a:bodyPr>
          <a:lstStyle/>
          <a:p>
            <a:r>
              <a:rPr lang="fi-FI" dirty="0">
                <a:solidFill>
                  <a:srgbClr val="0E0E0F"/>
                </a:solidFill>
                <a:latin typeface="Open Sans" panose="020B0606030504020204" pitchFamily="34" charset="0"/>
              </a:rPr>
              <a:t>o</a:t>
            </a:r>
            <a:r>
              <a:rPr lang="fi-FI" b="0" i="0" dirty="0">
                <a:solidFill>
                  <a:srgbClr val="0E0E0F"/>
                </a:solidFill>
                <a:effectLst/>
                <a:latin typeface="Open Sans" panose="020B0606030504020204" pitchFamily="34" charset="0"/>
              </a:rPr>
              <a:t>ngelman-ratkaisutaidot</a:t>
            </a:r>
            <a:endParaRPr lang="fi-FI" dirty="0"/>
          </a:p>
        </p:txBody>
      </p:sp>
      <p:sp>
        <p:nvSpPr>
          <p:cNvPr id="11" name="Tekstiruutu 10">
            <a:extLst>
              <a:ext uri="{FF2B5EF4-FFF2-40B4-BE49-F238E27FC236}">
                <a16:creationId xmlns:a16="http://schemas.microsoft.com/office/drawing/2014/main" id="{08614CB7-F952-7457-E02C-FD146144A24F}"/>
              </a:ext>
            </a:extLst>
          </p:cNvPr>
          <p:cNvSpPr txBox="1"/>
          <p:nvPr/>
        </p:nvSpPr>
        <p:spPr>
          <a:xfrm>
            <a:off x="633141" y="2783467"/>
            <a:ext cx="1413908" cy="369332"/>
          </a:xfrm>
          <a:prstGeom prst="rect">
            <a:avLst/>
          </a:prstGeom>
          <a:noFill/>
        </p:spPr>
        <p:txBody>
          <a:bodyPr wrap="square">
            <a:spAutoFit/>
          </a:bodyPr>
          <a:lstStyle/>
          <a:p>
            <a:r>
              <a:rPr lang="fi-FI" b="0" i="0" dirty="0">
                <a:solidFill>
                  <a:srgbClr val="0E0E0F"/>
                </a:solidFill>
                <a:effectLst/>
                <a:latin typeface="Open Sans" panose="020B0606030504020204" pitchFamily="34" charset="0"/>
              </a:rPr>
              <a:t>turvallisuus</a:t>
            </a:r>
            <a:endParaRPr lang="fi-FI" dirty="0"/>
          </a:p>
        </p:txBody>
      </p:sp>
      <p:sp>
        <p:nvSpPr>
          <p:cNvPr id="12" name="Tekstiruutu 11">
            <a:extLst>
              <a:ext uri="{FF2B5EF4-FFF2-40B4-BE49-F238E27FC236}">
                <a16:creationId xmlns:a16="http://schemas.microsoft.com/office/drawing/2014/main" id="{9F571E06-7B51-B257-EAE4-C5FBBD3BFEC4}"/>
              </a:ext>
            </a:extLst>
          </p:cNvPr>
          <p:cNvSpPr txBox="1"/>
          <p:nvPr/>
        </p:nvSpPr>
        <p:spPr>
          <a:xfrm>
            <a:off x="2911977" y="3522620"/>
            <a:ext cx="2077417" cy="646331"/>
          </a:xfrm>
          <a:prstGeom prst="rect">
            <a:avLst/>
          </a:prstGeom>
          <a:noFill/>
        </p:spPr>
        <p:txBody>
          <a:bodyPr wrap="square">
            <a:spAutoFit/>
          </a:bodyPr>
          <a:lstStyle/>
          <a:p>
            <a:r>
              <a:rPr lang="fi-FI" dirty="0">
                <a:solidFill>
                  <a:srgbClr val="0E0E0F"/>
                </a:solidFill>
                <a:latin typeface="Open Sans" panose="020B0606030504020204" pitchFamily="34" charset="0"/>
              </a:rPr>
              <a:t>m</a:t>
            </a:r>
            <a:r>
              <a:rPr lang="fi-FI" b="0" i="0" dirty="0">
                <a:solidFill>
                  <a:srgbClr val="0E0E0F"/>
                </a:solidFill>
                <a:effectLst/>
                <a:latin typeface="Open Sans" panose="020B0606030504020204" pitchFamily="34" charset="0"/>
              </a:rPr>
              <a:t>ahdollisuus toteuttaa itseään</a:t>
            </a:r>
            <a:endParaRPr lang="fi-FI" dirty="0"/>
          </a:p>
        </p:txBody>
      </p:sp>
      <p:sp>
        <p:nvSpPr>
          <p:cNvPr id="13" name="Tekstiruutu 12">
            <a:extLst>
              <a:ext uri="{FF2B5EF4-FFF2-40B4-BE49-F238E27FC236}">
                <a16:creationId xmlns:a16="http://schemas.microsoft.com/office/drawing/2014/main" id="{78203AF9-5279-3E41-6F80-14F70AA4087E}"/>
              </a:ext>
            </a:extLst>
          </p:cNvPr>
          <p:cNvSpPr txBox="1"/>
          <p:nvPr/>
        </p:nvSpPr>
        <p:spPr>
          <a:xfrm>
            <a:off x="1403217" y="2414135"/>
            <a:ext cx="1900450" cy="369332"/>
          </a:xfrm>
          <a:prstGeom prst="rect">
            <a:avLst/>
          </a:prstGeom>
          <a:noFill/>
        </p:spPr>
        <p:txBody>
          <a:bodyPr wrap="square">
            <a:spAutoFit/>
          </a:bodyPr>
          <a:lstStyle/>
          <a:p>
            <a:r>
              <a:rPr lang="fi-FI" b="0" i="0" dirty="0">
                <a:solidFill>
                  <a:srgbClr val="0E0E0F"/>
                </a:solidFill>
                <a:effectLst/>
                <a:latin typeface="Open Sans" panose="020B0606030504020204" pitchFamily="34" charset="0"/>
              </a:rPr>
              <a:t>fyysinen terveys</a:t>
            </a:r>
            <a:endParaRPr lang="fi-FI" dirty="0"/>
          </a:p>
        </p:txBody>
      </p:sp>
      <p:sp>
        <p:nvSpPr>
          <p:cNvPr id="14" name="Tekstiruutu 13">
            <a:extLst>
              <a:ext uri="{FF2B5EF4-FFF2-40B4-BE49-F238E27FC236}">
                <a16:creationId xmlns:a16="http://schemas.microsoft.com/office/drawing/2014/main" id="{F74EA4C7-178C-3C01-CD88-0E6648EA1648}"/>
              </a:ext>
            </a:extLst>
          </p:cNvPr>
          <p:cNvSpPr txBox="1"/>
          <p:nvPr/>
        </p:nvSpPr>
        <p:spPr>
          <a:xfrm>
            <a:off x="1492525" y="4892690"/>
            <a:ext cx="1502391" cy="369332"/>
          </a:xfrm>
          <a:prstGeom prst="rect">
            <a:avLst/>
          </a:prstGeom>
          <a:noFill/>
        </p:spPr>
        <p:txBody>
          <a:bodyPr wrap="square">
            <a:spAutoFit/>
          </a:bodyPr>
          <a:lstStyle/>
          <a:p>
            <a:r>
              <a:rPr lang="fi-FI" b="0" i="0" dirty="0">
                <a:solidFill>
                  <a:srgbClr val="0E0E0F"/>
                </a:solidFill>
                <a:effectLst/>
                <a:latin typeface="Open Sans" panose="020B0606030504020204" pitchFamily="34" charset="0"/>
              </a:rPr>
              <a:t>yksinäisyys</a:t>
            </a:r>
            <a:endParaRPr lang="fi-FI" dirty="0"/>
          </a:p>
        </p:txBody>
      </p:sp>
      <p:sp>
        <p:nvSpPr>
          <p:cNvPr id="15" name="Tekstiruutu 14">
            <a:extLst>
              <a:ext uri="{FF2B5EF4-FFF2-40B4-BE49-F238E27FC236}">
                <a16:creationId xmlns:a16="http://schemas.microsoft.com/office/drawing/2014/main" id="{8A24B806-3CCD-C126-33ED-7B00151E06E5}"/>
              </a:ext>
            </a:extLst>
          </p:cNvPr>
          <p:cNvSpPr txBox="1"/>
          <p:nvPr/>
        </p:nvSpPr>
        <p:spPr>
          <a:xfrm>
            <a:off x="1885839" y="5215855"/>
            <a:ext cx="1666160" cy="369332"/>
          </a:xfrm>
          <a:prstGeom prst="rect">
            <a:avLst/>
          </a:prstGeom>
          <a:noFill/>
        </p:spPr>
        <p:txBody>
          <a:bodyPr wrap="square">
            <a:spAutoFit/>
          </a:bodyPr>
          <a:lstStyle/>
          <a:p>
            <a:r>
              <a:rPr lang="fi-FI" b="0" i="0" dirty="0">
                <a:solidFill>
                  <a:srgbClr val="0E0E0F"/>
                </a:solidFill>
                <a:effectLst/>
                <a:latin typeface="Open Sans" panose="020B0606030504020204" pitchFamily="34" charset="0"/>
              </a:rPr>
              <a:t>turvattomuus</a:t>
            </a:r>
            <a:endParaRPr lang="fi-FI" dirty="0"/>
          </a:p>
        </p:txBody>
      </p:sp>
      <p:sp>
        <p:nvSpPr>
          <p:cNvPr id="16" name="Tekstiruutu 15">
            <a:extLst>
              <a:ext uri="{FF2B5EF4-FFF2-40B4-BE49-F238E27FC236}">
                <a16:creationId xmlns:a16="http://schemas.microsoft.com/office/drawing/2014/main" id="{42152F79-53EE-9CF1-EAAF-FC024EA8E569}"/>
              </a:ext>
            </a:extLst>
          </p:cNvPr>
          <p:cNvSpPr txBox="1"/>
          <p:nvPr/>
        </p:nvSpPr>
        <p:spPr>
          <a:xfrm>
            <a:off x="215859" y="4249641"/>
            <a:ext cx="1678336" cy="369332"/>
          </a:xfrm>
          <a:prstGeom prst="rect">
            <a:avLst/>
          </a:prstGeom>
          <a:noFill/>
        </p:spPr>
        <p:txBody>
          <a:bodyPr wrap="square">
            <a:spAutoFit/>
          </a:bodyPr>
          <a:lstStyle/>
          <a:p>
            <a:r>
              <a:rPr lang="fi-FI" dirty="0">
                <a:solidFill>
                  <a:srgbClr val="0E0E0F"/>
                </a:solidFill>
                <a:latin typeface="Open Sans" panose="020B0606030504020204" pitchFamily="34" charset="0"/>
              </a:rPr>
              <a:t>syrjäytyminen</a:t>
            </a:r>
            <a:endParaRPr lang="fi-FI" dirty="0"/>
          </a:p>
        </p:txBody>
      </p:sp>
      <p:sp>
        <p:nvSpPr>
          <p:cNvPr id="17" name="Tekstiruutu 16">
            <a:extLst>
              <a:ext uri="{FF2B5EF4-FFF2-40B4-BE49-F238E27FC236}">
                <a16:creationId xmlns:a16="http://schemas.microsoft.com/office/drawing/2014/main" id="{0C57A7DD-2FBB-810E-92D5-F33A21E1A72A}"/>
              </a:ext>
            </a:extLst>
          </p:cNvPr>
          <p:cNvSpPr txBox="1"/>
          <p:nvPr/>
        </p:nvSpPr>
        <p:spPr>
          <a:xfrm>
            <a:off x="2321877" y="4307450"/>
            <a:ext cx="1180197" cy="369332"/>
          </a:xfrm>
          <a:prstGeom prst="rect">
            <a:avLst/>
          </a:prstGeom>
          <a:noFill/>
        </p:spPr>
        <p:txBody>
          <a:bodyPr wrap="square">
            <a:spAutoFit/>
          </a:bodyPr>
          <a:lstStyle/>
          <a:p>
            <a:r>
              <a:rPr lang="fi-FI" b="0" i="0" dirty="0">
                <a:solidFill>
                  <a:srgbClr val="0E0E0F"/>
                </a:solidFill>
                <a:effectLst/>
                <a:latin typeface="Open Sans" panose="020B0606030504020204" pitchFamily="34" charset="0"/>
              </a:rPr>
              <a:t>köyhyys</a:t>
            </a:r>
            <a:endParaRPr lang="fi-FI" dirty="0"/>
          </a:p>
        </p:txBody>
      </p:sp>
      <p:sp>
        <p:nvSpPr>
          <p:cNvPr id="18" name="Tekstiruutu 17">
            <a:extLst>
              <a:ext uri="{FF2B5EF4-FFF2-40B4-BE49-F238E27FC236}">
                <a16:creationId xmlns:a16="http://schemas.microsoft.com/office/drawing/2014/main" id="{61624418-0328-99F1-5378-626C85C7AB2B}"/>
              </a:ext>
            </a:extLst>
          </p:cNvPr>
          <p:cNvSpPr txBox="1"/>
          <p:nvPr/>
        </p:nvSpPr>
        <p:spPr>
          <a:xfrm>
            <a:off x="123001" y="4996665"/>
            <a:ext cx="1455361" cy="646331"/>
          </a:xfrm>
          <a:prstGeom prst="rect">
            <a:avLst/>
          </a:prstGeom>
          <a:noFill/>
        </p:spPr>
        <p:txBody>
          <a:bodyPr wrap="square">
            <a:spAutoFit/>
          </a:bodyPr>
          <a:lstStyle/>
          <a:p>
            <a:r>
              <a:rPr lang="fi-FI" dirty="0">
                <a:solidFill>
                  <a:srgbClr val="0E0E0F"/>
                </a:solidFill>
                <a:latin typeface="Open Sans" panose="020B0606030504020204" pitchFamily="34" charset="0"/>
              </a:rPr>
              <a:t>m</a:t>
            </a:r>
            <a:r>
              <a:rPr lang="fi-FI" b="0" i="0" dirty="0">
                <a:solidFill>
                  <a:srgbClr val="0E0E0F"/>
                </a:solidFill>
                <a:effectLst/>
                <a:latin typeface="Open Sans" panose="020B0606030504020204" pitchFamily="34" charset="0"/>
              </a:rPr>
              <a:t>uutokset elämässä</a:t>
            </a:r>
            <a:endParaRPr lang="fi-FI" dirty="0"/>
          </a:p>
        </p:txBody>
      </p:sp>
      <p:sp>
        <p:nvSpPr>
          <p:cNvPr id="19" name="Tekstiruutu 18">
            <a:extLst>
              <a:ext uri="{FF2B5EF4-FFF2-40B4-BE49-F238E27FC236}">
                <a16:creationId xmlns:a16="http://schemas.microsoft.com/office/drawing/2014/main" id="{BC31BA7C-E451-1ED7-D0F8-8DCFED102E2F}"/>
              </a:ext>
            </a:extLst>
          </p:cNvPr>
          <p:cNvSpPr txBox="1"/>
          <p:nvPr/>
        </p:nvSpPr>
        <p:spPr>
          <a:xfrm>
            <a:off x="2784144" y="1472843"/>
            <a:ext cx="2350827" cy="646331"/>
          </a:xfrm>
          <a:prstGeom prst="rect">
            <a:avLst/>
          </a:prstGeom>
          <a:noFill/>
        </p:spPr>
        <p:txBody>
          <a:bodyPr wrap="square">
            <a:spAutoFit/>
          </a:bodyPr>
          <a:lstStyle/>
          <a:p>
            <a:r>
              <a:rPr lang="fi-FI" sz="3600" b="0" i="0" dirty="0">
                <a:solidFill>
                  <a:srgbClr val="00B050"/>
                </a:solidFill>
                <a:effectLst/>
              </a:rPr>
              <a:t>Voimavarat</a:t>
            </a:r>
            <a:endParaRPr lang="fi-FI" sz="3600" dirty="0">
              <a:solidFill>
                <a:srgbClr val="00B050"/>
              </a:solidFill>
            </a:endParaRPr>
          </a:p>
        </p:txBody>
      </p:sp>
      <p:sp>
        <p:nvSpPr>
          <p:cNvPr id="20" name="Tekstiruutu 19">
            <a:extLst>
              <a:ext uri="{FF2B5EF4-FFF2-40B4-BE49-F238E27FC236}">
                <a16:creationId xmlns:a16="http://schemas.microsoft.com/office/drawing/2014/main" id="{9B55E0F5-1B5C-ADBC-DA99-080307CDBA8E}"/>
              </a:ext>
            </a:extLst>
          </p:cNvPr>
          <p:cNvSpPr txBox="1"/>
          <p:nvPr/>
        </p:nvSpPr>
        <p:spPr>
          <a:xfrm>
            <a:off x="330074" y="5858552"/>
            <a:ext cx="2350827" cy="646331"/>
          </a:xfrm>
          <a:prstGeom prst="rect">
            <a:avLst/>
          </a:prstGeom>
          <a:noFill/>
        </p:spPr>
        <p:txBody>
          <a:bodyPr wrap="square">
            <a:spAutoFit/>
          </a:bodyPr>
          <a:lstStyle/>
          <a:p>
            <a:r>
              <a:rPr lang="fi-FI" sz="3600" b="0" i="0" dirty="0">
                <a:solidFill>
                  <a:srgbClr val="FF0000"/>
                </a:solidFill>
                <a:effectLst/>
                <a:latin typeface="Calibri" panose="020F0502020204030204" pitchFamily="34" charset="0"/>
                <a:cs typeface="Calibri" panose="020F0502020204030204" pitchFamily="34" charset="0"/>
              </a:rPr>
              <a:t>Riskitekijä</a:t>
            </a:r>
            <a:endParaRPr lang="fi-FI" sz="3600" dirty="0">
              <a:solidFill>
                <a:srgbClr val="FF0000"/>
              </a:solidFill>
              <a:latin typeface="Calibri" panose="020F0502020204030204" pitchFamily="34" charset="0"/>
              <a:cs typeface="Calibri" panose="020F0502020204030204" pitchFamily="34" charset="0"/>
            </a:endParaRPr>
          </a:p>
        </p:txBody>
      </p:sp>
      <p:sp>
        <p:nvSpPr>
          <p:cNvPr id="21" name="Tekstiruutu 20">
            <a:extLst>
              <a:ext uri="{FF2B5EF4-FFF2-40B4-BE49-F238E27FC236}">
                <a16:creationId xmlns:a16="http://schemas.microsoft.com/office/drawing/2014/main" id="{9F4EC5B0-E292-6F3B-A57F-6EA7D4FE9B9B}"/>
              </a:ext>
            </a:extLst>
          </p:cNvPr>
          <p:cNvSpPr txBox="1"/>
          <p:nvPr/>
        </p:nvSpPr>
        <p:spPr>
          <a:xfrm>
            <a:off x="7202608" y="4092239"/>
            <a:ext cx="2756848" cy="954107"/>
          </a:xfrm>
          <a:prstGeom prst="rect">
            <a:avLst/>
          </a:prstGeom>
          <a:noFill/>
        </p:spPr>
        <p:txBody>
          <a:bodyPr wrap="square">
            <a:spAutoFit/>
          </a:bodyPr>
          <a:lstStyle/>
          <a:p>
            <a:r>
              <a:rPr lang="fi-FI" sz="1400" dirty="0">
                <a:solidFill>
                  <a:srgbClr val="0E0E0F"/>
                </a:solidFill>
                <a:latin typeface="Open Sans" panose="020B0606030504020204" pitchFamily="34" charset="0"/>
              </a:rPr>
              <a:t>tasapainotila voimavarojen </a:t>
            </a:r>
          </a:p>
          <a:p>
            <a:r>
              <a:rPr lang="fi-FI" sz="1400" dirty="0">
                <a:solidFill>
                  <a:srgbClr val="0E0E0F"/>
                </a:solidFill>
                <a:latin typeface="Open Sans" panose="020B0606030504020204" pitchFamily="34" charset="0"/>
              </a:rPr>
              <a:t>ja haasteiden välillä</a:t>
            </a:r>
            <a:endParaRPr lang="fi-FI" sz="1400" dirty="0"/>
          </a:p>
          <a:p>
            <a:endParaRPr lang="fi-FI" sz="2800" dirty="0"/>
          </a:p>
        </p:txBody>
      </p:sp>
    </p:spTree>
    <p:extLst>
      <p:ext uri="{BB962C8B-B14F-4D97-AF65-F5344CB8AC3E}">
        <p14:creationId xmlns:p14="http://schemas.microsoft.com/office/powerpoint/2010/main" val="84454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07952B-DB53-1353-0D1C-E27A3DAAF8C7}"/>
              </a:ext>
            </a:extLst>
          </p:cNvPr>
          <p:cNvSpPr>
            <a:spLocks noGrp="1"/>
          </p:cNvSpPr>
          <p:nvPr>
            <p:ph type="title"/>
          </p:nvPr>
        </p:nvSpPr>
        <p:spPr>
          <a:xfrm>
            <a:off x="150125" y="160409"/>
            <a:ext cx="12041875" cy="1325563"/>
          </a:xfrm>
        </p:spPr>
        <p:txBody>
          <a:bodyPr>
            <a:noAutofit/>
          </a:bodyPr>
          <a:lstStyle/>
          <a:p>
            <a:r>
              <a:rPr lang="fi-FI" sz="3200" b="1" i="0" dirty="0">
                <a:solidFill>
                  <a:srgbClr val="0E0E0F"/>
                </a:solidFill>
                <a:effectLst/>
                <a:latin typeface="Open Sans" panose="020B0606030504020204" pitchFamily="34" charset="0"/>
              </a:rPr>
              <a:t>Esimerkkejä suojaavista ja haavoittavista tekijöistä</a:t>
            </a:r>
            <a:br>
              <a:rPr lang="fi-FI" sz="3600" b="1" i="0" dirty="0">
                <a:solidFill>
                  <a:srgbClr val="0E0E0F"/>
                </a:solidFill>
                <a:effectLst/>
                <a:latin typeface="Open Sans" panose="020B0606030504020204" pitchFamily="34" charset="0"/>
              </a:rPr>
            </a:br>
            <a:endParaRPr lang="fi-FI" sz="3600" dirty="0"/>
          </a:p>
        </p:txBody>
      </p:sp>
      <p:graphicFrame>
        <p:nvGraphicFramePr>
          <p:cNvPr id="4" name="Sisällön paikkamerkki 3">
            <a:extLst>
              <a:ext uri="{FF2B5EF4-FFF2-40B4-BE49-F238E27FC236}">
                <a16:creationId xmlns:a16="http://schemas.microsoft.com/office/drawing/2014/main" id="{5CE1A355-F109-14FF-22E4-3848767F0A65}"/>
              </a:ext>
            </a:extLst>
          </p:cNvPr>
          <p:cNvGraphicFramePr>
            <a:graphicFrameLocks noGrp="1"/>
          </p:cNvGraphicFramePr>
          <p:nvPr>
            <p:ph idx="1"/>
          </p:nvPr>
        </p:nvGraphicFramePr>
        <p:xfrm>
          <a:off x="600501" y="1485974"/>
          <a:ext cx="10604312" cy="4751053"/>
        </p:xfrm>
        <a:graphic>
          <a:graphicData uri="http://schemas.openxmlformats.org/drawingml/2006/table">
            <a:tbl>
              <a:tblPr/>
              <a:tblGrid>
                <a:gridCol w="5302156">
                  <a:extLst>
                    <a:ext uri="{9D8B030D-6E8A-4147-A177-3AD203B41FA5}">
                      <a16:colId xmlns:a16="http://schemas.microsoft.com/office/drawing/2014/main" val="3547092464"/>
                    </a:ext>
                  </a:extLst>
                </a:gridCol>
                <a:gridCol w="5302156">
                  <a:extLst>
                    <a:ext uri="{9D8B030D-6E8A-4147-A177-3AD203B41FA5}">
                      <a16:colId xmlns:a16="http://schemas.microsoft.com/office/drawing/2014/main" val="1357797610"/>
                    </a:ext>
                  </a:extLst>
                </a:gridCol>
              </a:tblGrid>
              <a:tr h="365465">
                <a:tc>
                  <a:txBody>
                    <a:bodyPr/>
                    <a:lstStyle/>
                    <a:p>
                      <a:pPr algn="l"/>
                      <a:r>
                        <a:rPr lang="fi-FI" sz="1600" b="1">
                          <a:effectLst/>
                          <a:latin typeface="Open Sans" panose="020B0606030504020204" pitchFamily="34" charset="0"/>
                        </a:rPr>
                        <a:t>Sisäisiä suojaavia tekijöitä</a:t>
                      </a:r>
                      <a:endParaRPr lang="fi-FI" sz="1600">
                        <a:effectLst/>
                        <a:latin typeface="Open Sans" panose="020B0606030504020204" pitchFamily="34" charset="0"/>
                      </a:endParaRPr>
                    </a:p>
                  </a:txBody>
                  <a:tcPr marL="87166" marR="87166" marT="41840" marB="41840" anchor="ctr">
                    <a:lnL>
                      <a:noFill/>
                    </a:lnL>
                    <a:lnR>
                      <a:noFill/>
                    </a:lnR>
                    <a:lnT>
                      <a:noFill/>
                    </a:lnT>
                    <a:lnB>
                      <a:noFill/>
                    </a:lnB>
                    <a:solidFill>
                      <a:srgbClr val="BECDD2"/>
                    </a:solidFill>
                  </a:tcPr>
                </a:tc>
                <a:tc>
                  <a:txBody>
                    <a:bodyPr/>
                    <a:lstStyle/>
                    <a:p>
                      <a:pPr algn="l"/>
                      <a:r>
                        <a:rPr lang="fi-FI" sz="1600" b="1">
                          <a:effectLst/>
                          <a:latin typeface="Open Sans" panose="020B0606030504020204" pitchFamily="34" charset="0"/>
                        </a:rPr>
                        <a:t>Ulkoisia suojaavia tekijöitä</a:t>
                      </a:r>
                      <a:endParaRPr lang="fi-FI" sz="1600">
                        <a:effectLst/>
                        <a:latin typeface="Open Sans" panose="020B0606030504020204" pitchFamily="34" charset="0"/>
                      </a:endParaRPr>
                    </a:p>
                  </a:txBody>
                  <a:tcPr marL="87166" marR="87166" marT="41840" marB="41840" anchor="ctr">
                    <a:lnL>
                      <a:noFill/>
                    </a:lnL>
                    <a:lnR>
                      <a:noFill/>
                    </a:lnR>
                    <a:lnT>
                      <a:noFill/>
                    </a:lnT>
                    <a:lnB>
                      <a:noFill/>
                    </a:lnB>
                    <a:solidFill>
                      <a:srgbClr val="BECDD2"/>
                    </a:solidFill>
                  </a:tcPr>
                </a:tc>
                <a:extLst>
                  <a:ext uri="{0D108BD9-81ED-4DB2-BD59-A6C34878D82A}">
                    <a16:rowId xmlns:a16="http://schemas.microsoft.com/office/drawing/2014/main" val="1522165812"/>
                  </a:ext>
                </a:extLst>
              </a:tr>
              <a:tr h="2284161">
                <a:tc>
                  <a:txBody>
                    <a:bodyPr/>
                    <a:lstStyle/>
                    <a:p>
                      <a:pPr algn="l"/>
                      <a:r>
                        <a:rPr lang="fi-FI" sz="2000" dirty="0">
                          <a:effectLst/>
                          <a:latin typeface="Open Sans" panose="020B0606030504020204" pitchFamily="34" charset="0"/>
                        </a:rPr>
                        <a:t>- korkea </a:t>
                      </a:r>
                      <a:r>
                        <a:rPr lang="fi-FI" sz="2000" dirty="0" err="1">
                          <a:effectLst/>
                          <a:latin typeface="Open Sans" panose="020B0606030504020204" pitchFamily="34" charset="0"/>
                        </a:rPr>
                        <a:t>resilienssi</a:t>
                      </a:r>
                      <a:endParaRPr lang="fi-FI" sz="2000" dirty="0">
                        <a:effectLst/>
                        <a:latin typeface="Open Sans" panose="020B0606030504020204" pitchFamily="34" charset="0"/>
                      </a:endParaRPr>
                    </a:p>
                    <a:p>
                      <a:pPr algn="l"/>
                      <a:r>
                        <a:rPr lang="fi-FI" sz="2000" dirty="0">
                          <a:effectLst/>
                          <a:latin typeface="Open Sans" panose="020B0606030504020204" pitchFamily="34" charset="0"/>
                        </a:rPr>
                        <a:t>- hyvät ajattelu-,</a:t>
                      </a:r>
                    </a:p>
                    <a:p>
                      <a:pPr algn="l"/>
                      <a:r>
                        <a:rPr lang="fi-FI" sz="2000" dirty="0">
                          <a:effectLst/>
                          <a:latin typeface="Open Sans" panose="020B0606030504020204" pitchFamily="34" charset="0"/>
                        </a:rPr>
                        <a:t>päättely-</a:t>
                      </a:r>
                    </a:p>
                    <a:p>
                      <a:pPr algn="l"/>
                      <a:r>
                        <a:rPr lang="fi-FI" sz="2000" dirty="0">
                          <a:effectLst/>
                          <a:latin typeface="Open Sans" panose="020B0606030504020204" pitchFamily="34" charset="0"/>
                        </a:rPr>
                        <a:t>ja opiskelutaidot</a:t>
                      </a:r>
                    </a:p>
                    <a:p>
                      <a:pPr algn="l"/>
                      <a:r>
                        <a:rPr lang="fi-FI" sz="2000" dirty="0">
                          <a:effectLst/>
                          <a:latin typeface="Open Sans" panose="020B0606030504020204" pitchFamily="34" charset="0"/>
                        </a:rPr>
                        <a:t>- terveys</a:t>
                      </a:r>
                    </a:p>
                    <a:p>
                      <a:pPr algn="l"/>
                      <a:r>
                        <a:rPr lang="fi-FI" sz="2000" dirty="0">
                          <a:effectLst/>
                          <a:latin typeface="Open Sans" panose="020B0606030504020204" pitchFamily="34" charset="0"/>
                        </a:rPr>
                        <a:t>- mahdollisuudet toteuttaa</a:t>
                      </a:r>
                    </a:p>
                    <a:p>
                      <a:pPr algn="l"/>
                      <a:r>
                        <a:rPr lang="fi-FI" sz="2000" dirty="0">
                          <a:effectLst/>
                          <a:latin typeface="Open Sans" panose="020B0606030504020204" pitchFamily="34" charset="0"/>
                        </a:rPr>
                        <a:t>itseään</a:t>
                      </a:r>
                    </a:p>
                  </a:txBody>
                  <a:tcPr marL="87166" marR="87166" marT="41840" marB="41840" anchor="ctr">
                    <a:lnL>
                      <a:noFill/>
                    </a:lnL>
                    <a:lnR>
                      <a:noFill/>
                    </a:lnR>
                    <a:lnT>
                      <a:noFill/>
                    </a:lnT>
                    <a:lnB>
                      <a:noFill/>
                    </a:lnB>
                    <a:solidFill>
                      <a:srgbClr val="FFFFFF"/>
                    </a:solidFill>
                  </a:tcPr>
                </a:tc>
                <a:tc>
                  <a:txBody>
                    <a:bodyPr/>
                    <a:lstStyle/>
                    <a:p>
                      <a:pPr algn="l"/>
                      <a:r>
                        <a:rPr lang="fi-FI" sz="1800" dirty="0">
                          <a:effectLst/>
                          <a:latin typeface="Open Sans" panose="020B0606030504020204" pitchFamily="34" charset="0"/>
                        </a:rPr>
                        <a:t>- hyvät varhaiset ihmissuhteet</a:t>
                      </a:r>
                    </a:p>
                    <a:p>
                      <a:pPr algn="l"/>
                      <a:r>
                        <a:rPr lang="fi-FI" sz="1800" dirty="0">
                          <a:effectLst/>
                          <a:latin typeface="Open Sans" panose="020B0606030504020204" pitchFamily="34" charset="0"/>
                        </a:rPr>
                        <a:t>- ystävät ja sosiaalinen tuki</a:t>
                      </a:r>
                    </a:p>
                    <a:p>
                      <a:pPr algn="l"/>
                      <a:r>
                        <a:rPr lang="fi-FI" sz="1800" dirty="0">
                          <a:effectLst/>
                          <a:latin typeface="Open Sans" panose="020B0606030504020204" pitchFamily="34" charset="0"/>
                        </a:rPr>
                        <a:t>- hyvä taloudellinen tilanne</a:t>
                      </a:r>
                    </a:p>
                    <a:p>
                      <a:pPr algn="l"/>
                      <a:r>
                        <a:rPr lang="fi-FI" sz="1800" dirty="0">
                          <a:effectLst/>
                          <a:latin typeface="Open Sans" panose="020B0606030504020204" pitchFamily="34" charset="0"/>
                        </a:rPr>
                        <a:t>- työ tai koulutus</a:t>
                      </a:r>
                    </a:p>
                    <a:p>
                      <a:pPr algn="l"/>
                      <a:r>
                        <a:rPr lang="fi-FI" sz="1800" dirty="0">
                          <a:effectLst/>
                          <a:latin typeface="Open Sans" panose="020B0606030504020204" pitchFamily="34" charset="0"/>
                        </a:rPr>
                        <a:t>- mahdollisuus vaikuttaa</a:t>
                      </a:r>
                    </a:p>
                    <a:p>
                      <a:pPr algn="l"/>
                      <a:r>
                        <a:rPr lang="fi-FI" sz="1800" dirty="0">
                          <a:effectLst/>
                          <a:latin typeface="Open Sans" panose="020B0606030504020204" pitchFamily="34" charset="0"/>
                        </a:rPr>
                        <a:t>yhteiskuntaan</a:t>
                      </a:r>
                    </a:p>
                    <a:p>
                      <a:pPr algn="l"/>
                      <a:r>
                        <a:rPr lang="fi-FI" sz="1800" dirty="0">
                          <a:effectLst/>
                          <a:latin typeface="Open Sans" panose="020B0606030504020204" pitchFamily="34" charset="0"/>
                        </a:rPr>
                        <a:t>- turvallinen asuinympäristö</a:t>
                      </a:r>
                    </a:p>
                    <a:p>
                      <a:pPr algn="l"/>
                      <a:r>
                        <a:rPr lang="fi-FI" sz="1800" dirty="0">
                          <a:effectLst/>
                          <a:latin typeface="Open Sans" panose="020B0606030504020204" pitchFamily="34" charset="0"/>
                        </a:rPr>
                        <a:t>- yhteiskunnan tuki ja palvelut</a:t>
                      </a:r>
                      <a:endParaRPr lang="fi-FI" sz="1600" dirty="0">
                        <a:effectLst/>
                        <a:latin typeface="Open Sans" panose="020B0606030504020204" pitchFamily="34" charset="0"/>
                      </a:endParaRPr>
                    </a:p>
                  </a:txBody>
                  <a:tcPr marL="87166" marR="87166" marT="41840" marB="41840" anchor="ctr">
                    <a:lnL>
                      <a:noFill/>
                    </a:lnL>
                    <a:lnR>
                      <a:noFill/>
                    </a:lnR>
                    <a:lnT>
                      <a:noFill/>
                    </a:lnT>
                    <a:lnB>
                      <a:noFill/>
                    </a:lnB>
                    <a:solidFill>
                      <a:srgbClr val="FFFFFF"/>
                    </a:solidFill>
                  </a:tcPr>
                </a:tc>
                <a:extLst>
                  <a:ext uri="{0D108BD9-81ED-4DB2-BD59-A6C34878D82A}">
                    <a16:rowId xmlns:a16="http://schemas.microsoft.com/office/drawing/2014/main" val="3487239092"/>
                  </a:ext>
                </a:extLst>
              </a:tr>
              <a:tr h="365465">
                <a:tc>
                  <a:txBody>
                    <a:bodyPr/>
                    <a:lstStyle/>
                    <a:p>
                      <a:pPr algn="l"/>
                      <a:r>
                        <a:rPr lang="fi-FI" sz="1600" b="1">
                          <a:effectLst/>
                          <a:latin typeface="Open Sans" panose="020B0606030504020204" pitchFamily="34" charset="0"/>
                        </a:rPr>
                        <a:t>Sisäisiä haavoittavia tekijöitä</a:t>
                      </a:r>
                      <a:endParaRPr lang="fi-FI" sz="1600">
                        <a:effectLst/>
                        <a:latin typeface="Open Sans" panose="020B0606030504020204" pitchFamily="34" charset="0"/>
                      </a:endParaRPr>
                    </a:p>
                  </a:txBody>
                  <a:tcPr marL="87166" marR="87166" marT="41840" marB="41840" anchor="ctr">
                    <a:lnL>
                      <a:noFill/>
                    </a:lnL>
                    <a:lnR>
                      <a:noFill/>
                    </a:lnR>
                    <a:lnT>
                      <a:noFill/>
                    </a:lnT>
                    <a:lnB>
                      <a:noFill/>
                    </a:lnB>
                    <a:solidFill>
                      <a:srgbClr val="BECDD2"/>
                    </a:solidFill>
                  </a:tcPr>
                </a:tc>
                <a:tc>
                  <a:txBody>
                    <a:bodyPr/>
                    <a:lstStyle/>
                    <a:p>
                      <a:pPr algn="l"/>
                      <a:r>
                        <a:rPr lang="fi-FI" sz="1600" b="1">
                          <a:effectLst/>
                          <a:latin typeface="Open Sans" panose="020B0606030504020204" pitchFamily="34" charset="0"/>
                        </a:rPr>
                        <a:t>Ulkoisia haavoittavia tekijöitä</a:t>
                      </a:r>
                      <a:endParaRPr lang="fi-FI" sz="1600">
                        <a:effectLst/>
                        <a:latin typeface="Open Sans" panose="020B0606030504020204" pitchFamily="34" charset="0"/>
                      </a:endParaRPr>
                    </a:p>
                  </a:txBody>
                  <a:tcPr marL="87166" marR="87166" marT="41840" marB="41840" anchor="ctr">
                    <a:lnL>
                      <a:noFill/>
                    </a:lnL>
                    <a:lnR>
                      <a:noFill/>
                    </a:lnR>
                    <a:lnT>
                      <a:noFill/>
                    </a:lnT>
                    <a:lnB>
                      <a:noFill/>
                    </a:lnB>
                    <a:solidFill>
                      <a:srgbClr val="BECDD2"/>
                    </a:solidFill>
                  </a:tcPr>
                </a:tc>
                <a:extLst>
                  <a:ext uri="{0D108BD9-81ED-4DB2-BD59-A6C34878D82A}">
                    <a16:rowId xmlns:a16="http://schemas.microsoft.com/office/drawing/2014/main" val="1395522216"/>
                  </a:ext>
                </a:extLst>
              </a:tr>
              <a:tr h="1735962">
                <a:tc>
                  <a:txBody>
                    <a:bodyPr/>
                    <a:lstStyle/>
                    <a:p>
                      <a:pPr algn="l"/>
                      <a:r>
                        <a:rPr lang="fi-FI" sz="1800" dirty="0">
                          <a:effectLst/>
                          <a:latin typeface="Open Sans" panose="020B0606030504020204" pitchFamily="34" charset="0"/>
                        </a:rPr>
                        <a:t>- matala </a:t>
                      </a:r>
                      <a:r>
                        <a:rPr lang="fi-FI" sz="1800" dirty="0" err="1">
                          <a:effectLst/>
                          <a:latin typeface="Open Sans" panose="020B0606030504020204" pitchFamily="34" charset="0"/>
                        </a:rPr>
                        <a:t>resilienssi</a:t>
                      </a:r>
                      <a:endParaRPr lang="fi-FI" sz="1800" dirty="0">
                        <a:effectLst/>
                        <a:latin typeface="Open Sans" panose="020B0606030504020204" pitchFamily="34" charset="0"/>
                      </a:endParaRPr>
                    </a:p>
                    <a:p>
                      <a:pPr algn="l"/>
                      <a:r>
                        <a:rPr lang="fi-FI" sz="1800" dirty="0">
                          <a:effectLst/>
                          <a:latin typeface="Open Sans" panose="020B0606030504020204" pitchFamily="34" charset="0"/>
                        </a:rPr>
                        <a:t>- heikko itsetunto</a:t>
                      </a:r>
                    </a:p>
                    <a:p>
                      <a:pPr algn="l"/>
                      <a:r>
                        <a:rPr lang="fi-FI" sz="1800" dirty="0">
                          <a:effectLst/>
                          <a:latin typeface="Open Sans" panose="020B0606030504020204" pitchFamily="34" charset="0"/>
                        </a:rPr>
                        <a:t>- yksinäisyys tai eristyneisyys</a:t>
                      </a:r>
                    </a:p>
                    <a:p>
                      <a:pPr algn="l"/>
                      <a:r>
                        <a:rPr lang="fi-FI" sz="1800" dirty="0">
                          <a:effectLst/>
                          <a:latin typeface="Open Sans" panose="020B0606030504020204" pitchFamily="34" charset="0"/>
                        </a:rPr>
                        <a:t>- biologiset tekijät, kuten</a:t>
                      </a:r>
                    </a:p>
                    <a:p>
                      <a:pPr algn="l"/>
                      <a:r>
                        <a:rPr lang="fi-FI" sz="1800" dirty="0">
                          <a:effectLst/>
                          <a:latin typeface="Open Sans" panose="020B0606030504020204" pitchFamily="34" charset="0"/>
                        </a:rPr>
                        <a:t>ennenaikainen syntymä</a:t>
                      </a:r>
                    </a:p>
                    <a:p>
                      <a:pPr algn="l"/>
                      <a:r>
                        <a:rPr lang="fi-FI" sz="1800" dirty="0">
                          <a:effectLst/>
                          <a:latin typeface="Open Sans" panose="020B0606030504020204" pitchFamily="34" charset="0"/>
                        </a:rPr>
                        <a:t>- fyysiset ja psyykkiset sairaudet</a:t>
                      </a:r>
                    </a:p>
                  </a:txBody>
                  <a:tcPr marL="87166" marR="87166" marT="41840" marB="41840" anchor="ctr">
                    <a:lnL>
                      <a:noFill/>
                    </a:lnL>
                    <a:lnR>
                      <a:noFill/>
                    </a:lnR>
                    <a:lnT>
                      <a:noFill/>
                    </a:lnT>
                    <a:lnB>
                      <a:noFill/>
                    </a:lnB>
                    <a:solidFill>
                      <a:srgbClr val="FFFFFF"/>
                    </a:solidFill>
                  </a:tcPr>
                </a:tc>
                <a:tc>
                  <a:txBody>
                    <a:bodyPr/>
                    <a:lstStyle/>
                    <a:p>
                      <a:pPr algn="l"/>
                      <a:r>
                        <a:rPr lang="fi-FI" sz="1800" dirty="0">
                          <a:effectLst/>
                          <a:latin typeface="Open Sans" panose="020B0606030504020204" pitchFamily="34" charset="0"/>
                        </a:rPr>
                        <a:t>- köyhyys</a:t>
                      </a:r>
                    </a:p>
                    <a:p>
                      <a:pPr algn="l"/>
                      <a:r>
                        <a:rPr lang="fi-FI" sz="1800" dirty="0">
                          <a:effectLst/>
                          <a:latin typeface="Open Sans" panose="020B0606030504020204" pitchFamily="34" charset="0"/>
                        </a:rPr>
                        <a:t>- syrjintä tai kiusaaminen</a:t>
                      </a:r>
                    </a:p>
                    <a:p>
                      <a:pPr algn="l"/>
                      <a:r>
                        <a:rPr lang="fi-FI" sz="1800" b="1" dirty="0">
                          <a:effectLst/>
                          <a:latin typeface="Open Sans" panose="020B0606030504020204" pitchFamily="34" charset="0"/>
                        </a:rPr>
                        <a:t>- </a:t>
                      </a:r>
                      <a:r>
                        <a:rPr lang="fi-FI" sz="1800" dirty="0">
                          <a:effectLst/>
                          <a:latin typeface="Open Sans" panose="020B0606030504020204" pitchFamily="34" charset="0"/>
                        </a:rPr>
                        <a:t>hyväksikäyttö</a:t>
                      </a:r>
                    </a:p>
                    <a:p>
                      <a:pPr algn="l"/>
                      <a:r>
                        <a:rPr lang="fi-FI" sz="1800" dirty="0">
                          <a:effectLst/>
                          <a:latin typeface="Open Sans" panose="020B0606030504020204" pitchFamily="34" charset="0"/>
                        </a:rPr>
                        <a:t>- asunnottomuus</a:t>
                      </a:r>
                    </a:p>
                    <a:p>
                      <a:pPr algn="l"/>
                      <a:r>
                        <a:rPr lang="fi-FI" sz="1800" dirty="0">
                          <a:effectLst/>
                          <a:latin typeface="Open Sans" panose="020B0606030504020204" pitchFamily="34" charset="0"/>
                        </a:rPr>
                        <a:t>- väkivalta</a:t>
                      </a:r>
                    </a:p>
                    <a:p>
                      <a:pPr algn="l"/>
                      <a:r>
                        <a:rPr lang="fi-FI" sz="1800" dirty="0">
                          <a:effectLst/>
                          <a:latin typeface="Open Sans" panose="020B0606030504020204" pitchFamily="34" charset="0"/>
                        </a:rPr>
                        <a:t>- elämän kriisitilanteet</a:t>
                      </a:r>
                    </a:p>
                  </a:txBody>
                  <a:tcPr marL="87166" marR="87166" marT="41840" marB="41840" anchor="ctr">
                    <a:lnL>
                      <a:noFill/>
                    </a:lnL>
                    <a:lnR>
                      <a:noFill/>
                    </a:lnR>
                    <a:lnT>
                      <a:noFill/>
                    </a:lnT>
                    <a:lnB>
                      <a:noFill/>
                    </a:lnB>
                    <a:solidFill>
                      <a:srgbClr val="FFFFFF"/>
                    </a:solidFill>
                  </a:tcPr>
                </a:tc>
                <a:extLst>
                  <a:ext uri="{0D108BD9-81ED-4DB2-BD59-A6C34878D82A}">
                    <a16:rowId xmlns:a16="http://schemas.microsoft.com/office/drawing/2014/main" val="3954456713"/>
                  </a:ext>
                </a:extLst>
              </a:tr>
            </a:tbl>
          </a:graphicData>
        </a:graphic>
      </p:graphicFrame>
    </p:spTree>
    <p:extLst>
      <p:ext uri="{BB962C8B-B14F-4D97-AF65-F5344CB8AC3E}">
        <p14:creationId xmlns:p14="http://schemas.microsoft.com/office/powerpoint/2010/main" val="99257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95317A-2A78-221D-13BF-8235B62EB211}"/>
              </a:ext>
            </a:extLst>
          </p:cNvPr>
          <p:cNvSpPr>
            <a:spLocks noGrp="1"/>
          </p:cNvSpPr>
          <p:nvPr>
            <p:ph type="title"/>
          </p:nvPr>
        </p:nvSpPr>
        <p:spPr>
          <a:xfrm>
            <a:off x="3977641" y="256077"/>
            <a:ext cx="6781800" cy="844902"/>
          </a:xfrm>
        </p:spPr>
        <p:txBody>
          <a:bodyPr>
            <a:normAutofit/>
          </a:bodyPr>
          <a:lstStyle/>
          <a:p>
            <a:r>
              <a:rPr lang="fi-FI" dirty="0"/>
              <a:t>Psyykkinen hyvinvointi</a:t>
            </a:r>
          </a:p>
        </p:txBody>
      </p:sp>
      <p:pic>
        <p:nvPicPr>
          <p:cNvPr id="5" name="Picture 4" descr="Käsi – aurinko">
            <a:extLst>
              <a:ext uri="{FF2B5EF4-FFF2-40B4-BE49-F238E27FC236}">
                <a16:creationId xmlns:a16="http://schemas.microsoft.com/office/drawing/2014/main" id="{C47BD036-80AF-7D87-6D5E-1FB1EBDD75C2}"/>
              </a:ext>
            </a:extLst>
          </p:cNvPr>
          <p:cNvPicPr>
            <a:picLocks noChangeAspect="1"/>
          </p:cNvPicPr>
          <p:nvPr/>
        </p:nvPicPr>
        <p:blipFill rotWithShape="1">
          <a:blip r:embed="rId3"/>
          <a:srcRect l="40852" r="22466" b="2"/>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Sisällön paikkamerkki 2">
            <a:extLst>
              <a:ext uri="{FF2B5EF4-FFF2-40B4-BE49-F238E27FC236}">
                <a16:creationId xmlns:a16="http://schemas.microsoft.com/office/drawing/2014/main" id="{136D3F7A-2687-1CBF-3DAE-57222E2143D7}"/>
              </a:ext>
            </a:extLst>
          </p:cNvPr>
          <p:cNvSpPr>
            <a:spLocks noGrp="1"/>
          </p:cNvSpPr>
          <p:nvPr>
            <p:ph idx="1"/>
          </p:nvPr>
        </p:nvSpPr>
        <p:spPr>
          <a:xfrm>
            <a:off x="3880387" y="1017270"/>
            <a:ext cx="8018243" cy="5584653"/>
          </a:xfrm>
        </p:spPr>
        <p:txBody>
          <a:bodyPr anchor="t">
            <a:normAutofit fontScale="92500" lnSpcReduction="20000"/>
          </a:bodyPr>
          <a:lstStyle/>
          <a:p>
            <a:endParaRPr lang="fi-FI" sz="2600" b="1" dirty="0"/>
          </a:p>
          <a:p>
            <a:r>
              <a:rPr lang="fi-FI" sz="2600" b="1" dirty="0"/>
              <a:t>Psyykkinen työ</a:t>
            </a:r>
            <a:r>
              <a:rPr lang="fi-FI" sz="2600" dirty="0"/>
              <a:t>: psyykkinen tasapaino on jatkuvasti muuttuva -&gt; ihmisen käsiteltävä asioita mielessään tasapainon ylläpitämiseksi</a:t>
            </a:r>
          </a:p>
          <a:p>
            <a:r>
              <a:rPr lang="fi-FI" sz="2600" b="1" dirty="0"/>
              <a:t>Hallintakeinot</a:t>
            </a:r>
            <a:r>
              <a:rPr lang="fi-FI" sz="2600" dirty="0"/>
              <a:t> (</a:t>
            </a:r>
            <a:r>
              <a:rPr lang="fi-FI" sz="2600" dirty="0" err="1"/>
              <a:t>coping</a:t>
            </a:r>
            <a:r>
              <a:rPr lang="fi-FI" sz="2600" dirty="0"/>
              <a:t>)</a:t>
            </a:r>
          </a:p>
          <a:p>
            <a:r>
              <a:rPr lang="fi-FI" sz="2600" b="1" dirty="0"/>
              <a:t>Puolustuskeinot</a:t>
            </a:r>
            <a:r>
              <a:rPr lang="fi-FI" sz="2600" dirty="0"/>
              <a:t> (defenssit)</a:t>
            </a:r>
          </a:p>
          <a:p>
            <a:endParaRPr lang="fi-FI" sz="2600" dirty="0"/>
          </a:p>
          <a:p>
            <a:pPr marL="0" indent="0">
              <a:buNone/>
            </a:pPr>
            <a:endParaRPr lang="fi-FI" sz="2600" dirty="0"/>
          </a:p>
          <a:p>
            <a:pPr marL="0" indent="0">
              <a:buNone/>
            </a:pPr>
            <a:r>
              <a:rPr lang="fi-FI" sz="2600" u="sng" dirty="0"/>
              <a:t>Selviytyjätyypit:</a:t>
            </a:r>
          </a:p>
          <a:p>
            <a:pPr marL="514350" indent="-514350">
              <a:buAutoNum type="arabicPeriod"/>
            </a:pPr>
            <a:r>
              <a:rPr lang="fi-FI" sz="2600" dirty="0"/>
              <a:t>Kognitiivisesti suuntautunut</a:t>
            </a:r>
          </a:p>
          <a:p>
            <a:pPr marL="514350" indent="-514350">
              <a:buAutoNum type="arabicPeriod"/>
            </a:pPr>
            <a:r>
              <a:rPr lang="fi-FI" sz="2600" dirty="0"/>
              <a:t>Emotionaalisesti suuntautunut</a:t>
            </a:r>
          </a:p>
          <a:p>
            <a:pPr marL="514350" indent="-514350">
              <a:buFont typeface="Arial" panose="020B0604020202020204" pitchFamily="34" charset="0"/>
              <a:buAutoNum type="arabicPeriod"/>
            </a:pPr>
            <a:r>
              <a:rPr lang="fi-FI" sz="2600" dirty="0"/>
              <a:t>Sosiaalisesti suuntautunut</a:t>
            </a:r>
          </a:p>
          <a:p>
            <a:pPr marL="514350" indent="-514350">
              <a:buFont typeface="Arial" panose="020B0604020202020204" pitchFamily="34" charset="0"/>
              <a:buAutoNum type="arabicPeriod"/>
            </a:pPr>
            <a:r>
              <a:rPr lang="fi-FI" sz="2600" dirty="0"/>
              <a:t>Luovuuteen suuntautunut</a:t>
            </a:r>
          </a:p>
          <a:p>
            <a:pPr marL="514350" indent="-514350">
              <a:buFont typeface="Arial" panose="020B0604020202020204" pitchFamily="34" charset="0"/>
              <a:buAutoNum type="arabicPeriod"/>
            </a:pPr>
            <a:r>
              <a:rPr lang="fi-FI" sz="2600" dirty="0"/>
              <a:t>Henkisesti suuntautunut</a:t>
            </a:r>
          </a:p>
          <a:p>
            <a:pPr marL="514350" indent="-514350">
              <a:buFont typeface="Arial" panose="020B0604020202020204" pitchFamily="34" charset="0"/>
              <a:buAutoNum type="arabicPeriod"/>
            </a:pPr>
            <a:r>
              <a:rPr lang="fi-FI" sz="2600" dirty="0"/>
              <a:t>Fyysisesti suuntautunut</a:t>
            </a:r>
          </a:p>
        </p:txBody>
      </p:sp>
    </p:spTree>
    <p:extLst>
      <p:ext uri="{BB962C8B-B14F-4D97-AF65-F5344CB8AC3E}">
        <p14:creationId xmlns:p14="http://schemas.microsoft.com/office/powerpoint/2010/main" val="3773933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EF9527-A611-C224-9EA4-FCFEF1D4884D}"/>
              </a:ext>
            </a:extLst>
          </p:cNvPr>
          <p:cNvSpPr>
            <a:spLocks noGrp="1"/>
          </p:cNvSpPr>
          <p:nvPr>
            <p:ph type="title"/>
          </p:nvPr>
        </p:nvSpPr>
        <p:spPr>
          <a:xfrm>
            <a:off x="572493" y="238539"/>
            <a:ext cx="11018520" cy="1434415"/>
          </a:xfrm>
        </p:spPr>
        <p:txBody>
          <a:bodyPr anchor="b">
            <a:normAutofit/>
          </a:bodyPr>
          <a:lstStyle/>
          <a:p>
            <a:r>
              <a:rPr lang="fi-FI" sz="5400" dirty="0"/>
              <a:t>Sisältö</a:t>
            </a:r>
          </a:p>
        </p:txBody>
      </p:sp>
      <p:sp>
        <p:nvSpPr>
          <p:cNvPr id="3" name="Sisällön paikkamerkki 2">
            <a:extLst>
              <a:ext uri="{FF2B5EF4-FFF2-40B4-BE49-F238E27FC236}">
                <a16:creationId xmlns:a16="http://schemas.microsoft.com/office/drawing/2014/main" id="{9B9229F4-F742-FD9F-FB35-8BA5CB17C143}"/>
              </a:ext>
            </a:extLst>
          </p:cNvPr>
          <p:cNvSpPr>
            <a:spLocks noGrp="1"/>
          </p:cNvSpPr>
          <p:nvPr>
            <p:ph idx="1"/>
          </p:nvPr>
        </p:nvSpPr>
        <p:spPr>
          <a:xfrm>
            <a:off x="383458" y="1909102"/>
            <a:ext cx="6961238" cy="4892751"/>
          </a:xfrm>
        </p:spPr>
        <p:txBody>
          <a:bodyPr anchor="t">
            <a:normAutofit fontScale="92500"/>
          </a:bodyPr>
          <a:lstStyle/>
          <a:p>
            <a:r>
              <a:rPr lang="fi-FI" sz="2400" b="1" i="0" dirty="0">
                <a:effectLst/>
              </a:rPr>
              <a:t>Tunteiden psykologia </a:t>
            </a:r>
            <a:r>
              <a:rPr lang="fi-FI" sz="2400" b="0" i="0" dirty="0">
                <a:effectLst/>
              </a:rPr>
              <a:t>(tunteiden muodostuminen, tunteiden ja niiden säätelyn hermostollinen perusta, universaalius, kulttuurisidonnaisuus, merkitys sosiaalisessa vuorovaikutuksessa)</a:t>
            </a:r>
          </a:p>
          <a:p>
            <a:r>
              <a:rPr lang="fi-FI" sz="2400" b="1" i="0" dirty="0">
                <a:effectLst/>
              </a:rPr>
              <a:t>Psyykkinen hyvinvointi ja psyykkisen tasapainon ylläpitäminen</a:t>
            </a:r>
            <a:r>
              <a:rPr lang="fi-FI" sz="2400" b="0" i="0" dirty="0">
                <a:effectLst/>
              </a:rPr>
              <a:t> (hallintakeinot ja defenssit, </a:t>
            </a:r>
            <a:r>
              <a:rPr lang="fi-FI" sz="2400" b="0" i="0" dirty="0" err="1">
                <a:effectLst/>
              </a:rPr>
              <a:t>resilienssi</a:t>
            </a:r>
            <a:r>
              <a:rPr lang="fi-FI" sz="2400" b="0" i="0" dirty="0">
                <a:effectLst/>
              </a:rPr>
              <a:t>, nukkumisen ja vuorokausirytmin merkitys psyykkiselle toiminnalle, kriisit ja niistä selviytyminen)</a:t>
            </a:r>
          </a:p>
          <a:p>
            <a:r>
              <a:rPr lang="fi-FI" sz="2400" b="1" i="0" dirty="0">
                <a:effectLst/>
              </a:rPr>
              <a:t>Mielenterveys </a:t>
            </a:r>
            <a:r>
              <a:rPr lang="fi-FI" sz="2400" b="0" i="0" dirty="0">
                <a:effectLst/>
              </a:rPr>
              <a:t>(mielenterveyshäiriöiden luokittelu, tietoa tyypillisistä oireista, esimerkkejä mielenterveyden ongelmien ja -häiriöiden syntyä selittävistä biologisista, psyykkisistä ja sosiaalisista sekä kulttuurisista taustatekijöistä, esimerkkejä hoitomuodoista)</a:t>
            </a:r>
          </a:p>
          <a:p>
            <a:endParaRPr lang="fi-FI" sz="1900" b="0" i="0" dirty="0">
              <a:effectLst/>
              <a:latin typeface="Open Sans" panose="020B0606030504020204" pitchFamily="34" charset="0"/>
            </a:endParaRPr>
          </a:p>
          <a:p>
            <a:endParaRPr lang="fi-FI" sz="1900" dirty="0"/>
          </a:p>
        </p:txBody>
      </p:sp>
      <p:pic>
        <p:nvPicPr>
          <p:cNvPr id="5" name="Kuva 4" descr="Kasa kirjojen kanssa Apple ylimpänä">
            <a:extLst>
              <a:ext uri="{FF2B5EF4-FFF2-40B4-BE49-F238E27FC236}">
                <a16:creationId xmlns:a16="http://schemas.microsoft.com/office/drawing/2014/main" id="{4D3C82F9-574D-D41A-5872-93371BDC421F}"/>
              </a:ext>
            </a:extLst>
          </p:cNvPr>
          <p:cNvPicPr>
            <a:picLocks noChangeAspect="1"/>
          </p:cNvPicPr>
          <p:nvPr/>
        </p:nvPicPr>
        <p:blipFill rotWithShape="1">
          <a:blip r:embed="rId3">
            <a:extLst>
              <a:ext uri="{28A0092B-C50C-407E-A947-70E740481C1C}">
                <a14:useLocalDpi xmlns:a14="http://schemas.microsoft.com/office/drawing/2010/main" val="0"/>
              </a:ext>
            </a:extLst>
          </a:blip>
          <a:srcRect l="27846"/>
          <a:stretch/>
        </p:blipFill>
        <p:spPr>
          <a:xfrm>
            <a:off x="7675658" y="2093976"/>
            <a:ext cx="3941064" cy="4096512"/>
          </a:xfrm>
          <a:prstGeom prst="rect">
            <a:avLst/>
          </a:prstGeom>
        </p:spPr>
      </p:pic>
    </p:spTree>
    <p:extLst>
      <p:ext uri="{BB962C8B-B14F-4D97-AF65-F5344CB8AC3E}">
        <p14:creationId xmlns:p14="http://schemas.microsoft.com/office/powerpoint/2010/main" val="1036450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A32A09-DB18-2C01-4BF4-06E973198008}"/>
              </a:ext>
            </a:extLst>
          </p:cNvPr>
          <p:cNvSpPr>
            <a:spLocks noGrp="1"/>
          </p:cNvSpPr>
          <p:nvPr>
            <p:ph type="title"/>
          </p:nvPr>
        </p:nvSpPr>
        <p:spPr>
          <a:xfrm>
            <a:off x="265459" y="91656"/>
            <a:ext cx="11360800" cy="580340"/>
          </a:xfrm>
        </p:spPr>
        <p:txBody>
          <a:bodyPr>
            <a:normAutofit fontScale="90000"/>
          </a:bodyPr>
          <a:lstStyle/>
          <a:p>
            <a:r>
              <a:rPr lang="fi-FI" dirty="0"/>
              <a:t>Psykologisia säätelykeinoja</a:t>
            </a:r>
          </a:p>
        </p:txBody>
      </p:sp>
      <p:sp>
        <p:nvSpPr>
          <p:cNvPr id="3" name="Tekstin paikkamerkki 2">
            <a:extLst>
              <a:ext uri="{FF2B5EF4-FFF2-40B4-BE49-F238E27FC236}">
                <a16:creationId xmlns:a16="http://schemas.microsoft.com/office/drawing/2014/main" id="{D6875D9D-C020-F16F-BE9F-C3A9DCA38148}"/>
              </a:ext>
            </a:extLst>
          </p:cNvPr>
          <p:cNvSpPr>
            <a:spLocks noGrp="1"/>
          </p:cNvSpPr>
          <p:nvPr>
            <p:ph type="body" idx="1"/>
          </p:nvPr>
        </p:nvSpPr>
        <p:spPr>
          <a:xfrm>
            <a:off x="279122" y="982638"/>
            <a:ext cx="11594430" cy="5711591"/>
          </a:xfrm>
        </p:spPr>
        <p:txBody>
          <a:bodyPr>
            <a:normAutofit fontScale="92500" lnSpcReduction="10000"/>
          </a:bodyPr>
          <a:lstStyle/>
          <a:p>
            <a:pPr marL="0" indent="0">
              <a:buNone/>
            </a:pPr>
            <a:r>
              <a:rPr lang="fi-FI" b="1" dirty="0"/>
              <a:t>Selviytymiskeinot eli hallintakeinot eli </a:t>
            </a:r>
            <a:r>
              <a:rPr lang="fi-FI" b="1" dirty="0" err="1"/>
              <a:t>coping</a:t>
            </a:r>
            <a:r>
              <a:rPr lang="fi-FI" b="1" dirty="0"/>
              <a:t> </a:t>
            </a:r>
            <a:r>
              <a:rPr lang="fi-FI" dirty="0"/>
              <a:t>(tietoisia ja harkittuja keinoja):</a:t>
            </a:r>
          </a:p>
          <a:p>
            <a:r>
              <a:rPr lang="fi-FI" sz="2000" b="0" i="0" dirty="0">
                <a:solidFill>
                  <a:srgbClr val="0E0E0F"/>
                </a:solidFill>
                <a:effectLst/>
              </a:rPr>
              <a:t>esim. liikunta, rentoutumisharjoitukset, keskustelu, töiden vähentäminen, kavereiden kanssa oleminen, päihteiden käyttäminen. </a:t>
            </a:r>
          </a:p>
          <a:p>
            <a:r>
              <a:rPr lang="fi-FI" sz="2000" dirty="0">
                <a:solidFill>
                  <a:srgbClr val="0E0E0F"/>
                </a:solidFill>
              </a:rPr>
              <a:t>t</a:t>
            </a:r>
            <a:r>
              <a:rPr lang="fi-FI" sz="2000" b="0" i="0" dirty="0">
                <a:solidFill>
                  <a:srgbClr val="0E0E0F"/>
                </a:solidFill>
                <a:effectLst/>
              </a:rPr>
              <a:t>oiset selviytymiskeinot ovat hyvinvoinnin kannalta tehokkaampia kuin toiset.</a:t>
            </a:r>
          </a:p>
          <a:p>
            <a:r>
              <a:rPr lang="fi-FI" sz="2400" b="1" dirty="0" err="1">
                <a:solidFill>
                  <a:srgbClr val="0E0E0F"/>
                </a:solidFill>
              </a:rPr>
              <a:t>Lazaruksen</a:t>
            </a:r>
            <a:r>
              <a:rPr lang="fi-FI" sz="2400" b="1" dirty="0">
                <a:solidFill>
                  <a:srgbClr val="0E0E0F"/>
                </a:solidFill>
              </a:rPr>
              <a:t> teoria</a:t>
            </a:r>
            <a:r>
              <a:rPr lang="fi-FI" sz="2000" dirty="0">
                <a:solidFill>
                  <a:srgbClr val="0E0E0F"/>
                </a:solidFill>
              </a:rPr>
              <a:t>: </a:t>
            </a:r>
            <a:r>
              <a:rPr lang="fi-FI" sz="2000" b="1" dirty="0">
                <a:solidFill>
                  <a:srgbClr val="0E0E0F"/>
                </a:solidFill>
              </a:rPr>
              <a:t>1) tunnekeskeiset</a:t>
            </a:r>
            <a:r>
              <a:rPr lang="fi-FI" sz="2000" dirty="0">
                <a:solidFill>
                  <a:srgbClr val="0E0E0F"/>
                </a:solidFill>
              </a:rPr>
              <a:t> ja </a:t>
            </a:r>
            <a:r>
              <a:rPr lang="fi-FI" sz="2000" b="1" dirty="0">
                <a:solidFill>
                  <a:srgbClr val="0E0E0F"/>
                </a:solidFill>
              </a:rPr>
              <a:t>2) ongelmakeskeiset </a:t>
            </a:r>
            <a:r>
              <a:rPr lang="fi-FI" sz="2000" dirty="0">
                <a:solidFill>
                  <a:srgbClr val="0E0E0F"/>
                </a:solidFill>
              </a:rPr>
              <a:t>selviytymiskeinot</a:t>
            </a:r>
          </a:p>
          <a:p>
            <a:endParaRPr lang="fi-FI" sz="2000" dirty="0">
              <a:solidFill>
                <a:srgbClr val="0E0E0F"/>
              </a:solidFill>
            </a:endParaRPr>
          </a:p>
          <a:p>
            <a:endParaRPr lang="fi-FI" sz="2000" dirty="0">
              <a:solidFill>
                <a:srgbClr val="0E0E0F"/>
              </a:solidFill>
            </a:endParaRPr>
          </a:p>
          <a:p>
            <a:endParaRPr lang="fi-FI" sz="2000" dirty="0"/>
          </a:p>
          <a:p>
            <a:pPr marL="0" indent="0">
              <a:buNone/>
            </a:pPr>
            <a:endParaRPr lang="fi-FI" sz="2000" dirty="0"/>
          </a:p>
          <a:p>
            <a:pPr marL="0" indent="0">
              <a:buNone/>
            </a:pPr>
            <a:endParaRPr lang="fi-FI" sz="2000" dirty="0"/>
          </a:p>
          <a:p>
            <a:pPr marL="0" indent="0">
              <a:buNone/>
            </a:pPr>
            <a:r>
              <a:rPr lang="fi-FI" b="1" dirty="0"/>
              <a:t>Suojautumiskeinot eli defenssit </a:t>
            </a:r>
            <a:r>
              <a:rPr lang="fi-FI" dirty="0"/>
              <a:t>(melko automaattisia, tiedostamattomia, pyrkimyksenä vähentää pelkoa ja hallitsemattomuuden tunnetta)</a:t>
            </a:r>
          </a:p>
          <a:p>
            <a:r>
              <a:rPr lang="fi-FI" sz="2000" dirty="0"/>
              <a:t>temperamentti, persoonallisuus, varhaislapsuudesta opitut keinot</a:t>
            </a:r>
          </a:p>
          <a:p>
            <a:r>
              <a:rPr lang="fi-FI" sz="2000" dirty="0"/>
              <a:t>tilannesidonnaisia</a:t>
            </a:r>
          </a:p>
          <a:p>
            <a:r>
              <a:rPr lang="fi-FI" sz="2000" dirty="0">
                <a:solidFill>
                  <a:srgbClr val="0E0E0F"/>
                </a:solidFill>
              </a:rPr>
              <a:t>esim. ulkoistaminen, välttely, myötäily</a:t>
            </a:r>
          </a:p>
          <a:p>
            <a:pPr marL="0" indent="0">
              <a:buNone/>
            </a:pPr>
            <a:endParaRPr lang="fi-FI" sz="2000" dirty="0">
              <a:solidFill>
                <a:srgbClr val="0E0E0F"/>
              </a:solidFill>
            </a:endParaRPr>
          </a:p>
          <a:p>
            <a:pPr marL="0" indent="0">
              <a:buNone/>
            </a:pPr>
            <a:endParaRPr lang="fi-FI" sz="2000" dirty="0"/>
          </a:p>
          <a:p>
            <a:r>
              <a:rPr lang="fi-FI" b="0" i="0" dirty="0">
                <a:solidFill>
                  <a:srgbClr val="0E0E0F"/>
                </a:solidFill>
                <a:effectLst/>
              </a:rPr>
              <a:t>osa psykologeista kritisoi </a:t>
            </a:r>
            <a:r>
              <a:rPr lang="fi-FI" b="0" i="0" dirty="0" err="1">
                <a:solidFill>
                  <a:srgbClr val="0E0E0F"/>
                </a:solidFill>
                <a:effectLst/>
              </a:rPr>
              <a:t>coping</a:t>
            </a:r>
            <a:r>
              <a:rPr lang="fi-FI" b="0" i="0" dirty="0">
                <a:solidFill>
                  <a:srgbClr val="0E0E0F"/>
                </a:solidFill>
                <a:effectLst/>
              </a:rPr>
              <a:t> –keinojen ja defenssien erottelemista toisistaan ja puhuu mieluummin </a:t>
            </a:r>
            <a:r>
              <a:rPr lang="fi-FI" i="0" dirty="0">
                <a:solidFill>
                  <a:srgbClr val="0E0E0F"/>
                </a:solidFill>
                <a:effectLst/>
              </a:rPr>
              <a:t>selviytymis- ja suojautumiskeinoista kokonaisuutena </a:t>
            </a:r>
            <a:r>
              <a:rPr lang="fi-FI" sz="2000" i="0" dirty="0">
                <a:solidFill>
                  <a:srgbClr val="0E0E0F"/>
                </a:solidFill>
                <a:effectLst/>
              </a:rPr>
              <a:t>(esim. huumori ja välttely voidaan ymmärtää sekä selviytymis</a:t>
            </a:r>
            <a:r>
              <a:rPr lang="fi-FI" sz="2000" dirty="0">
                <a:solidFill>
                  <a:srgbClr val="0E0E0F"/>
                </a:solidFill>
              </a:rPr>
              <a:t>- että välttelykeinoksi)</a:t>
            </a:r>
            <a:endParaRPr lang="fi-FI" dirty="0">
              <a:solidFill>
                <a:srgbClr val="0E0E0F"/>
              </a:solidFill>
            </a:endParaRPr>
          </a:p>
        </p:txBody>
      </p:sp>
      <p:cxnSp>
        <p:nvCxnSpPr>
          <p:cNvPr id="5" name="Suora yhdysviiva 4">
            <a:extLst>
              <a:ext uri="{FF2B5EF4-FFF2-40B4-BE49-F238E27FC236}">
                <a16:creationId xmlns:a16="http://schemas.microsoft.com/office/drawing/2014/main" id="{1876EAB3-4422-82A6-9D36-631A2AEBEC64}"/>
              </a:ext>
            </a:extLst>
          </p:cNvPr>
          <p:cNvCxnSpPr/>
          <p:nvPr/>
        </p:nvCxnSpPr>
        <p:spPr>
          <a:xfrm>
            <a:off x="3466531" y="2374710"/>
            <a:ext cx="0" cy="25930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Suorakulmio 5">
            <a:extLst>
              <a:ext uri="{FF2B5EF4-FFF2-40B4-BE49-F238E27FC236}">
                <a16:creationId xmlns:a16="http://schemas.microsoft.com/office/drawing/2014/main" id="{638D65E8-1ED2-2C91-A813-146B65CC4CD9}"/>
              </a:ext>
            </a:extLst>
          </p:cNvPr>
          <p:cNvSpPr/>
          <p:nvPr/>
        </p:nvSpPr>
        <p:spPr>
          <a:xfrm>
            <a:off x="1774212" y="2634017"/>
            <a:ext cx="3957832" cy="477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Tarkkaavaisuuden suuntaaminen myönteisiä tunteita synnyttäviin asioihin</a:t>
            </a:r>
          </a:p>
        </p:txBody>
      </p:sp>
      <p:sp>
        <p:nvSpPr>
          <p:cNvPr id="7" name="Suorakulmio 6">
            <a:extLst>
              <a:ext uri="{FF2B5EF4-FFF2-40B4-BE49-F238E27FC236}">
                <a16:creationId xmlns:a16="http://schemas.microsoft.com/office/drawing/2014/main" id="{06CD629B-84BF-C32A-DE92-42F8D150A42B}"/>
              </a:ext>
            </a:extLst>
          </p:cNvPr>
          <p:cNvSpPr/>
          <p:nvPr/>
        </p:nvSpPr>
        <p:spPr>
          <a:xfrm>
            <a:off x="5732044" y="2674961"/>
            <a:ext cx="3957832" cy="477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Pyrkimys muuttaa ja käsitellä ongelmia aktiivisesti</a:t>
            </a:r>
          </a:p>
        </p:txBody>
      </p:sp>
      <p:cxnSp>
        <p:nvCxnSpPr>
          <p:cNvPr id="8" name="Suora yhdysviiva 7">
            <a:extLst>
              <a:ext uri="{FF2B5EF4-FFF2-40B4-BE49-F238E27FC236}">
                <a16:creationId xmlns:a16="http://schemas.microsoft.com/office/drawing/2014/main" id="{FD6AB293-F9AC-5E85-56E1-8BD1BA623CFB}"/>
              </a:ext>
            </a:extLst>
          </p:cNvPr>
          <p:cNvCxnSpPr>
            <a:cxnSpLocks/>
          </p:cNvCxnSpPr>
          <p:nvPr/>
        </p:nvCxnSpPr>
        <p:spPr>
          <a:xfrm>
            <a:off x="7005846" y="2374710"/>
            <a:ext cx="0" cy="30025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50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6308C9B-11A0-6611-2F5F-E0E2E4731816}"/>
              </a:ext>
            </a:extLst>
          </p:cNvPr>
          <p:cNvSpPr>
            <a:spLocks noGrp="1"/>
          </p:cNvSpPr>
          <p:nvPr>
            <p:ph type="title"/>
          </p:nvPr>
        </p:nvSpPr>
        <p:spPr>
          <a:xfrm>
            <a:off x="686834" y="1153572"/>
            <a:ext cx="3200400" cy="4461163"/>
          </a:xfrm>
        </p:spPr>
        <p:txBody>
          <a:bodyPr>
            <a:normAutofit/>
          </a:bodyPr>
          <a:lstStyle/>
          <a:p>
            <a:r>
              <a:rPr lang="fi-FI" sz="4100">
                <a:solidFill>
                  <a:srgbClr val="FFFFFF"/>
                </a:solidFill>
              </a:rPr>
              <a:t>Resilienssin merkitys hyvinvoinnille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61883E14-68A7-2670-1698-4D3CD9082B55}"/>
              </a:ext>
            </a:extLst>
          </p:cNvPr>
          <p:cNvSpPr>
            <a:spLocks noGrp="1"/>
          </p:cNvSpPr>
          <p:nvPr>
            <p:ph idx="1"/>
          </p:nvPr>
        </p:nvSpPr>
        <p:spPr>
          <a:xfrm>
            <a:off x="4447308" y="591344"/>
            <a:ext cx="6906491" cy="5585619"/>
          </a:xfrm>
        </p:spPr>
        <p:txBody>
          <a:bodyPr anchor="ctr">
            <a:normAutofit/>
          </a:bodyPr>
          <a:lstStyle/>
          <a:p>
            <a:r>
              <a:rPr lang="fi-FI" sz="2000" dirty="0"/>
              <a:t>Liittyy siihen, millaiset valmiudet ihmisellä on toipua vastoinkäymisistä ja sopeutua haastaviin tilanteisiin</a:t>
            </a:r>
          </a:p>
          <a:p>
            <a:r>
              <a:rPr lang="fi-FI" sz="2000" dirty="0"/>
              <a:t>Kyvyt ja taidot tunnistaa ja hyödyntää omia voimavarojaan</a:t>
            </a:r>
          </a:p>
          <a:p>
            <a:r>
              <a:rPr lang="fi-FI" sz="2000" b="1" dirty="0"/>
              <a:t>Suojaavat tekijät kasvattavat </a:t>
            </a:r>
            <a:r>
              <a:rPr lang="fi-FI" sz="2000" b="1" dirty="0" err="1"/>
              <a:t>resilienssiä</a:t>
            </a:r>
            <a:r>
              <a:rPr lang="fi-FI" sz="2000" dirty="0"/>
              <a:t>.</a:t>
            </a:r>
          </a:p>
          <a:p>
            <a:r>
              <a:rPr lang="fi-FI" sz="2000" dirty="0" err="1"/>
              <a:t>Resilienssi</a:t>
            </a:r>
            <a:r>
              <a:rPr lang="fi-FI" sz="2000" dirty="0"/>
              <a:t> on sitä, miten hyvin voimavarojaan saa käyttöön (</a:t>
            </a:r>
            <a:r>
              <a:rPr lang="fi-FI" sz="2000" dirty="0" err="1"/>
              <a:t>resilientit</a:t>
            </a:r>
            <a:r>
              <a:rPr lang="fi-FI" sz="2000" dirty="0"/>
              <a:t> ihmiset osaavat vaikeuksia kohdatessaan hyödyntää sekä sisäisiä että ulkoisia voimavarojaan).</a:t>
            </a:r>
          </a:p>
          <a:p>
            <a:r>
              <a:rPr lang="fi-FI" sz="2000" b="1" dirty="0"/>
              <a:t>Kyky kohdata ja hyväksyä vaikeudet</a:t>
            </a:r>
            <a:r>
              <a:rPr lang="fi-FI" sz="2000" dirty="0"/>
              <a:t>, koska yksilö uskoo itse voivansa vaikuttaa asioihin ja osaa turvautua muihin ihmisiin</a:t>
            </a:r>
          </a:p>
          <a:p>
            <a:r>
              <a:rPr lang="fi-FI" sz="2000" b="1" dirty="0"/>
              <a:t>Kasvun ajattelutavan omaksuminen </a:t>
            </a:r>
            <a:r>
              <a:rPr lang="fi-FI" sz="2000" dirty="0"/>
              <a:t>kasvattaa </a:t>
            </a:r>
            <a:r>
              <a:rPr lang="fi-FI" sz="2000" dirty="0" err="1"/>
              <a:t>resilienssiä</a:t>
            </a:r>
            <a:r>
              <a:rPr lang="fi-FI" sz="2000" dirty="0"/>
              <a:t> (usko oman oppimiskyvyn kehittymiseen)</a:t>
            </a:r>
          </a:p>
          <a:p>
            <a:r>
              <a:rPr lang="fi-FI" sz="2000" dirty="0" err="1"/>
              <a:t>Resilienssi</a:t>
            </a:r>
            <a:r>
              <a:rPr lang="fi-FI" sz="2000" dirty="0"/>
              <a:t> </a:t>
            </a:r>
            <a:r>
              <a:rPr lang="fi-FI" sz="2000" b="1" dirty="0"/>
              <a:t>lisääntyy iän myötä</a:t>
            </a:r>
          </a:p>
          <a:p>
            <a:r>
              <a:rPr lang="fi-FI" sz="2000" b="1" dirty="0"/>
              <a:t>Itsemyötätunto </a:t>
            </a:r>
            <a:r>
              <a:rPr lang="fi-FI" sz="2000" dirty="0"/>
              <a:t>kasvattaa </a:t>
            </a:r>
            <a:r>
              <a:rPr lang="fi-FI" sz="2000" dirty="0" err="1"/>
              <a:t>resilienssiä</a:t>
            </a:r>
            <a:endParaRPr lang="fi-FI" sz="2000" dirty="0"/>
          </a:p>
        </p:txBody>
      </p:sp>
    </p:spTree>
    <p:extLst>
      <p:ext uri="{BB962C8B-B14F-4D97-AF65-F5344CB8AC3E}">
        <p14:creationId xmlns:p14="http://schemas.microsoft.com/office/powerpoint/2010/main" val="678307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58CBD220-D7C8-603D-CC1E-6005280A2C93}"/>
              </a:ext>
            </a:extLst>
          </p:cNvPr>
          <p:cNvPicPr>
            <a:picLocks noGrp="1" noChangeAspect="1"/>
          </p:cNvPicPr>
          <p:nvPr>
            <p:ph idx="1"/>
          </p:nvPr>
        </p:nvPicPr>
        <p:blipFill>
          <a:blip r:embed="rId3"/>
          <a:stretch>
            <a:fillRect/>
          </a:stretch>
        </p:blipFill>
        <p:spPr>
          <a:xfrm>
            <a:off x="976235" y="15004"/>
            <a:ext cx="10539489" cy="6850669"/>
          </a:xfrm>
          <a:prstGeom prst="rect">
            <a:avLst/>
          </a:prstGeom>
        </p:spPr>
      </p:pic>
    </p:spTree>
    <p:extLst>
      <p:ext uri="{BB962C8B-B14F-4D97-AF65-F5344CB8AC3E}">
        <p14:creationId xmlns:p14="http://schemas.microsoft.com/office/powerpoint/2010/main" val="569492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CC39775-416C-5FD0-7288-E2A38FABBBCA}"/>
              </a:ext>
            </a:extLst>
          </p:cNvPr>
          <p:cNvSpPr>
            <a:spLocks noGrp="1"/>
          </p:cNvSpPr>
          <p:nvPr>
            <p:ph type="title"/>
          </p:nvPr>
        </p:nvSpPr>
        <p:spPr>
          <a:xfrm>
            <a:off x="686834" y="1153572"/>
            <a:ext cx="3200400" cy="4461163"/>
          </a:xfrm>
        </p:spPr>
        <p:txBody>
          <a:bodyPr>
            <a:normAutofit/>
          </a:bodyPr>
          <a:lstStyle/>
          <a:p>
            <a:r>
              <a:rPr lang="fi-FI">
                <a:solidFill>
                  <a:srgbClr val="FFFFFF"/>
                </a:solidFill>
              </a:rPr>
              <a:t>Uni – aivojen huoltoaikaa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F9E0D952-692A-4463-F0F1-54DB440270E5}"/>
              </a:ext>
            </a:extLst>
          </p:cNvPr>
          <p:cNvSpPr>
            <a:spLocks noGrp="1"/>
          </p:cNvSpPr>
          <p:nvPr>
            <p:ph idx="1"/>
          </p:nvPr>
        </p:nvSpPr>
        <p:spPr>
          <a:xfrm>
            <a:off x="4447308" y="591344"/>
            <a:ext cx="6906491" cy="5585619"/>
          </a:xfrm>
        </p:spPr>
        <p:txBody>
          <a:bodyPr anchor="ctr">
            <a:normAutofit/>
          </a:bodyPr>
          <a:lstStyle/>
          <a:p>
            <a:r>
              <a:rPr lang="fi-FI" sz="2600"/>
              <a:t>Ihminen nukahtaa -&gt; keskushermoston toiminta muuttuu nopeasti</a:t>
            </a:r>
          </a:p>
          <a:p>
            <a:r>
              <a:rPr lang="fi-FI" sz="2600" b="1"/>
              <a:t>GABA-välittäjäaine</a:t>
            </a:r>
            <a:r>
              <a:rPr lang="fi-FI" sz="2600"/>
              <a:t> hiljentää niitä toimintoja, jotka pitävät ihmistä hereillä (kiihdyttävien välittäjäaineiden vaikutus hermostossa vähenee)</a:t>
            </a:r>
          </a:p>
          <a:p>
            <a:r>
              <a:rPr lang="fi-FI" sz="2600"/>
              <a:t>1) Nukahtamisvaihe </a:t>
            </a:r>
          </a:p>
          <a:p>
            <a:r>
              <a:rPr lang="fi-FI" sz="2600"/>
              <a:t>2)Kevyt uni </a:t>
            </a:r>
          </a:p>
          <a:p>
            <a:r>
              <a:rPr lang="fi-FI" sz="2600"/>
              <a:t>3)Syvä uni (vaikuttaa kasvuun, oppimiseen, kuona-aineiden poistoon)  </a:t>
            </a:r>
          </a:p>
          <a:p>
            <a:r>
              <a:rPr lang="fi-FI" sz="2600"/>
              <a:t>4) REM-uni (aivojen aktiivisuus samankaltaista kuin valveilla ollessa)</a:t>
            </a:r>
          </a:p>
          <a:p>
            <a:r>
              <a:rPr lang="fi-FI" sz="2600"/>
              <a:t>Vaihtelevat yön aikana noin 90 min sykleissä </a:t>
            </a:r>
          </a:p>
          <a:p>
            <a:pPr marL="0" indent="0">
              <a:buNone/>
            </a:pPr>
            <a:endParaRPr lang="fi-FI" sz="2600"/>
          </a:p>
        </p:txBody>
      </p:sp>
    </p:spTree>
    <p:extLst>
      <p:ext uri="{BB962C8B-B14F-4D97-AF65-F5344CB8AC3E}">
        <p14:creationId xmlns:p14="http://schemas.microsoft.com/office/powerpoint/2010/main" val="3979326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0AAF364-C8A9-A317-8179-56E1E556110B}"/>
              </a:ext>
            </a:extLst>
          </p:cNvPr>
          <p:cNvSpPr>
            <a:spLocks noGrp="1"/>
          </p:cNvSpPr>
          <p:nvPr>
            <p:ph type="title"/>
          </p:nvPr>
        </p:nvSpPr>
        <p:spPr>
          <a:xfrm>
            <a:off x="686834" y="1153572"/>
            <a:ext cx="3200400" cy="4461163"/>
          </a:xfrm>
        </p:spPr>
        <p:txBody>
          <a:bodyPr>
            <a:normAutofit/>
          </a:bodyPr>
          <a:lstStyle/>
          <a:p>
            <a:r>
              <a:rPr lang="fi-FI">
                <a:solidFill>
                  <a:srgbClr val="FFFFFF"/>
                </a:solidFill>
              </a:rPr>
              <a:t>Homeostaasi ja univaje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6CBC971B-D720-831C-51CA-0C986A5236B3}"/>
              </a:ext>
            </a:extLst>
          </p:cNvPr>
          <p:cNvSpPr>
            <a:spLocks noGrp="1"/>
          </p:cNvSpPr>
          <p:nvPr>
            <p:ph idx="1"/>
          </p:nvPr>
        </p:nvSpPr>
        <p:spPr>
          <a:xfrm>
            <a:off x="4447308" y="591344"/>
            <a:ext cx="6906491" cy="5585619"/>
          </a:xfrm>
        </p:spPr>
        <p:txBody>
          <a:bodyPr anchor="ctr">
            <a:normAutofit/>
          </a:bodyPr>
          <a:lstStyle/>
          <a:p>
            <a:r>
              <a:rPr lang="fi-FI" sz="2000" b="1"/>
              <a:t>Homeostaasi</a:t>
            </a:r>
            <a:r>
              <a:rPr lang="fi-FI" sz="2000"/>
              <a:t>=kehon tasapainotila ja sen ylläpitäminen (hereilläoloa tasapainotetaan sopivalla määrällä unta)</a:t>
            </a:r>
          </a:p>
          <a:p>
            <a:r>
              <a:rPr lang="fi-FI" sz="2000"/>
              <a:t>Univajeessa elimistö pyrkii palauttamaan homeostaasin</a:t>
            </a:r>
          </a:p>
          <a:p>
            <a:r>
              <a:rPr lang="fi-FI" sz="2000" b="1"/>
              <a:t>Adenosiini</a:t>
            </a:r>
            <a:r>
              <a:rPr lang="fi-FI" sz="2000"/>
              <a:t> -&gt; solujen aineenvaihdunnan jäte</a:t>
            </a:r>
          </a:p>
          <a:p>
            <a:r>
              <a:rPr lang="fi-FI" sz="2000"/>
              <a:t>Uni tukee ihmisen tunteiden säätelyä (univaje yhteydessä madaltuneeseen mielialaan ja ärtyneisyyteen)</a:t>
            </a:r>
          </a:p>
          <a:p>
            <a:r>
              <a:rPr lang="fi-FI" sz="2000"/>
              <a:t>Univaje yhteydessä elimistön immuunijärjestelmän heikompaan toimintaan</a:t>
            </a:r>
          </a:p>
          <a:p>
            <a:r>
              <a:rPr lang="fi-FI" sz="2000"/>
              <a:t>U</a:t>
            </a:r>
            <a:r>
              <a:rPr lang="fi-FI" sz="2000" b="0" i="0">
                <a:effectLst/>
              </a:rPr>
              <a:t>nivaje ja psyykkinen hyvinvointi ovat linkittyneet toisiinsa monin eri tavoin</a:t>
            </a:r>
          </a:p>
          <a:p>
            <a:r>
              <a:rPr lang="fi-FI" sz="2000"/>
              <a:t>Mikrounet</a:t>
            </a:r>
          </a:p>
          <a:p>
            <a:r>
              <a:rPr lang="fi-FI" sz="2000" b="1"/>
              <a:t>Korvausuni</a:t>
            </a:r>
            <a:r>
              <a:rPr lang="fi-FI" sz="2000"/>
              <a:t>=univajeen jälkeinen hieman syvempi ja pitkäkestoisempi uni (syvän unen ja REM-unen vaiheet lisääntyvät kevyen unen kustannuksella) </a:t>
            </a:r>
          </a:p>
          <a:p>
            <a:endParaRPr lang="fi-FI" sz="2000"/>
          </a:p>
        </p:txBody>
      </p:sp>
    </p:spTree>
    <p:extLst>
      <p:ext uri="{BB962C8B-B14F-4D97-AF65-F5344CB8AC3E}">
        <p14:creationId xmlns:p14="http://schemas.microsoft.com/office/powerpoint/2010/main" val="1042034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AA154BEF-48D4-AFEC-A86D-829FB30A10DC}"/>
              </a:ext>
            </a:extLst>
          </p:cNvPr>
          <p:cNvSpPr>
            <a:spLocks noGrp="1"/>
          </p:cNvSpPr>
          <p:nvPr>
            <p:ph type="title"/>
          </p:nvPr>
        </p:nvSpPr>
        <p:spPr>
          <a:xfrm>
            <a:off x="686834" y="1153572"/>
            <a:ext cx="3200400" cy="4461163"/>
          </a:xfrm>
        </p:spPr>
        <p:txBody>
          <a:bodyPr>
            <a:normAutofit/>
          </a:bodyPr>
          <a:lstStyle/>
          <a:p>
            <a:r>
              <a:rPr lang="fi-FI">
                <a:solidFill>
                  <a:srgbClr val="FFFFFF"/>
                </a:solidFill>
              </a:rPr>
              <a:t>Miksi näemme unia?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534A5AE4-7F46-87F1-993E-74718E31D90A}"/>
              </a:ext>
            </a:extLst>
          </p:cNvPr>
          <p:cNvSpPr>
            <a:spLocks noGrp="1"/>
          </p:cNvSpPr>
          <p:nvPr>
            <p:ph idx="1"/>
          </p:nvPr>
        </p:nvSpPr>
        <p:spPr>
          <a:xfrm>
            <a:off x="4447308" y="591344"/>
            <a:ext cx="6906491" cy="5585619"/>
          </a:xfrm>
        </p:spPr>
        <p:txBody>
          <a:bodyPr anchor="ctr">
            <a:normAutofit/>
          </a:bodyPr>
          <a:lstStyle/>
          <a:p>
            <a:r>
              <a:rPr lang="fi-FI" sz="2000" dirty="0"/>
              <a:t>Jokaisessa unen vaiheessa nähdään unia</a:t>
            </a:r>
          </a:p>
          <a:p>
            <a:r>
              <a:rPr lang="fi-FI" sz="2000" dirty="0"/>
              <a:t>Unella </a:t>
            </a:r>
            <a:r>
              <a:rPr lang="fi-FI" sz="2000" b="1" dirty="0"/>
              <a:t>ei ole satunnaisuutta suurempaa merkitystä</a:t>
            </a:r>
          </a:p>
          <a:p>
            <a:r>
              <a:rPr lang="fi-FI" sz="2000" b="1" dirty="0"/>
              <a:t>Aktivaatio-synteesi-teoria</a:t>
            </a:r>
            <a:r>
              <a:rPr lang="fi-FI" sz="2000" dirty="0"/>
              <a:t> -&gt; </a:t>
            </a:r>
            <a:r>
              <a:rPr lang="fi-FI" sz="2000" b="0" i="0" dirty="0">
                <a:effectLst/>
              </a:rPr>
              <a:t>unet ovat vain aivojen muodostamaa tulkintaa siitä aktivaatiosta, jota niissä unen aikana esiintyy</a:t>
            </a:r>
          </a:p>
          <a:p>
            <a:r>
              <a:rPr lang="fi-FI" sz="2000" b="0" i="0" dirty="0">
                <a:effectLst/>
              </a:rPr>
              <a:t>Uuden muistisisällön yhdistyminen jo tallennettuihin muistoihin voi näkyä unien sisällöissä</a:t>
            </a:r>
          </a:p>
          <a:p>
            <a:r>
              <a:rPr lang="fi-FI" sz="2000" b="1" dirty="0"/>
              <a:t>Tärkeää psyykkiselle hyvinvoinnille </a:t>
            </a:r>
            <a:r>
              <a:rPr lang="fi-FI" sz="2000" dirty="0"/>
              <a:t>(ylläpitää tunteiden tasapainoa)</a:t>
            </a:r>
          </a:p>
          <a:p>
            <a:r>
              <a:rPr lang="fi-FI" sz="2000" b="0" i="0" dirty="0">
                <a:effectLst/>
              </a:rPr>
              <a:t>Unennäössä läpikäydyt tunnetilat voivat antaa mahdollisuuden kerrata ja </a:t>
            </a:r>
            <a:r>
              <a:rPr lang="fi-FI" sz="2000" b="1" i="0" dirty="0">
                <a:effectLst/>
              </a:rPr>
              <a:t>käsitellä erityisesti päivän vaikeita tapahtumia</a:t>
            </a:r>
          </a:p>
          <a:p>
            <a:r>
              <a:rPr lang="fi-FI" sz="2000" dirty="0"/>
              <a:t>Unennäkö eräänlainen </a:t>
            </a:r>
            <a:r>
              <a:rPr lang="fi-FI" sz="2000" b="1" dirty="0"/>
              <a:t>uhkasimulaatio</a:t>
            </a:r>
            <a:r>
              <a:rPr lang="fi-FI" sz="2000" dirty="0"/>
              <a:t> (unissa mahdollista harjoitella erilaisten uhkien varalle) -&gt; unennäkö ihmislajin selviytymistä edistävää toimintaa</a:t>
            </a:r>
          </a:p>
        </p:txBody>
      </p:sp>
    </p:spTree>
    <p:extLst>
      <p:ext uri="{BB962C8B-B14F-4D97-AF65-F5344CB8AC3E}">
        <p14:creationId xmlns:p14="http://schemas.microsoft.com/office/powerpoint/2010/main" val="341097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0B529DC1-4403-97DE-117A-7BB34A7BDC47}"/>
              </a:ext>
            </a:extLst>
          </p:cNvPr>
          <p:cNvPicPr>
            <a:picLocks noChangeAspect="1"/>
          </p:cNvPicPr>
          <p:nvPr/>
        </p:nvPicPr>
        <p:blipFill rotWithShape="1">
          <a:blip r:embed="rId3"/>
          <a:srcRect l="9940" r="7745" b="-1"/>
          <a:stretch/>
        </p:blipFill>
        <p:spPr>
          <a:xfrm>
            <a:off x="1001486" y="65569"/>
            <a:ext cx="8142514" cy="6713007"/>
          </a:xfrm>
          <a:prstGeom prst="rect">
            <a:avLst/>
          </a:prstGeom>
        </p:spPr>
      </p:pic>
      <p:sp>
        <p:nvSpPr>
          <p:cNvPr id="5" name="Suorakulmio 4">
            <a:extLst>
              <a:ext uri="{FF2B5EF4-FFF2-40B4-BE49-F238E27FC236}">
                <a16:creationId xmlns:a16="http://schemas.microsoft.com/office/drawing/2014/main" id="{813529B1-9AE2-E738-8349-59804AD67221}"/>
              </a:ext>
            </a:extLst>
          </p:cNvPr>
          <p:cNvSpPr/>
          <p:nvPr/>
        </p:nvSpPr>
        <p:spPr>
          <a:xfrm>
            <a:off x="589844" y="122967"/>
            <a:ext cx="1964267" cy="504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44037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E7FC06-1764-B840-017B-C00EC5C9AFB1}"/>
              </a:ext>
            </a:extLst>
          </p:cNvPr>
          <p:cNvSpPr>
            <a:spLocks noGrp="1"/>
          </p:cNvSpPr>
          <p:nvPr>
            <p:ph type="title"/>
          </p:nvPr>
        </p:nvSpPr>
        <p:spPr>
          <a:xfrm>
            <a:off x="5592184" y="65002"/>
            <a:ext cx="5866023" cy="637765"/>
          </a:xfrm>
        </p:spPr>
        <p:txBody>
          <a:bodyPr>
            <a:normAutofit fontScale="90000"/>
          </a:bodyPr>
          <a:lstStyle/>
          <a:p>
            <a:r>
              <a:rPr lang="fi-FI" dirty="0"/>
              <a:t>Stressi</a:t>
            </a:r>
          </a:p>
        </p:txBody>
      </p:sp>
      <p:sp>
        <p:nvSpPr>
          <p:cNvPr id="3" name="Sisällön paikkamerkki 2">
            <a:extLst>
              <a:ext uri="{FF2B5EF4-FFF2-40B4-BE49-F238E27FC236}">
                <a16:creationId xmlns:a16="http://schemas.microsoft.com/office/drawing/2014/main" id="{DCCAA63C-B553-0048-83E6-BB0EBC9A788A}"/>
              </a:ext>
            </a:extLst>
          </p:cNvPr>
          <p:cNvSpPr>
            <a:spLocks noGrp="1"/>
          </p:cNvSpPr>
          <p:nvPr>
            <p:ph type="body" sz="quarter" idx="20"/>
          </p:nvPr>
        </p:nvSpPr>
        <p:spPr>
          <a:xfrm>
            <a:off x="5690508" y="914400"/>
            <a:ext cx="6019711" cy="5878598"/>
          </a:xfrm>
        </p:spPr>
        <p:txBody>
          <a:bodyPr>
            <a:normAutofit lnSpcReduction="10000"/>
          </a:bodyPr>
          <a:lstStyle/>
          <a:p>
            <a:pPr marL="428625" indent="-428625"/>
            <a:r>
              <a:rPr lang="fi-FI" sz="2400" b="1" dirty="0"/>
              <a:t>Stressillä</a:t>
            </a:r>
            <a:r>
              <a:rPr lang="fi-FI" sz="2400" dirty="0"/>
              <a:t> tarkoitetaan tilannetta, jossa ihmiseen kohdistuvat haasteet ja vaatimukset ylittävät hänen käytössään olevat voimavarat. </a:t>
            </a:r>
          </a:p>
          <a:p>
            <a:pPr marL="428625" indent="-428625"/>
            <a:r>
              <a:rPr lang="fi-FI" sz="2400" dirty="0"/>
              <a:t>Stressiä voivat aiheuttaa ulkopuolelta tulevien vaatimusten lisäksi itselle asetetut odotukset. </a:t>
            </a:r>
          </a:p>
          <a:p>
            <a:pPr marL="428625" indent="-428625"/>
            <a:r>
              <a:rPr lang="fi-FI" sz="2400" dirty="0"/>
              <a:t>Lyhytaikainen stressi ei aiheuta ongelmia, mutta pitkäkestoinen stressi on haitallista.</a:t>
            </a:r>
          </a:p>
          <a:p>
            <a:pPr marL="428625" indent="-428625"/>
            <a:r>
              <a:rPr lang="fi-FI" sz="2400" b="1" dirty="0"/>
              <a:t>Myönteinen ja hyödyllinen stressi </a:t>
            </a:r>
            <a:r>
              <a:rPr lang="fi-FI" sz="2400" dirty="0"/>
              <a:t>(</a:t>
            </a:r>
            <a:r>
              <a:rPr lang="fi-FI" sz="2400" dirty="0" err="1"/>
              <a:t>eustressi</a:t>
            </a:r>
            <a:r>
              <a:rPr lang="fi-FI" sz="2400" dirty="0"/>
              <a:t>): tarkoituksenmukaista ja sopeutumista edistävää toimintaa vaativissa tilanteissa</a:t>
            </a:r>
          </a:p>
          <a:p>
            <a:pPr marL="428625" indent="-428625"/>
            <a:r>
              <a:rPr lang="fi-FI" sz="2400" b="1" dirty="0"/>
              <a:t>Kielteinen ja haitallinen stressi </a:t>
            </a:r>
            <a:r>
              <a:rPr lang="fi-FI" sz="2400" dirty="0"/>
              <a:t>(</a:t>
            </a:r>
            <a:r>
              <a:rPr lang="fi-FI" sz="2400" dirty="0" err="1"/>
              <a:t>distressi</a:t>
            </a:r>
            <a:r>
              <a:rPr lang="fi-FI" sz="2400" dirty="0"/>
              <a:t>): pitkään jatkuva tai toistuva stressi ilman palautumista</a:t>
            </a:r>
          </a:p>
          <a:p>
            <a:pPr marL="428625" indent="-428625"/>
            <a:endParaRPr lang="fi-FI" sz="2400" dirty="0"/>
          </a:p>
          <a:p>
            <a:pPr marL="428625" indent="-428625"/>
            <a:endParaRPr lang="fi-FI" dirty="0"/>
          </a:p>
        </p:txBody>
      </p:sp>
      <p:pic>
        <p:nvPicPr>
          <p:cNvPr id="21" name="Kuvan paikkamerkki 20" descr="Kuva, joka sisältää kohteen sisä, koira, seinä&#10;&#10;Kuvaus luotu automaattisesti">
            <a:extLst>
              <a:ext uri="{FF2B5EF4-FFF2-40B4-BE49-F238E27FC236}">
                <a16:creationId xmlns:a16="http://schemas.microsoft.com/office/drawing/2014/main" id="{3E12EDEA-D8C8-AAD5-4CC7-2804141CE8B7}"/>
              </a:ext>
            </a:extLst>
          </p:cNvPr>
          <p:cNvPicPr>
            <a:picLocks noGrp="1" noChangeAspect="1"/>
          </p:cNvPicPr>
          <p:nvPr>
            <p:ph type="pic" sz="quarter" idx="21"/>
          </p:nvPr>
        </p:nvPicPr>
        <p:blipFill rotWithShape="1">
          <a:blip r:embed="rId3"/>
          <a:srcRect l="17145" r="29761"/>
          <a:stretch/>
        </p:blipFill>
        <p:spPr>
          <a:xfrm>
            <a:off x="1" y="0"/>
            <a:ext cx="5461907" cy="6858000"/>
          </a:xfrm>
        </p:spPr>
      </p:pic>
    </p:spTree>
    <p:extLst>
      <p:ext uri="{BB962C8B-B14F-4D97-AF65-F5344CB8AC3E}">
        <p14:creationId xmlns:p14="http://schemas.microsoft.com/office/powerpoint/2010/main" val="97473056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E7FC06-1764-B840-017B-C00EC5C9AFB1}"/>
              </a:ext>
            </a:extLst>
          </p:cNvPr>
          <p:cNvSpPr>
            <a:spLocks noGrp="1"/>
          </p:cNvSpPr>
          <p:nvPr>
            <p:ph type="title"/>
          </p:nvPr>
        </p:nvSpPr>
        <p:spPr>
          <a:xfrm>
            <a:off x="838200" y="0"/>
            <a:ext cx="10515600" cy="1038589"/>
          </a:xfrm>
        </p:spPr>
        <p:txBody>
          <a:bodyPr>
            <a:normAutofit/>
          </a:bodyPr>
          <a:lstStyle/>
          <a:p>
            <a:r>
              <a:rPr lang="fi-FI" dirty="0" err="1"/>
              <a:t>Lazaruksen</a:t>
            </a:r>
            <a:r>
              <a:rPr lang="fi-FI" dirty="0"/>
              <a:t> kognitiivinen malli stressistä </a:t>
            </a:r>
          </a:p>
        </p:txBody>
      </p:sp>
      <p:pic>
        <p:nvPicPr>
          <p:cNvPr id="17" name="Sisällön paikkamerkki 16" descr="Kuva, joka sisältää kohteen teksti&#10;&#10;Kuvaus luotu automaattisesti">
            <a:extLst>
              <a:ext uri="{FF2B5EF4-FFF2-40B4-BE49-F238E27FC236}">
                <a16:creationId xmlns:a16="http://schemas.microsoft.com/office/drawing/2014/main" id="{FF9564CD-085A-1738-2545-B0C7C09EB76A}"/>
              </a:ext>
            </a:extLst>
          </p:cNvPr>
          <p:cNvPicPr>
            <a:picLocks noGrp="1" noChangeAspect="1"/>
          </p:cNvPicPr>
          <p:nvPr>
            <p:ph sz="quarter" idx="12"/>
          </p:nvPr>
        </p:nvPicPr>
        <p:blipFill>
          <a:blip r:embed="rId3"/>
          <a:stretch>
            <a:fillRect/>
          </a:stretch>
        </p:blipFill>
        <p:spPr>
          <a:xfrm>
            <a:off x="2064411" y="1038589"/>
            <a:ext cx="8063178" cy="5492020"/>
          </a:xfrm>
        </p:spPr>
      </p:pic>
      <p:sp>
        <p:nvSpPr>
          <p:cNvPr id="4" name="Dian numeron paikkamerkki 3">
            <a:extLst>
              <a:ext uri="{FF2B5EF4-FFF2-40B4-BE49-F238E27FC236}">
                <a16:creationId xmlns:a16="http://schemas.microsoft.com/office/drawing/2014/main" id="{C811293A-D634-664F-85A6-6328CDD62C62}"/>
              </a:ext>
            </a:extLst>
          </p:cNvPr>
          <p:cNvSpPr>
            <a:spLocks noGrp="1"/>
          </p:cNvSpPr>
          <p:nvPr>
            <p:ph type="sldNum" sz="quarter" idx="4"/>
          </p:nvPr>
        </p:nvSpPr>
        <p:spPr/>
        <p:txBody>
          <a:bodyPr/>
          <a:lstStyle/>
          <a:p>
            <a:fld id="{701E4971-310B-774B-8DEE-5F834C23301A}" type="slidenum">
              <a:rPr lang="fi-FI" smtClean="0"/>
              <a:pPr/>
              <a:t>28</a:t>
            </a:fld>
            <a:endParaRPr lang="fi-FI"/>
          </a:p>
        </p:txBody>
      </p:sp>
      <p:sp>
        <p:nvSpPr>
          <p:cNvPr id="5" name="Alatunnisteen paikkamerkki 4">
            <a:extLst>
              <a:ext uri="{FF2B5EF4-FFF2-40B4-BE49-F238E27FC236}">
                <a16:creationId xmlns:a16="http://schemas.microsoft.com/office/drawing/2014/main" id="{112D6809-A0B2-D7C2-3B2C-2F0BC1B54285}"/>
              </a:ext>
            </a:extLst>
          </p:cNvPr>
          <p:cNvSpPr>
            <a:spLocks noGrp="1"/>
          </p:cNvSpPr>
          <p:nvPr>
            <p:ph type="ftr" sz="quarter" idx="13"/>
          </p:nvPr>
        </p:nvSpPr>
        <p:spPr/>
        <p:txBody>
          <a:bodyPr/>
          <a:lstStyle/>
          <a:p>
            <a:r>
              <a:rPr lang="fi-FI" dirty="0"/>
              <a:t>Oivallus 4</a:t>
            </a:r>
          </a:p>
        </p:txBody>
      </p:sp>
    </p:spTree>
    <p:extLst>
      <p:ext uri="{BB962C8B-B14F-4D97-AF65-F5344CB8AC3E}">
        <p14:creationId xmlns:p14="http://schemas.microsoft.com/office/powerpoint/2010/main" val="81559926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CCAA63C-B553-0048-83E6-BB0EBC9A788A}"/>
              </a:ext>
            </a:extLst>
          </p:cNvPr>
          <p:cNvSpPr>
            <a:spLocks noGrp="1"/>
          </p:cNvSpPr>
          <p:nvPr>
            <p:ph type="body" sz="quarter" idx="20"/>
          </p:nvPr>
        </p:nvSpPr>
        <p:spPr/>
        <p:txBody>
          <a:bodyPr>
            <a:normAutofit fontScale="92500" lnSpcReduction="10000"/>
          </a:bodyPr>
          <a:lstStyle/>
          <a:p>
            <a:r>
              <a:rPr lang="fi-FI" sz="3000" dirty="0"/>
              <a:t>Stressireaktioita voidaan mitata</a:t>
            </a:r>
          </a:p>
          <a:p>
            <a:pPr marL="428625" indent="-428625"/>
            <a:r>
              <a:rPr lang="fi-FI" sz="3000" dirty="0"/>
              <a:t>erilaisilla fysiologisilla mittareilla </a:t>
            </a:r>
            <a:r>
              <a:rPr lang="fi-FI" sz="2000" dirty="0"/>
              <a:t>(hengitystiheys, ihon sähkönjohtavuus, verenpaine, sydämen syke, sykevaihtelu)</a:t>
            </a:r>
          </a:p>
          <a:p>
            <a:pPr marL="428625" indent="-428625"/>
            <a:r>
              <a:rPr lang="fi-FI" sz="3000" dirty="0"/>
              <a:t>laboratoriokokeilla </a:t>
            </a:r>
            <a:r>
              <a:rPr lang="fi-FI" sz="2000" dirty="0"/>
              <a:t>(analysoimalla veri-, virtsa-, sylkinäytteiden hormonipitoisuuksia, rautapitoisuutta, vitamiinitasoja)</a:t>
            </a:r>
          </a:p>
          <a:p>
            <a:pPr marL="428625" indent="-428625"/>
            <a:r>
              <a:rPr lang="fi-FI" sz="3000" dirty="0"/>
              <a:t>itsearviointeihin perustuvilla stressitesteillä </a:t>
            </a:r>
            <a:r>
              <a:rPr lang="fi-FI" sz="2200" dirty="0"/>
              <a:t>(potilastyössä esim. tilanteen kartoittamiseen, haastattelut)</a:t>
            </a:r>
            <a:endParaRPr lang="fi-FI" sz="3000" dirty="0"/>
          </a:p>
        </p:txBody>
      </p:sp>
      <p:pic>
        <p:nvPicPr>
          <p:cNvPr id="9" name="Kuvan paikkamerkki 8" descr="Kuva, joka sisältää kohteen henkilö&#10;&#10;Kuvaus luotu automaattisesti">
            <a:extLst>
              <a:ext uri="{FF2B5EF4-FFF2-40B4-BE49-F238E27FC236}">
                <a16:creationId xmlns:a16="http://schemas.microsoft.com/office/drawing/2014/main" id="{AD062EBC-FC62-1F0C-78FB-C04976A1FB9D}"/>
              </a:ext>
            </a:extLst>
          </p:cNvPr>
          <p:cNvPicPr>
            <a:picLocks noGrp="1" noChangeAspect="1"/>
          </p:cNvPicPr>
          <p:nvPr>
            <p:ph type="pic" sz="quarter" idx="23"/>
          </p:nvPr>
        </p:nvPicPr>
        <p:blipFill>
          <a:blip r:embed="rId3"/>
          <a:srcRect t="8146" b="8146"/>
          <a:stretch>
            <a:fillRect/>
          </a:stretch>
        </p:blipFill>
        <p:spPr/>
      </p:pic>
      <p:sp>
        <p:nvSpPr>
          <p:cNvPr id="4" name="Dian numeron paikkamerkki 3">
            <a:extLst>
              <a:ext uri="{FF2B5EF4-FFF2-40B4-BE49-F238E27FC236}">
                <a16:creationId xmlns:a16="http://schemas.microsoft.com/office/drawing/2014/main" id="{C811293A-D634-664F-85A6-6328CDD62C62}"/>
              </a:ext>
            </a:extLst>
          </p:cNvPr>
          <p:cNvSpPr>
            <a:spLocks noGrp="1"/>
          </p:cNvSpPr>
          <p:nvPr>
            <p:ph type="sldNum" sz="quarter" idx="4"/>
          </p:nvPr>
        </p:nvSpPr>
        <p:spPr/>
        <p:txBody>
          <a:bodyPr/>
          <a:lstStyle/>
          <a:p>
            <a:fld id="{701E4971-310B-774B-8DEE-5F834C23301A}" type="slidenum">
              <a:rPr lang="fi-FI" smtClean="0"/>
              <a:pPr/>
              <a:t>29</a:t>
            </a:fld>
            <a:endParaRPr lang="fi-FI"/>
          </a:p>
        </p:txBody>
      </p:sp>
      <p:sp>
        <p:nvSpPr>
          <p:cNvPr id="5" name="Alatunnisteen paikkamerkki 4">
            <a:extLst>
              <a:ext uri="{FF2B5EF4-FFF2-40B4-BE49-F238E27FC236}">
                <a16:creationId xmlns:a16="http://schemas.microsoft.com/office/drawing/2014/main" id="{112D6809-A0B2-D7C2-3B2C-2F0BC1B54285}"/>
              </a:ext>
            </a:extLst>
          </p:cNvPr>
          <p:cNvSpPr>
            <a:spLocks noGrp="1"/>
          </p:cNvSpPr>
          <p:nvPr>
            <p:ph type="ftr" sz="quarter" idx="24"/>
          </p:nvPr>
        </p:nvSpPr>
        <p:spPr/>
        <p:txBody>
          <a:bodyPr/>
          <a:lstStyle/>
          <a:p>
            <a:r>
              <a:rPr lang="fi-FI" dirty="0"/>
              <a:t>Oivallus 4</a:t>
            </a:r>
          </a:p>
        </p:txBody>
      </p:sp>
      <p:sp>
        <p:nvSpPr>
          <p:cNvPr id="2" name="Otsikko 1">
            <a:extLst>
              <a:ext uri="{FF2B5EF4-FFF2-40B4-BE49-F238E27FC236}">
                <a16:creationId xmlns:a16="http://schemas.microsoft.com/office/drawing/2014/main" id="{B4E7FC06-1764-B840-017B-C00EC5C9AFB1}"/>
              </a:ext>
            </a:extLst>
          </p:cNvPr>
          <p:cNvSpPr>
            <a:spLocks noGrp="1"/>
          </p:cNvSpPr>
          <p:nvPr>
            <p:ph type="title"/>
          </p:nvPr>
        </p:nvSpPr>
        <p:spPr/>
        <p:txBody>
          <a:bodyPr>
            <a:normAutofit/>
          </a:bodyPr>
          <a:lstStyle/>
          <a:p>
            <a:r>
              <a:rPr lang="fi-FI" dirty="0"/>
              <a:t>Stressin mittaus</a:t>
            </a:r>
          </a:p>
        </p:txBody>
      </p:sp>
    </p:spTree>
    <p:extLst>
      <p:ext uri="{BB962C8B-B14F-4D97-AF65-F5344CB8AC3E}">
        <p14:creationId xmlns:p14="http://schemas.microsoft.com/office/powerpoint/2010/main" val="366956632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17F7618-2643-5FC2-D172-5806F6EA76CA}"/>
              </a:ext>
            </a:extLst>
          </p:cNvPr>
          <p:cNvSpPr>
            <a:spLocks noGrp="1"/>
          </p:cNvSpPr>
          <p:nvPr>
            <p:ph type="title"/>
          </p:nvPr>
        </p:nvSpPr>
        <p:spPr>
          <a:xfrm>
            <a:off x="686834" y="1153572"/>
            <a:ext cx="3200400" cy="4461163"/>
          </a:xfrm>
        </p:spPr>
        <p:txBody>
          <a:bodyPr>
            <a:normAutofit/>
          </a:bodyPr>
          <a:lstStyle/>
          <a:p>
            <a:r>
              <a:rPr lang="fi-FI" dirty="0">
                <a:solidFill>
                  <a:srgbClr val="FFFFFF"/>
                </a:solidFill>
                <a:latin typeface="Open Sans" panose="020B0606030504020204" pitchFamily="34" charset="0"/>
              </a:rPr>
              <a:t>T</a:t>
            </a:r>
            <a:r>
              <a:rPr lang="fi-FI" b="0" i="0" dirty="0">
                <a:solidFill>
                  <a:srgbClr val="FFFFFF"/>
                </a:solidFill>
                <a:effectLst/>
                <a:latin typeface="Open Sans" panose="020B0606030504020204" pitchFamily="34" charset="0"/>
              </a:rPr>
              <a:t>avoitteena on, </a:t>
            </a:r>
            <a:br>
              <a:rPr lang="fi-FI" b="0" i="0" dirty="0">
                <a:solidFill>
                  <a:srgbClr val="FFFFFF"/>
                </a:solidFill>
                <a:effectLst/>
                <a:latin typeface="Open Sans" panose="020B0606030504020204" pitchFamily="34" charset="0"/>
              </a:rPr>
            </a:br>
            <a:r>
              <a:rPr lang="fi-FI" b="0" i="0" dirty="0">
                <a:solidFill>
                  <a:srgbClr val="FFFFFF"/>
                </a:solidFill>
                <a:effectLst/>
                <a:latin typeface="Open Sans" panose="020B0606030504020204" pitchFamily="34" charset="0"/>
              </a:rPr>
              <a:t>että opiskelija:</a:t>
            </a:r>
            <a:endParaRPr lang="fi-FI"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09769A3A-2481-E5D1-EDE6-B2C853D885B6}"/>
              </a:ext>
            </a:extLst>
          </p:cNvPr>
          <p:cNvSpPr>
            <a:spLocks noGrp="1"/>
          </p:cNvSpPr>
          <p:nvPr>
            <p:ph idx="1"/>
          </p:nvPr>
        </p:nvSpPr>
        <p:spPr>
          <a:xfrm>
            <a:off x="4447308" y="591344"/>
            <a:ext cx="6906491" cy="5585619"/>
          </a:xfrm>
        </p:spPr>
        <p:txBody>
          <a:bodyPr anchor="ctr">
            <a:normAutofit/>
          </a:bodyPr>
          <a:lstStyle/>
          <a:p>
            <a:pPr>
              <a:buFont typeface="Arial" panose="020B0604020202020204" pitchFamily="34" charset="0"/>
              <a:buChar char="•"/>
            </a:pPr>
            <a:r>
              <a:rPr lang="fi-FI" sz="2400" b="0" i="0" dirty="0">
                <a:effectLst/>
              </a:rPr>
              <a:t>osaa </a:t>
            </a:r>
            <a:r>
              <a:rPr lang="fi-FI" sz="2400" b="1" i="0" dirty="0">
                <a:effectLst/>
              </a:rPr>
              <a:t>selittää tunteiden muodostumista </a:t>
            </a:r>
            <a:r>
              <a:rPr lang="fi-FI" sz="2400" b="0" i="0" dirty="0">
                <a:effectLst/>
              </a:rPr>
              <a:t>ja niiden </a:t>
            </a:r>
            <a:r>
              <a:rPr lang="fi-FI" sz="2400" b="1" i="0" dirty="0">
                <a:effectLst/>
              </a:rPr>
              <a:t>kulttuurisidonnaisuutta</a:t>
            </a:r>
          </a:p>
          <a:p>
            <a:pPr>
              <a:buFont typeface="Arial" panose="020B0604020202020204" pitchFamily="34" charset="0"/>
              <a:buChar char="•"/>
            </a:pPr>
            <a:r>
              <a:rPr lang="fi-FI" sz="2400" b="1" i="0" dirty="0">
                <a:effectLst/>
              </a:rPr>
              <a:t>ymmärtää tunteiden merkityksen </a:t>
            </a:r>
            <a:r>
              <a:rPr lang="fi-FI" sz="2400" b="0" i="0" dirty="0">
                <a:effectLst/>
              </a:rPr>
              <a:t>ihmisen kognitiiviseen toimintaan, vuorovaikutukseen ja psyykkiseen hyvinvointiin </a:t>
            </a:r>
          </a:p>
          <a:p>
            <a:pPr>
              <a:buFont typeface="Arial" panose="020B0604020202020204" pitchFamily="34" charset="0"/>
              <a:buChar char="•"/>
            </a:pPr>
            <a:r>
              <a:rPr lang="fi-FI" sz="2400" b="1" i="0" dirty="0">
                <a:effectLst/>
              </a:rPr>
              <a:t>osaa selittää mielenterveyteen </a:t>
            </a:r>
            <a:r>
              <a:rPr lang="fi-FI" sz="2400" b="0" i="0" dirty="0">
                <a:effectLst/>
              </a:rPr>
              <a:t>ja psyykkiseen hyvinvointiin </a:t>
            </a:r>
            <a:r>
              <a:rPr lang="fi-FI" sz="2400" b="1" i="0" dirty="0">
                <a:effectLst/>
              </a:rPr>
              <a:t>vaikuttavia tekijöitä</a:t>
            </a:r>
          </a:p>
          <a:p>
            <a:pPr>
              <a:buFont typeface="Arial" panose="020B0604020202020204" pitchFamily="34" charset="0"/>
              <a:buChar char="•"/>
            </a:pPr>
            <a:r>
              <a:rPr lang="fi-FI" sz="2400" b="1" i="0" dirty="0">
                <a:effectLst/>
              </a:rPr>
              <a:t>tunnistaa yleisimpiä mielenterveyden ongelmia</a:t>
            </a:r>
            <a:r>
              <a:rPr lang="fi-FI" sz="2400" b="0" i="0" dirty="0">
                <a:effectLst/>
              </a:rPr>
              <a:t> ja mielenterveyshäiriöitä</a:t>
            </a:r>
          </a:p>
          <a:p>
            <a:pPr>
              <a:buFont typeface="Arial" panose="020B0604020202020204" pitchFamily="34" charset="0"/>
              <a:buChar char="•"/>
            </a:pPr>
            <a:r>
              <a:rPr lang="fi-FI" sz="2400" b="0" i="0" dirty="0">
                <a:effectLst/>
              </a:rPr>
              <a:t>osaa pohtia </a:t>
            </a:r>
            <a:r>
              <a:rPr lang="fi-FI" sz="2400" b="1" i="0" dirty="0">
                <a:effectLst/>
              </a:rPr>
              <a:t>mielenterveyden</a:t>
            </a:r>
            <a:r>
              <a:rPr lang="fi-FI" sz="2400" b="0" i="0" dirty="0">
                <a:effectLst/>
              </a:rPr>
              <a:t> ja sen häiriöiden määrittelyn </a:t>
            </a:r>
            <a:r>
              <a:rPr lang="fi-FI" sz="2400" b="1" i="0" dirty="0">
                <a:effectLst/>
              </a:rPr>
              <a:t>tulkinnanvaraisuutta ja yhteiskunnallisia ulottuvuuksia</a:t>
            </a:r>
          </a:p>
          <a:p>
            <a:pPr>
              <a:buFont typeface="Arial" panose="020B0604020202020204" pitchFamily="34" charset="0"/>
              <a:buChar char="•"/>
            </a:pPr>
            <a:r>
              <a:rPr lang="fi-FI" sz="2400" b="0" i="0" dirty="0">
                <a:effectLst/>
              </a:rPr>
              <a:t>syventyy yhden </a:t>
            </a:r>
            <a:r>
              <a:rPr lang="fi-FI" sz="2400" b="1" i="0" dirty="0">
                <a:effectLst/>
              </a:rPr>
              <a:t>mielenterveyshäiriön syihin, oireisiin ja hoitoon.</a:t>
            </a:r>
          </a:p>
          <a:p>
            <a:endParaRPr lang="fi-FI" sz="2400" dirty="0"/>
          </a:p>
        </p:txBody>
      </p:sp>
    </p:spTree>
    <p:extLst>
      <p:ext uri="{BB962C8B-B14F-4D97-AF65-F5344CB8AC3E}">
        <p14:creationId xmlns:p14="http://schemas.microsoft.com/office/powerpoint/2010/main" val="3085522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C811293A-D634-664F-85A6-6328CDD62C62}"/>
              </a:ext>
            </a:extLst>
          </p:cNvPr>
          <p:cNvSpPr>
            <a:spLocks noGrp="1"/>
          </p:cNvSpPr>
          <p:nvPr>
            <p:ph type="sldNum" sz="quarter" idx="4"/>
          </p:nvPr>
        </p:nvSpPr>
        <p:spPr/>
        <p:txBody>
          <a:bodyPr/>
          <a:lstStyle/>
          <a:p>
            <a:fld id="{701E4971-310B-774B-8DEE-5F834C23301A}" type="slidenum">
              <a:rPr lang="fi-FI" smtClean="0"/>
              <a:pPr/>
              <a:t>30</a:t>
            </a:fld>
            <a:endParaRPr lang="fi-FI"/>
          </a:p>
        </p:txBody>
      </p:sp>
      <p:sp>
        <p:nvSpPr>
          <p:cNvPr id="5" name="Alatunnisteen paikkamerkki 4">
            <a:extLst>
              <a:ext uri="{FF2B5EF4-FFF2-40B4-BE49-F238E27FC236}">
                <a16:creationId xmlns:a16="http://schemas.microsoft.com/office/drawing/2014/main" id="{112D6809-A0B2-D7C2-3B2C-2F0BC1B54285}"/>
              </a:ext>
            </a:extLst>
          </p:cNvPr>
          <p:cNvSpPr>
            <a:spLocks noGrp="1"/>
          </p:cNvSpPr>
          <p:nvPr>
            <p:ph type="ftr" sz="quarter" idx="24"/>
          </p:nvPr>
        </p:nvSpPr>
        <p:spPr/>
        <p:txBody>
          <a:bodyPr/>
          <a:lstStyle/>
          <a:p>
            <a:r>
              <a:rPr lang="fi-FI" dirty="0"/>
              <a:t>Oivallus 4</a:t>
            </a:r>
          </a:p>
        </p:txBody>
      </p:sp>
      <p:sp>
        <p:nvSpPr>
          <p:cNvPr id="2" name="Otsikko 1">
            <a:extLst>
              <a:ext uri="{FF2B5EF4-FFF2-40B4-BE49-F238E27FC236}">
                <a16:creationId xmlns:a16="http://schemas.microsoft.com/office/drawing/2014/main" id="{B4E7FC06-1764-B840-017B-C00EC5C9AFB1}"/>
              </a:ext>
            </a:extLst>
          </p:cNvPr>
          <p:cNvSpPr>
            <a:spLocks noGrp="1"/>
          </p:cNvSpPr>
          <p:nvPr>
            <p:ph type="title"/>
          </p:nvPr>
        </p:nvSpPr>
        <p:spPr>
          <a:xfrm>
            <a:off x="597341" y="160703"/>
            <a:ext cx="5498659" cy="712559"/>
          </a:xfrm>
        </p:spPr>
        <p:txBody>
          <a:bodyPr>
            <a:normAutofit fontScale="90000"/>
          </a:bodyPr>
          <a:lstStyle/>
          <a:p>
            <a:r>
              <a:rPr lang="fi-FI" dirty="0"/>
              <a:t>Stressistä selviytyminen</a:t>
            </a:r>
          </a:p>
        </p:txBody>
      </p:sp>
      <p:pic>
        <p:nvPicPr>
          <p:cNvPr id="10" name="Kuvan paikkamerkki 9" descr="Kuva, joka sisältää kohteen teksti, viivapiirustus&#10;&#10;Kuvaus luotu automaattisesti">
            <a:extLst>
              <a:ext uri="{FF2B5EF4-FFF2-40B4-BE49-F238E27FC236}">
                <a16:creationId xmlns:a16="http://schemas.microsoft.com/office/drawing/2014/main" id="{B2E7046D-9085-B5E5-07EC-C0117704D5ED}"/>
              </a:ext>
            </a:extLst>
          </p:cNvPr>
          <p:cNvPicPr>
            <a:picLocks noGrp="1" noChangeAspect="1"/>
          </p:cNvPicPr>
          <p:nvPr>
            <p:ph type="pic" sz="quarter" idx="23"/>
          </p:nvPr>
        </p:nvPicPr>
        <p:blipFill rotWithShape="1">
          <a:blip r:embed="rId3"/>
          <a:srcRect l="-11816" t="5445" r="-8563" b="5445"/>
          <a:stretch/>
        </p:blipFill>
        <p:spPr>
          <a:xfrm>
            <a:off x="6730093" y="0"/>
            <a:ext cx="5461907" cy="6858000"/>
          </a:xfrm>
        </p:spPr>
      </p:pic>
      <p:graphicFrame>
        <p:nvGraphicFramePr>
          <p:cNvPr id="6" name="Taulukko 5">
            <a:extLst>
              <a:ext uri="{FF2B5EF4-FFF2-40B4-BE49-F238E27FC236}">
                <a16:creationId xmlns:a16="http://schemas.microsoft.com/office/drawing/2014/main" id="{D63F0C62-ABB1-0A1C-A77C-6FF81C4B1B66}"/>
              </a:ext>
            </a:extLst>
          </p:cNvPr>
          <p:cNvGraphicFramePr>
            <a:graphicFrameLocks noGrp="1"/>
          </p:cNvGraphicFramePr>
          <p:nvPr/>
        </p:nvGraphicFramePr>
        <p:xfrm>
          <a:off x="542850" y="1164770"/>
          <a:ext cx="6968293" cy="5191580"/>
        </p:xfrm>
        <a:graphic>
          <a:graphicData uri="http://schemas.openxmlformats.org/drawingml/2006/table">
            <a:tbl>
              <a:tblPr/>
              <a:tblGrid>
                <a:gridCol w="2317725">
                  <a:extLst>
                    <a:ext uri="{9D8B030D-6E8A-4147-A177-3AD203B41FA5}">
                      <a16:colId xmlns:a16="http://schemas.microsoft.com/office/drawing/2014/main" val="2003112290"/>
                    </a:ext>
                  </a:extLst>
                </a:gridCol>
                <a:gridCol w="2332500">
                  <a:extLst>
                    <a:ext uri="{9D8B030D-6E8A-4147-A177-3AD203B41FA5}">
                      <a16:colId xmlns:a16="http://schemas.microsoft.com/office/drawing/2014/main" val="2781311985"/>
                    </a:ext>
                  </a:extLst>
                </a:gridCol>
                <a:gridCol w="2318068">
                  <a:extLst>
                    <a:ext uri="{9D8B030D-6E8A-4147-A177-3AD203B41FA5}">
                      <a16:colId xmlns:a16="http://schemas.microsoft.com/office/drawing/2014/main" val="1651059609"/>
                    </a:ext>
                  </a:extLst>
                </a:gridCol>
              </a:tblGrid>
              <a:tr h="590911">
                <a:tc gridSpan="3">
                  <a:txBody>
                    <a:bodyPr/>
                    <a:lstStyle/>
                    <a:p>
                      <a:pPr algn="ctr" fontAlgn="t"/>
                      <a:r>
                        <a:rPr lang="fi-FI" b="1" dirty="0">
                          <a:solidFill>
                            <a:srgbClr val="FFFFFF"/>
                          </a:solidFill>
                          <a:effectLst/>
                          <a:latin typeface="Source Sans Pro" panose="020B0503030403020204" pitchFamily="34" charset="0"/>
                        </a:rPr>
                        <a:t>Stressinhallinnan keinoja</a:t>
                      </a:r>
                    </a:p>
                  </a:txBody>
                  <a:tcPr marL="76200" marR="76200" marT="76200" marB="76200">
                    <a:lnL>
                      <a:noFill/>
                    </a:lnL>
                    <a:lnR>
                      <a:noFill/>
                    </a:lnR>
                    <a:lnT>
                      <a:noFill/>
                    </a:lnT>
                    <a:lnB w="12700" cap="flat" cmpd="sng" algn="ctr">
                      <a:solidFill>
                        <a:srgbClr val="AEBAC3"/>
                      </a:solidFill>
                      <a:prstDash val="solid"/>
                      <a:round/>
                      <a:headEnd type="none" w="med" len="med"/>
                      <a:tailEnd type="none" w="med" len="med"/>
                    </a:lnB>
                    <a:solidFill>
                      <a:srgbClr val="52A300"/>
                    </a:solidFill>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2008448547"/>
                  </a:ext>
                </a:extLst>
              </a:tr>
              <a:tr h="1350655">
                <a:tc>
                  <a:txBody>
                    <a:bodyPr/>
                    <a:lstStyle/>
                    <a:p>
                      <a:pPr algn="l" fontAlgn="t"/>
                      <a:r>
                        <a:rPr lang="fi-FI" b="1" dirty="0">
                          <a:solidFill>
                            <a:srgbClr val="212121"/>
                          </a:solidFill>
                          <a:effectLst/>
                          <a:latin typeface="Source Sans Pro" panose="020B0503030403020204" pitchFamily="34" charset="0"/>
                        </a:rPr>
                        <a:t>Ongelmaan keskittyvä selviytyminen</a:t>
                      </a:r>
                      <a:endParaRPr lang="fi-FI" b="0" dirty="0">
                        <a:solidFill>
                          <a:srgbClr val="212121"/>
                        </a:solidFill>
                        <a:effectLst/>
                        <a:latin typeface="Source Sans Pro" panose="020B0503030403020204" pitchFamily="34" charset="0"/>
                      </a:endParaRPr>
                    </a:p>
                  </a:txBody>
                  <a:tcPr marL="76200" marR="76200" marT="76200" marB="76200">
                    <a:lnL>
                      <a:noFill/>
                    </a:lnL>
                    <a:lnR w="12700" cap="flat" cmpd="sng" algn="ctr">
                      <a:solidFill>
                        <a:srgbClr val="AEBAC3"/>
                      </a:solidFill>
                      <a:prstDash val="solid"/>
                      <a:round/>
                      <a:headEnd type="none" w="med" len="med"/>
                      <a:tailEnd type="none" w="med" len="med"/>
                    </a:lnR>
                    <a:lnT w="12700" cap="flat" cmpd="sng" algn="ctr">
                      <a:solidFill>
                        <a:srgbClr val="AEBAC3"/>
                      </a:solidFill>
                      <a:prstDash val="solid"/>
                      <a:round/>
                      <a:headEnd type="none" w="med" len="med"/>
                      <a:tailEnd type="none" w="med" len="med"/>
                    </a:lnT>
                    <a:lnB w="12700" cap="flat" cmpd="sng" algn="ctr">
                      <a:solidFill>
                        <a:srgbClr val="AEBAC3"/>
                      </a:solidFill>
                      <a:prstDash val="solid"/>
                      <a:round/>
                      <a:headEnd type="none" w="med" len="med"/>
                      <a:tailEnd type="none" w="med" len="med"/>
                    </a:lnB>
                    <a:solidFill>
                      <a:srgbClr val="FCEFE9"/>
                    </a:solidFill>
                  </a:tcPr>
                </a:tc>
                <a:tc>
                  <a:txBody>
                    <a:bodyPr/>
                    <a:lstStyle/>
                    <a:p>
                      <a:pPr algn="l" fontAlgn="t"/>
                      <a:r>
                        <a:rPr lang="fi-FI" b="1">
                          <a:solidFill>
                            <a:srgbClr val="212121"/>
                          </a:solidFill>
                          <a:effectLst/>
                          <a:latin typeface="Source Sans Pro" panose="020B0503030403020204" pitchFamily="34" charset="0"/>
                        </a:rPr>
                        <a:t>Emootioihin keskittyvä selviytyminen</a:t>
                      </a:r>
                      <a:endParaRPr lang="fi-FI" b="0">
                        <a:solidFill>
                          <a:srgbClr val="212121"/>
                        </a:solidFill>
                        <a:effectLst/>
                        <a:latin typeface="Source Sans Pro" panose="020B0503030403020204" pitchFamily="34" charset="0"/>
                      </a:endParaRPr>
                    </a:p>
                  </a:txBody>
                  <a:tcPr marL="76200" marR="76200" marT="76200" marB="76200">
                    <a:lnL w="12700" cap="flat" cmpd="sng" algn="ctr">
                      <a:solidFill>
                        <a:srgbClr val="AEBAC3"/>
                      </a:solidFill>
                      <a:prstDash val="solid"/>
                      <a:round/>
                      <a:headEnd type="none" w="med" len="med"/>
                      <a:tailEnd type="none" w="med" len="med"/>
                    </a:lnL>
                    <a:lnR w="12700" cap="flat" cmpd="sng" algn="ctr">
                      <a:solidFill>
                        <a:srgbClr val="AEBAC3"/>
                      </a:solidFill>
                      <a:prstDash val="solid"/>
                      <a:round/>
                      <a:headEnd type="none" w="med" len="med"/>
                      <a:tailEnd type="none" w="med" len="med"/>
                    </a:lnR>
                    <a:lnT w="12700" cap="flat" cmpd="sng" algn="ctr">
                      <a:solidFill>
                        <a:srgbClr val="AEBAC3"/>
                      </a:solidFill>
                      <a:prstDash val="solid"/>
                      <a:round/>
                      <a:headEnd type="none" w="med" len="med"/>
                      <a:tailEnd type="none" w="med" len="med"/>
                    </a:lnT>
                    <a:lnB w="12700" cap="flat" cmpd="sng" algn="ctr">
                      <a:solidFill>
                        <a:srgbClr val="AEBAC3"/>
                      </a:solidFill>
                      <a:prstDash val="solid"/>
                      <a:round/>
                      <a:headEnd type="none" w="med" len="med"/>
                      <a:tailEnd type="none" w="med" len="med"/>
                    </a:lnB>
                    <a:solidFill>
                      <a:srgbClr val="E6F4FF"/>
                    </a:solidFill>
                  </a:tcPr>
                </a:tc>
                <a:tc>
                  <a:txBody>
                    <a:bodyPr/>
                    <a:lstStyle/>
                    <a:p>
                      <a:pPr algn="l" fontAlgn="t"/>
                      <a:r>
                        <a:rPr lang="fi-FI" b="1">
                          <a:solidFill>
                            <a:srgbClr val="212121"/>
                          </a:solidFill>
                          <a:effectLst/>
                          <a:latin typeface="Source Sans Pro" panose="020B0503030403020204" pitchFamily="34" charset="0"/>
                        </a:rPr>
                        <a:t>Sosiaalisen tuen avulla selviytyminen</a:t>
                      </a:r>
                      <a:endParaRPr lang="fi-FI" b="0">
                        <a:solidFill>
                          <a:srgbClr val="212121"/>
                        </a:solidFill>
                        <a:effectLst/>
                        <a:latin typeface="Source Sans Pro" panose="020B0503030403020204" pitchFamily="34" charset="0"/>
                      </a:endParaRPr>
                    </a:p>
                  </a:txBody>
                  <a:tcPr marL="76200" marR="76200" marT="76200" marB="76200">
                    <a:lnL w="12700" cap="flat" cmpd="sng" algn="ctr">
                      <a:solidFill>
                        <a:srgbClr val="AEBAC3"/>
                      </a:solidFill>
                      <a:prstDash val="solid"/>
                      <a:round/>
                      <a:headEnd type="none" w="med" len="med"/>
                      <a:tailEnd type="none" w="med" len="med"/>
                    </a:lnL>
                    <a:lnR>
                      <a:noFill/>
                    </a:lnR>
                    <a:lnT w="12700" cap="flat" cmpd="sng" algn="ctr">
                      <a:solidFill>
                        <a:srgbClr val="AEBAC3"/>
                      </a:solidFill>
                      <a:prstDash val="solid"/>
                      <a:round/>
                      <a:headEnd type="none" w="med" len="med"/>
                      <a:tailEnd type="none" w="med" len="med"/>
                    </a:lnT>
                    <a:lnB w="12700" cap="flat" cmpd="sng" algn="ctr">
                      <a:solidFill>
                        <a:srgbClr val="AEBAC3"/>
                      </a:solidFill>
                      <a:prstDash val="solid"/>
                      <a:round/>
                      <a:headEnd type="none" w="med" len="med"/>
                      <a:tailEnd type="none" w="med" len="med"/>
                    </a:lnB>
                    <a:solidFill>
                      <a:srgbClr val="FED2E2"/>
                    </a:solidFill>
                  </a:tcPr>
                </a:tc>
                <a:extLst>
                  <a:ext uri="{0D108BD9-81ED-4DB2-BD59-A6C34878D82A}">
                    <a16:rowId xmlns:a16="http://schemas.microsoft.com/office/drawing/2014/main" val="310891415"/>
                  </a:ext>
                </a:extLst>
              </a:tr>
              <a:tr h="3250014">
                <a:tc>
                  <a:txBody>
                    <a:bodyPr/>
                    <a:lstStyle/>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suunnittelu</a:t>
                      </a:r>
                    </a:p>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aktiivinen ongelmanratkaisu</a:t>
                      </a:r>
                    </a:p>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jämäkkyys</a:t>
                      </a:r>
                    </a:p>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häiritsevien yllykkeiden sivuuttaminen</a:t>
                      </a:r>
                    </a:p>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itsekuri</a:t>
                      </a:r>
                    </a:p>
                  </a:txBody>
                  <a:tcPr marL="76200" marR="76200" marT="76200" marB="76200">
                    <a:lnL>
                      <a:noFill/>
                    </a:lnL>
                    <a:lnR w="12700" cap="flat" cmpd="sng" algn="ctr">
                      <a:solidFill>
                        <a:srgbClr val="AEBAC3"/>
                      </a:solidFill>
                      <a:prstDash val="solid"/>
                      <a:round/>
                      <a:headEnd type="none" w="med" len="med"/>
                      <a:tailEnd type="none" w="med" len="med"/>
                    </a:lnR>
                    <a:lnT w="12700" cap="flat" cmpd="sng" algn="ctr">
                      <a:solidFill>
                        <a:srgbClr val="AEBAC3"/>
                      </a:solidFill>
                      <a:prstDash val="solid"/>
                      <a:round/>
                      <a:headEnd type="none" w="med" len="med"/>
                      <a:tailEnd type="none" w="med" len="med"/>
                    </a:lnT>
                    <a:lnB>
                      <a:noFill/>
                    </a:lnB>
                    <a:solidFill>
                      <a:srgbClr val="FCEFE9"/>
                    </a:solidFill>
                  </a:tcPr>
                </a:tc>
                <a:tc>
                  <a:txBody>
                    <a:bodyPr/>
                    <a:lstStyle/>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myönteinen asioiden uudelleentulkinta</a:t>
                      </a:r>
                    </a:p>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hyväksyminen</a:t>
                      </a:r>
                    </a:p>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torjunta</a:t>
                      </a:r>
                    </a:p>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toiveikas ajattelu</a:t>
                      </a:r>
                    </a:p>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tunteiden säätely</a:t>
                      </a:r>
                    </a:p>
                  </a:txBody>
                  <a:tcPr marL="76200" marR="76200" marT="76200" marB="76200">
                    <a:lnL w="12700" cap="flat" cmpd="sng" algn="ctr">
                      <a:solidFill>
                        <a:srgbClr val="AEBAC3"/>
                      </a:solidFill>
                      <a:prstDash val="solid"/>
                      <a:round/>
                      <a:headEnd type="none" w="med" len="med"/>
                      <a:tailEnd type="none" w="med" len="med"/>
                    </a:lnL>
                    <a:lnR w="12700" cap="flat" cmpd="sng" algn="ctr">
                      <a:solidFill>
                        <a:srgbClr val="AEBAC3"/>
                      </a:solidFill>
                      <a:prstDash val="solid"/>
                      <a:round/>
                      <a:headEnd type="none" w="med" len="med"/>
                      <a:tailEnd type="none" w="med" len="med"/>
                    </a:lnR>
                    <a:lnT w="12700" cap="flat" cmpd="sng" algn="ctr">
                      <a:solidFill>
                        <a:srgbClr val="AEBAC3"/>
                      </a:solidFill>
                      <a:prstDash val="solid"/>
                      <a:round/>
                      <a:headEnd type="none" w="med" len="med"/>
                      <a:tailEnd type="none" w="med" len="med"/>
                    </a:lnT>
                    <a:lnB>
                      <a:noFill/>
                    </a:lnB>
                    <a:solidFill>
                      <a:srgbClr val="E6F4FF"/>
                    </a:solidFill>
                  </a:tcPr>
                </a:tc>
                <a:tc>
                  <a:txBody>
                    <a:bodyPr/>
                    <a:lstStyle/>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avun ja ohjauksen vastaanottaminen</a:t>
                      </a:r>
                    </a:p>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emotionaalinen tuki</a:t>
                      </a:r>
                    </a:p>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hyväksynnän saaminen</a:t>
                      </a:r>
                    </a:p>
                    <a:p>
                      <a:pPr algn="l" fontAlgn="t">
                        <a:buFont typeface="Arial" panose="020B0604020202020204" pitchFamily="34" charset="0"/>
                        <a:buChar char="•"/>
                      </a:pPr>
                      <a:r>
                        <a:rPr lang="fi-FI" b="0" dirty="0">
                          <a:solidFill>
                            <a:srgbClr val="212121"/>
                          </a:solidFill>
                          <a:effectLst/>
                          <a:latin typeface="Source Sans Pro" panose="020B0503030403020204" pitchFamily="34" charset="0"/>
                        </a:rPr>
                        <a:t>konkreettinen apu (esim. raha)</a:t>
                      </a:r>
                    </a:p>
                  </a:txBody>
                  <a:tcPr marL="76200" marR="76200" marT="76200" marB="76200">
                    <a:lnL w="12700" cap="flat" cmpd="sng" algn="ctr">
                      <a:solidFill>
                        <a:srgbClr val="AEBAC3"/>
                      </a:solidFill>
                      <a:prstDash val="solid"/>
                      <a:round/>
                      <a:headEnd type="none" w="med" len="med"/>
                      <a:tailEnd type="none" w="med" len="med"/>
                    </a:lnL>
                    <a:lnR>
                      <a:noFill/>
                    </a:lnR>
                    <a:lnT w="12700" cap="flat" cmpd="sng" algn="ctr">
                      <a:solidFill>
                        <a:srgbClr val="AEBAC3"/>
                      </a:solidFill>
                      <a:prstDash val="solid"/>
                      <a:round/>
                      <a:headEnd type="none" w="med" len="med"/>
                      <a:tailEnd type="none" w="med" len="med"/>
                    </a:lnT>
                    <a:lnB>
                      <a:noFill/>
                    </a:lnB>
                    <a:solidFill>
                      <a:srgbClr val="FED2E2"/>
                    </a:solidFill>
                  </a:tcPr>
                </a:tc>
                <a:extLst>
                  <a:ext uri="{0D108BD9-81ED-4DB2-BD59-A6C34878D82A}">
                    <a16:rowId xmlns:a16="http://schemas.microsoft.com/office/drawing/2014/main" val="2872760717"/>
                  </a:ext>
                </a:extLst>
              </a:tr>
            </a:tbl>
          </a:graphicData>
        </a:graphic>
      </p:graphicFrame>
    </p:spTree>
    <p:extLst>
      <p:ext uri="{BB962C8B-B14F-4D97-AF65-F5344CB8AC3E}">
        <p14:creationId xmlns:p14="http://schemas.microsoft.com/office/powerpoint/2010/main" val="288686006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8375586A-0C43-D67D-E9B3-D596C1DCB42D}"/>
              </a:ext>
            </a:extLst>
          </p:cNvPr>
          <p:cNvSpPr/>
          <p:nvPr/>
        </p:nvSpPr>
        <p:spPr>
          <a:xfrm>
            <a:off x="69854" y="704849"/>
            <a:ext cx="3525116" cy="503872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solidFill>
                  <a:schemeClr val="tx1"/>
                </a:solidFill>
              </a:rPr>
              <a:t>TUNTEET</a:t>
            </a:r>
            <a:r>
              <a:rPr lang="fi-FI" dirty="0">
                <a:solidFill>
                  <a:schemeClr val="tx1"/>
                </a:solidFill>
              </a:rPr>
              <a:t> </a:t>
            </a:r>
          </a:p>
          <a:p>
            <a:pPr marL="342900" indent="-342900">
              <a:buFont typeface="Arial" panose="020B0604020202020204" pitchFamily="34" charset="0"/>
              <a:buChar char="•"/>
            </a:pPr>
            <a:r>
              <a:rPr lang="fi-FI" sz="2000" dirty="0">
                <a:solidFill>
                  <a:schemeClr val="tx1"/>
                </a:solidFill>
              </a:rPr>
              <a:t>Mitä tunteet ovat?</a:t>
            </a:r>
          </a:p>
          <a:p>
            <a:pPr marL="342900" indent="-342900">
              <a:buFont typeface="Arial" panose="020B0604020202020204" pitchFamily="34" charset="0"/>
              <a:buChar char="•"/>
            </a:pPr>
            <a:r>
              <a:rPr lang="fi-FI" sz="2000" dirty="0">
                <a:solidFill>
                  <a:schemeClr val="tx1"/>
                </a:solidFill>
              </a:rPr>
              <a:t>Perustunteet universaaleja</a:t>
            </a:r>
          </a:p>
          <a:p>
            <a:pPr marL="342900" indent="-342900">
              <a:buFont typeface="Arial" panose="020B0604020202020204" pitchFamily="34" charset="0"/>
              <a:buChar char="•"/>
            </a:pPr>
            <a:r>
              <a:rPr lang="fi-FI" sz="2000" dirty="0">
                <a:solidFill>
                  <a:schemeClr val="tx1"/>
                </a:solidFill>
              </a:rPr>
              <a:t>Kulttuurisidonnaisuus </a:t>
            </a:r>
          </a:p>
          <a:p>
            <a:pPr marL="342900" indent="-342900">
              <a:buFont typeface="Arial" panose="020B0604020202020204" pitchFamily="34" charset="0"/>
              <a:buChar char="•"/>
            </a:pPr>
            <a:r>
              <a:rPr lang="fi-FI" sz="2000" dirty="0">
                <a:solidFill>
                  <a:schemeClr val="tx1"/>
                </a:solidFill>
              </a:rPr>
              <a:t>Adaptiivisia - epäadaptiivisia</a:t>
            </a:r>
          </a:p>
          <a:p>
            <a:pPr marL="342900" indent="-342900">
              <a:buFont typeface="Arial" panose="020B0604020202020204" pitchFamily="34" charset="0"/>
              <a:buChar char="•"/>
            </a:pPr>
            <a:r>
              <a:rPr lang="fi-FI" sz="2000" dirty="0">
                <a:solidFill>
                  <a:schemeClr val="tx1"/>
                </a:solidFill>
              </a:rPr>
              <a:t>Tunnereaktio - tunnekokemus</a:t>
            </a:r>
          </a:p>
          <a:p>
            <a:pPr marL="342900" indent="-342900">
              <a:buFont typeface="Arial" panose="020B0604020202020204" pitchFamily="34" charset="0"/>
              <a:buChar char="•"/>
            </a:pPr>
            <a:r>
              <a:rPr lang="fi-FI" sz="2000" dirty="0">
                <a:solidFill>
                  <a:schemeClr val="tx1"/>
                </a:solidFill>
              </a:rPr>
              <a:t>Tunteiden hermostollinen perusta (välittäjäaineet, hormonit, sympaattinen ja parasympaattinen)</a:t>
            </a:r>
          </a:p>
          <a:p>
            <a:pPr marL="342900" indent="-342900">
              <a:buFont typeface="Arial" panose="020B0604020202020204" pitchFamily="34" charset="0"/>
              <a:buChar char="•"/>
            </a:pPr>
            <a:r>
              <a:rPr lang="fi-FI" sz="2000" dirty="0">
                <a:solidFill>
                  <a:schemeClr val="tx1"/>
                </a:solidFill>
              </a:rPr>
              <a:t>Pelko- ja mielihyväjärjestelmät</a:t>
            </a:r>
          </a:p>
          <a:p>
            <a:pPr marL="342900" indent="-342900">
              <a:buFont typeface="Arial" panose="020B0604020202020204" pitchFamily="34" charset="0"/>
              <a:buChar char="•"/>
            </a:pPr>
            <a:r>
              <a:rPr lang="fi-FI" sz="2000" dirty="0" err="1">
                <a:solidFill>
                  <a:schemeClr val="tx1"/>
                </a:solidFill>
              </a:rPr>
              <a:t>Greenbergin</a:t>
            </a:r>
            <a:r>
              <a:rPr lang="fi-FI" sz="2000" dirty="0">
                <a:solidFill>
                  <a:schemeClr val="tx1"/>
                </a:solidFill>
              </a:rPr>
              <a:t> tunneteoria</a:t>
            </a:r>
          </a:p>
          <a:p>
            <a:pPr marL="342900" indent="-342900">
              <a:buFont typeface="Arial" panose="020B0604020202020204" pitchFamily="34" charset="0"/>
              <a:buChar char="•"/>
            </a:pPr>
            <a:endParaRPr lang="fi-FI" sz="2000" dirty="0">
              <a:solidFill>
                <a:schemeClr val="tx1"/>
              </a:solidFill>
            </a:endParaRPr>
          </a:p>
          <a:p>
            <a:pPr algn="ctr"/>
            <a:endParaRPr lang="fi-FI" dirty="0"/>
          </a:p>
        </p:txBody>
      </p:sp>
      <p:sp>
        <p:nvSpPr>
          <p:cNvPr id="5" name="Suorakulmio: Pyöristetyt kulmat 4">
            <a:extLst>
              <a:ext uri="{FF2B5EF4-FFF2-40B4-BE49-F238E27FC236}">
                <a16:creationId xmlns:a16="http://schemas.microsoft.com/office/drawing/2014/main" id="{7BC1AAF1-FDB5-8ADF-B01F-2BDD51BF2A75}"/>
              </a:ext>
            </a:extLst>
          </p:cNvPr>
          <p:cNvSpPr/>
          <p:nvPr/>
        </p:nvSpPr>
        <p:spPr>
          <a:xfrm>
            <a:off x="3817856" y="704849"/>
            <a:ext cx="3697369" cy="531936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t>PSYYKKINEN HYVINVOINTI</a:t>
            </a:r>
          </a:p>
          <a:p>
            <a:pPr marL="285750" indent="-285750">
              <a:buFont typeface="Arial" panose="020B0604020202020204" pitchFamily="34" charset="0"/>
              <a:buChar char="•"/>
            </a:pPr>
            <a:r>
              <a:rPr lang="fi-FI" sz="2000" dirty="0"/>
              <a:t>Defenssit</a:t>
            </a:r>
          </a:p>
          <a:p>
            <a:pPr marL="285750" indent="-285750">
              <a:buFont typeface="Arial" panose="020B0604020202020204" pitchFamily="34" charset="0"/>
              <a:buChar char="•"/>
            </a:pPr>
            <a:r>
              <a:rPr lang="fi-FI" sz="2000" dirty="0"/>
              <a:t>Hallintakeinot </a:t>
            </a:r>
          </a:p>
          <a:p>
            <a:pPr marL="285750" indent="-285750">
              <a:buFont typeface="Arial" panose="020B0604020202020204" pitchFamily="34" charset="0"/>
              <a:buChar char="•"/>
            </a:pPr>
            <a:r>
              <a:rPr lang="fi-FI" sz="2000" dirty="0"/>
              <a:t>Psykologinen joustavuus</a:t>
            </a:r>
          </a:p>
          <a:p>
            <a:pPr marL="285750" indent="-285750">
              <a:buFont typeface="Arial" panose="020B0604020202020204" pitchFamily="34" charset="0"/>
              <a:buChar char="•"/>
            </a:pPr>
            <a:r>
              <a:rPr lang="fi-FI" sz="2000" dirty="0" err="1"/>
              <a:t>Resilienssi</a:t>
            </a:r>
            <a:r>
              <a:rPr lang="fi-FI" sz="2000" dirty="0"/>
              <a:t> </a:t>
            </a:r>
          </a:p>
          <a:p>
            <a:pPr marL="285750" indent="-285750">
              <a:buFont typeface="Arial" panose="020B0604020202020204" pitchFamily="34" charset="0"/>
              <a:buChar char="•"/>
            </a:pPr>
            <a:r>
              <a:rPr lang="fi-FI" sz="2000" dirty="0"/>
              <a:t>Unen vaiheet</a:t>
            </a:r>
          </a:p>
          <a:p>
            <a:pPr marL="285750" indent="-285750">
              <a:buFont typeface="Arial" panose="020B0604020202020204" pitchFamily="34" charset="0"/>
              <a:buChar char="•"/>
            </a:pPr>
            <a:r>
              <a:rPr lang="fi-FI" sz="2000" dirty="0"/>
              <a:t>Nukkumisen merkitys</a:t>
            </a:r>
          </a:p>
          <a:p>
            <a:pPr marL="285750" indent="-285750">
              <a:buFont typeface="Arial" panose="020B0604020202020204" pitchFamily="34" charset="0"/>
              <a:buChar char="•"/>
            </a:pPr>
            <a:r>
              <a:rPr lang="fi-FI" sz="2000" dirty="0"/>
              <a:t>Miksi unia nähdään?</a:t>
            </a:r>
          </a:p>
          <a:p>
            <a:pPr marL="285750" indent="-285750">
              <a:buFont typeface="Arial" panose="020B0604020202020204" pitchFamily="34" charset="0"/>
              <a:buChar char="•"/>
            </a:pPr>
            <a:r>
              <a:rPr lang="fi-FI" sz="2000" dirty="0"/>
              <a:t>Kriisi ja kriisin vaiheet</a:t>
            </a:r>
          </a:p>
          <a:p>
            <a:pPr marL="285750" indent="-285750">
              <a:buFont typeface="Arial" panose="020B0604020202020204" pitchFamily="34" charset="0"/>
              <a:buChar char="•"/>
            </a:pPr>
            <a:r>
              <a:rPr lang="fi-FI" sz="2000" dirty="0"/>
              <a:t>Stressi</a:t>
            </a:r>
          </a:p>
          <a:p>
            <a:pPr algn="ctr"/>
            <a:endParaRPr lang="fi-FI" dirty="0"/>
          </a:p>
        </p:txBody>
      </p:sp>
      <p:sp>
        <p:nvSpPr>
          <p:cNvPr id="6" name="Suorakulmio 5">
            <a:extLst>
              <a:ext uri="{FF2B5EF4-FFF2-40B4-BE49-F238E27FC236}">
                <a16:creationId xmlns:a16="http://schemas.microsoft.com/office/drawing/2014/main" id="{8824F652-3312-910D-3C73-9F1A064F89AF}"/>
              </a:ext>
            </a:extLst>
          </p:cNvPr>
          <p:cNvSpPr/>
          <p:nvPr/>
        </p:nvSpPr>
        <p:spPr>
          <a:xfrm>
            <a:off x="7696200" y="704849"/>
            <a:ext cx="4318000" cy="54483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solidFill>
                  <a:schemeClr val="tx1"/>
                </a:solidFill>
              </a:rPr>
              <a:t>MIELENTERVEYS JA SEN HÄIRIÖT</a:t>
            </a:r>
          </a:p>
          <a:p>
            <a:pPr marL="342900" indent="-342900">
              <a:buFont typeface="Arial" panose="020B0604020202020204" pitchFamily="34" charset="0"/>
              <a:buChar char="•"/>
            </a:pPr>
            <a:r>
              <a:rPr lang="fi-FI" sz="2000" dirty="0">
                <a:solidFill>
                  <a:schemeClr val="tx1"/>
                </a:solidFill>
              </a:rPr>
              <a:t>Mielenterveyden määritteleminen</a:t>
            </a:r>
          </a:p>
          <a:p>
            <a:pPr marL="342900" indent="-342900">
              <a:buFont typeface="Arial" panose="020B0604020202020204" pitchFamily="34" charset="0"/>
              <a:buChar char="•"/>
            </a:pPr>
            <a:r>
              <a:rPr lang="fi-FI" sz="2000" dirty="0">
                <a:solidFill>
                  <a:schemeClr val="tx1"/>
                </a:solidFill>
              </a:rPr>
              <a:t>Haavoittavat ja suojaavat tekijät</a:t>
            </a:r>
          </a:p>
          <a:p>
            <a:pPr marL="342900" indent="-342900">
              <a:buFont typeface="Arial" panose="020B0604020202020204" pitchFamily="34" charset="0"/>
              <a:buChar char="•"/>
            </a:pPr>
            <a:r>
              <a:rPr lang="fi-FI" sz="2000" dirty="0">
                <a:solidFill>
                  <a:schemeClr val="tx1"/>
                </a:solidFill>
              </a:rPr>
              <a:t>Perimän ja ympäristön vaikutus</a:t>
            </a:r>
          </a:p>
          <a:p>
            <a:pPr marL="342900" indent="-342900">
              <a:buFont typeface="Arial" panose="020B0604020202020204" pitchFamily="34" charset="0"/>
              <a:buChar char="•"/>
            </a:pPr>
            <a:r>
              <a:rPr lang="fi-FI" sz="2000" dirty="0">
                <a:solidFill>
                  <a:schemeClr val="tx1"/>
                </a:solidFill>
              </a:rPr>
              <a:t>Diagnostinen järjestelmä</a:t>
            </a:r>
          </a:p>
          <a:p>
            <a:pPr marL="342900" indent="-342900">
              <a:buFont typeface="Arial" panose="020B0604020202020204" pitchFamily="34" charset="0"/>
              <a:buChar char="•"/>
            </a:pPr>
            <a:r>
              <a:rPr lang="fi-FI" sz="2000" dirty="0">
                <a:solidFill>
                  <a:schemeClr val="tx1"/>
                </a:solidFill>
              </a:rPr>
              <a:t>Jokin mielenterveyshäiriöt</a:t>
            </a:r>
          </a:p>
          <a:p>
            <a:pPr marL="342900" indent="-342900">
              <a:buFont typeface="Arial" panose="020B0604020202020204" pitchFamily="34" charset="0"/>
              <a:buChar char="•"/>
            </a:pPr>
            <a:r>
              <a:rPr lang="fi-FI" sz="2000" dirty="0">
                <a:solidFill>
                  <a:schemeClr val="tx1"/>
                </a:solidFill>
              </a:rPr>
              <a:t>Hoitomuodot</a:t>
            </a:r>
          </a:p>
          <a:p>
            <a:pPr marL="342900" indent="-342900">
              <a:buFont typeface="Arial" panose="020B0604020202020204" pitchFamily="34" charset="0"/>
              <a:buChar char="•"/>
            </a:pPr>
            <a:r>
              <a:rPr lang="fi-FI" sz="2000" dirty="0">
                <a:solidFill>
                  <a:schemeClr val="tx1"/>
                </a:solidFill>
              </a:rPr>
              <a:t>Psykoterapia</a:t>
            </a:r>
          </a:p>
          <a:p>
            <a:pPr marL="342900" indent="-342900">
              <a:buFont typeface="Arial" panose="020B0604020202020204" pitchFamily="34" charset="0"/>
              <a:buChar char="•"/>
            </a:pPr>
            <a:r>
              <a:rPr lang="fi-FI" sz="2000" dirty="0">
                <a:solidFill>
                  <a:schemeClr val="tx1"/>
                </a:solidFill>
              </a:rPr>
              <a:t>Terapeuttinen allianssi</a:t>
            </a:r>
          </a:p>
          <a:p>
            <a:pPr marL="342900" indent="-342900">
              <a:buFont typeface="Arial" panose="020B0604020202020204" pitchFamily="34" charset="0"/>
              <a:buChar char="•"/>
            </a:pPr>
            <a:r>
              <a:rPr lang="fi-FI" sz="2000" dirty="0">
                <a:solidFill>
                  <a:schemeClr val="tx1"/>
                </a:solidFill>
              </a:rPr>
              <a:t>Moniammatillisuus</a:t>
            </a:r>
          </a:p>
          <a:p>
            <a:pPr algn="ctr"/>
            <a:endParaRPr lang="fi-FI" dirty="0"/>
          </a:p>
        </p:txBody>
      </p:sp>
    </p:spTree>
    <p:extLst>
      <p:ext uri="{BB962C8B-B14F-4D97-AF65-F5344CB8AC3E}">
        <p14:creationId xmlns:p14="http://schemas.microsoft.com/office/powerpoint/2010/main" val="246652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244C69-7A27-7353-F53E-E97E4CC2B25F}"/>
              </a:ext>
            </a:extLst>
          </p:cNvPr>
          <p:cNvSpPr>
            <a:spLocks noGrp="1"/>
          </p:cNvSpPr>
          <p:nvPr>
            <p:ph type="title"/>
          </p:nvPr>
        </p:nvSpPr>
        <p:spPr>
          <a:xfrm>
            <a:off x="3811913" y="130203"/>
            <a:ext cx="3248891" cy="563130"/>
          </a:xfrm>
        </p:spPr>
        <p:txBody>
          <a:bodyPr>
            <a:normAutofit fontScale="90000"/>
          </a:bodyPr>
          <a:lstStyle/>
          <a:p>
            <a:r>
              <a:rPr lang="fi-FI" dirty="0"/>
              <a:t>Mielenterveys</a:t>
            </a:r>
          </a:p>
        </p:txBody>
      </p:sp>
      <p:sp>
        <p:nvSpPr>
          <p:cNvPr id="4" name="Suorakulmio 3">
            <a:extLst>
              <a:ext uri="{FF2B5EF4-FFF2-40B4-BE49-F238E27FC236}">
                <a16:creationId xmlns:a16="http://schemas.microsoft.com/office/drawing/2014/main" id="{C8AF8154-D3EE-947C-66CE-527AC28ECBF8}"/>
              </a:ext>
            </a:extLst>
          </p:cNvPr>
          <p:cNvSpPr/>
          <p:nvPr/>
        </p:nvSpPr>
        <p:spPr>
          <a:xfrm>
            <a:off x="561113" y="1063811"/>
            <a:ext cx="4045681" cy="548363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dirty="0">
              <a:solidFill>
                <a:schemeClr val="tx1"/>
              </a:solidFill>
            </a:endParaRPr>
          </a:p>
          <a:p>
            <a:pPr algn="ctr"/>
            <a:endParaRPr lang="fi-FI" sz="2000" b="1" dirty="0">
              <a:solidFill>
                <a:schemeClr val="tx1"/>
              </a:solidFill>
            </a:endParaRPr>
          </a:p>
          <a:p>
            <a:pPr algn="ctr"/>
            <a:r>
              <a:rPr lang="fi-FI" sz="2000" b="1" dirty="0">
                <a:solidFill>
                  <a:schemeClr val="tx1"/>
                </a:solidFill>
              </a:rPr>
              <a:t>POSITIIVINEN MÄÄRITTELY:</a:t>
            </a:r>
          </a:p>
          <a:p>
            <a:pPr algn="ctr"/>
            <a:r>
              <a:rPr lang="fi-FI" sz="2000" dirty="0">
                <a:solidFill>
                  <a:schemeClr val="tx1"/>
                </a:solidFill>
              </a:rPr>
              <a:t>Kyky sopeutua</a:t>
            </a:r>
          </a:p>
          <a:p>
            <a:pPr algn="ctr"/>
            <a:endParaRPr lang="fi-FI" sz="2000" dirty="0">
              <a:solidFill>
                <a:schemeClr val="tx1"/>
              </a:solidFill>
            </a:endParaRPr>
          </a:p>
          <a:p>
            <a:pPr algn="ctr"/>
            <a:r>
              <a:rPr lang="fi-FI" sz="2000" dirty="0">
                <a:solidFill>
                  <a:schemeClr val="tx1"/>
                </a:solidFill>
              </a:rPr>
              <a:t>Kyky sietää stressiä</a:t>
            </a:r>
          </a:p>
          <a:p>
            <a:pPr algn="ctr"/>
            <a:endParaRPr lang="fi-FI" sz="2000" dirty="0">
              <a:solidFill>
                <a:schemeClr val="tx1"/>
              </a:solidFill>
            </a:endParaRPr>
          </a:p>
          <a:p>
            <a:pPr algn="ctr"/>
            <a:r>
              <a:rPr lang="fi-FI" sz="2000" dirty="0">
                <a:solidFill>
                  <a:schemeClr val="tx1"/>
                </a:solidFill>
              </a:rPr>
              <a:t>Kyky selviytyä (</a:t>
            </a:r>
            <a:r>
              <a:rPr lang="fi-FI" sz="2000" dirty="0" err="1">
                <a:solidFill>
                  <a:schemeClr val="tx1"/>
                </a:solidFill>
              </a:rPr>
              <a:t>resilienssi</a:t>
            </a:r>
            <a:r>
              <a:rPr lang="fi-FI" sz="2000" dirty="0">
                <a:solidFill>
                  <a:schemeClr val="tx1"/>
                </a:solidFill>
              </a:rPr>
              <a:t>)</a:t>
            </a:r>
          </a:p>
          <a:p>
            <a:pPr algn="ctr"/>
            <a:endParaRPr lang="fi-FI" sz="2000" dirty="0">
              <a:solidFill>
                <a:schemeClr val="tx1"/>
              </a:solidFill>
            </a:endParaRPr>
          </a:p>
          <a:p>
            <a:pPr algn="ctr"/>
            <a:r>
              <a:rPr lang="fi-FI" sz="2000" dirty="0">
                <a:solidFill>
                  <a:schemeClr val="tx1"/>
                </a:solidFill>
              </a:rPr>
              <a:t>Kyky ylläpitää toimintakyky vaikeuksissa</a:t>
            </a:r>
          </a:p>
          <a:p>
            <a:pPr algn="ctr"/>
            <a:endParaRPr lang="fi-FI" sz="2000" dirty="0">
              <a:solidFill>
                <a:schemeClr val="tx1"/>
              </a:solidFill>
            </a:endParaRPr>
          </a:p>
          <a:p>
            <a:pPr algn="ctr"/>
            <a:r>
              <a:rPr lang="fi-FI" sz="2000" dirty="0">
                <a:solidFill>
                  <a:schemeClr val="tx1"/>
                </a:solidFill>
              </a:rPr>
              <a:t>Kyky toimiviin ihmissuhteisiin</a:t>
            </a:r>
          </a:p>
          <a:p>
            <a:pPr algn="ctr"/>
            <a:endParaRPr lang="fi-FI" sz="2000" dirty="0">
              <a:solidFill>
                <a:schemeClr val="tx1"/>
              </a:solidFill>
            </a:endParaRPr>
          </a:p>
          <a:p>
            <a:pPr algn="ctr"/>
            <a:r>
              <a:rPr lang="fi-FI" sz="2000" dirty="0">
                <a:solidFill>
                  <a:schemeClr val="tx1"/>
                </a:solidFill>
              </a:rPr>
              <a:t>Kyky elämänhallintaan</a:t>
            </a:r>
          </a:p>
          <a:p>
            <a:pPr algn="ctr"/>
            <a:endParaRPr lang="fi-FI" sz="2000" dirty="0">
              <a:solidFill>
                <a:schemeClr val="tx1"/>
              </a:solidFill>
            </a:endParaRPr>
          </a:p>
          <a:p>
            <a:pPr algn="ctr"/>
            <a:r>
              <a:rPr lang="fi-FI" sz="2000" dirty="0">
                <a:solidFill>
                  <a:schemeClr val="tx1"/>
                </a:solidFill>
              </a:rPr>
              <a:t>Realiteettitaju</a:t>
            </a:r>
          </a:p>
          <a:p>
            <a:pPr algn="ctr"/>
            <a:endParaRPr lang="fi-FI" sz="2000" dirty="0">
              <a:solidFill>
                <a:schemeClr val="tx1"/>
              </a:solidFill>
            </a:endParaRPr>
          </a:p>
          <a:p>
            <a:pPr algn="ctr"/>
            <a:r>
              <a:rPr lang="fi-FI" sz="2000" dirty="0">
                <a:solidFill>
                  <a:schemeClr val="tx1"/>
                </a:solidFill>
              </a:rPr>
              <a:t>Optimismi</a:t>
            </a:r>
          </a:p>
          <a:p>
            <a:pPr algn="ctr"/>
            <a:endParaRPr lang="fi-FI" dirty="0"/>
          </a:p>
          <a:p>
            <a:pPr algn="ctr"/>
            <a:r>
              <a:rPr lang="fi-FI" dirty="0"/>
              <a:t> </a:t>
            </a:r>
          </a:p>
        </p:txBody>
      </p:sp>
      <p:sp>
        <p:nvSpPr>
          <p:cNvPr id="5" name="Suorakulmio 4">
            <a:extLst>
              <a:ext uri="{FF2B5EF4-FFF2-40B4-BE49-F238E27FC236}">
                <a16:creationId xmlns:a16="http://schemas.microsoft.com/office/drawing/2014/main" id="{1C87C0FA-A91D-BAD1-6175-0A8484EDDDDD}"/>
              </a:ext>
            </a:extLst>
          </p:cNvPr>
          <p:cNvSpPr/>
          <p:nvPr/>
        </p:nvSpPr>
        <p:spPr>
          <a:xfrm>
            <a:off x="6697123" y="1089961"/>
            <a:ext cx="4045681" cy="545748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solidFill>
                  <a:schemeClr val="tx1"/>
                </a:solidFill>
              </a:rPr>
              <a:t>NEGATIIVINEN MÄÄRITTELY:</a:t>
            </a:r>
          </a:p>
          <a:p>
            <a:pPr algn="ctr"/>
            <a:endParaRPr lang="fi-FI" sz="2000" dirty="0">
              <a:solidFill>
                <a:schemeClr val="tx1"/>
              </a:solidFill>
            </a:endParaRPr>
          </a:p>
          <a:p>
            <a:pPr algn="ctr"/>
            <a:r>
              <a:rPr lang="fi-FI" sz="2000" dirty="0">
                <a:solidFill>
                  <a:schemeClr val="tx1"/>
                </a:solidFill>
              </a:rPr>
              <a:t>Puutteita todellisuudentajussa</a:t>
            </a:r>
          </a:p>
          <a:p>
            <a:pPr algn="ctr"/>
            <a:endParaRPr lang="fi-FI" sz="2000" dirty="0">
              <a:solidFill>
                <a:schemeClr val="tx1"/>
              </a:solidFill>
            </a:endParaRPr>
          </a:p>
          <a:p>
            <a:pPr algn="ctr"/>
            <a:r>
              <a:rPr lang="fi-FI" sz="2000" dirty="0">
                <a:solidFill>
                  <a:schemeClr val="tx1"/>
                </a:solidFill>
              </a:rPr>
              <a:t>Puutteita kyvyssä huolehtia itsestään</a:t>
            </a:r>
          </a:p>
          <a:p>
            <a:pPr algn="ctr"/>
            <a:endParaRPr lang="fi-FI" sz="2000" dirty="0">
              <a:solidFill>
                <a:schemeClr val="tx1"/>
              </a:solidFill>
            </a:endParaRPr>
          </a:p>
          <a:p>
            <a:pPr algn="ctr"/>
            <a:r>
              <a:rPr lang="fi-FI" sz="2000" dirty="0">
                <a:solidFill>
                  <a:schemeClr val="tx1"/>
                </a:solidFill>
              </a:rPr>
              <a:t>Puutteita empatiakyvyssä</a:t>
            </a:r>
          </a:p>
          <a:p>
            <a:pPr algn="ctr"/>
            <a:endParaRPr lang="fi-FI" sz="2000" dirty="0">
              <a:solidFill>
                <a:schemeClr val="tx1"/>
              </a:solidFill>
            </a:endParaRPr>
          </a:p>
          <a:p>
            <a:pPr algn="ctr"/>
            <a:r>
              <a:rPr lang="fi-FI" sz="2000" dirty="0">
                <a:solidFill>
                  <a:schemeClr val="tx1"/>
                </a:solidFill>
              </a:rPr>
              <a:t>Ongelmia, jotka tuottavat kärsimystä yksilölle itselleen tai hänen läheisilleen</a:t>
            </a:r>
          </a:p>
          <a:p>
            <a:pPr algn="ctr"/>
            <a:endParaRPr lang="fi-FI" sz="2000" dirty="0">
              <a:solidFill>
                <a:schemeClr val="tx1"/>
              </a:solidFill>
            </a:endParaRPr>
          </a:p>
          <a:p>
            <a:pPr algn="ctr"/>
            <a:r>
              <a:rPr lang="fi-FI" sz="2000" dirty="0">
                <a:solidFill>
                  <a:schemeClr val="tx1"/>
                </a:solidFill>
              </a:rPr>
              <a:t>Ei eheää persoonallisuutta</a:t>
            </a:r>
          </a:p>
        </p:txBody>
      </p:sp>
      <p:sp>
        <p:nvSpPr>
          <p:cNvPr id="6" name="Plusmerkki 5">
            <a:extLst>
              <a:ext uri="{FF2B5EF4-FFF2-40B4-BE49-F238E27FC236}">
                <a16:creationId xmlns:a16="http://schemas.microsoft.com/office/drawing/2014/main" id="{CC395093-6307-6AF9-B4D5-7ECD1DA154B6}"/>
              </a:ext>
            </a:extLst>
          </p:cNvPr>
          <p:cNvSpPr/>
          <p:nvPr/>
        </p:nvSpPr>
        <p:spPr>
          <a:xfrm>
            <a:off x="561113" y="1487695"/>
            <a:ext cx="938646" cy="877385"/>
          </a:xfrm>
          <a:prstGeom prst="mathPl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Miinusmerkki 6">
            <a:extLst>
              <a:ext uri="{FF2B5EF4-FFF2-40B4-BE49-F238E27FC236}">
                <a16:creationId xmlns:a16="http://schemas.microsoft.com/office/drawing/2014/main" id="{22E87547-C7CE-8A04-D278-2BAE791C2E83}"/>
              </a:ext>
            </a:extLst>
          </p:cNvPr>
          <p:cNvSpPr/>
          <p:nvPr/>
        </p:nvSpPr>
        <p:spPr>
          <a:xfrm>
            <a:off x="6832101" y="1011988"/>
            <a:ext cx="914400" cy="91440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818838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89874D9-9993-1093-18A7-EF1BCFCB81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62668" y="34290"/>
            <a:ext cx="8424332" cy="682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939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695B637-EFD3-0835-3F6D-ABA8CD0F8DBE}"/>
              </a:ext>
            </a:extLst>
          </p:cNvPr>
          <p:cNvSpPr>
            <a:spLocks noGrp="1"/>
          </p:cNvSpPr>
          <p:nvPr>
            <p:ph type="title"/>
          </p:nvPr>
        </p:nvSpPr>
        <p:spPr>
          <a:xfrm>
            <a:off x="686834" y="1153572"/>
            <a:ext cx="3200400" cy="4461163"/>
          </a:xfrm>
        </p:spPr>
        <p:txBody>
          <a:bodyPr>
            <a:normAutofit/>
          </a:bodyPr>
          <a:lstStyle/>
          <a:p>
            <a:r>
              <a:rPr lang="fi-FI" sz="4100">
                <a:solidFill>
                  <a:srgbClr val="FFFFFF"/>
                </a:solidFill>
              </a:rPr>
              <a:t>Mielenterveys ja sen häiriöt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7740E9BC-B126-2DB2-6A7E-9365BB013717}"/>
              </a:ext>
            </a:extLst>
          </p:cNvPr>
          <p:cNvSpPr>
            <a:spLocks noGrp="1"/>
          </p:cNvSpPr>
          <p:nvPr>
            <p:ph idx="1"/>
          </p:nvPr>
        </p:nvSpPr>
        <p:spPr>
          <a:xfrm>
            <a:off x="4447308" y="591344"/>
            <a:ext cx="6906491" cy="5585619"/>
          </a:xfrm>
        </p:spPr>
        <p:txBody>
          <a:bodyPr anchor="ctr">
            <a:normAutofit/>
          </a:bodyPr>
          <a:lstStyle/>
          <a:p>
            <a:r>
              <a:rPr lang="fi-FI" sz="2000"/>
              <a:t>Ilmiöitä, joita selittävät sekä biologiset, sosiaaliset että psyykkiset tekijät </a:t>
            </a:r>
          </a:p>
          <a:p>
            <a:r>
              <a:rPr lang="fi-FI" sz="2000" b="1" i="0">
                <a:effectLst/>
              </a:rPr>
              <a:t>Aivojen välittäjäaineiden tasapainon järkkyminen </a:t>
            </a:r>
            <a:r>
              <a:rPr lang="fi-FI" sz="2000" b="0" i="0">
                <a:effectLst/>
              </a:rPr>
              <a:t>on yksi mielenterveyttä heikentävä tekijä. </a:t>
            </a:r>
          </a:p>
          <a:p>
            <a:r>
              <a:rPr lang="fi-FI" sz="2000" b="1" i="0">
                <a:effectLst/>
              </a:rPr>
              <a:t>Stressijärjestelmän pettäminen </a:t>
            </a:r>
            <a:r>
              <a:rPr lang="fi-FI" sz="2000" b="0" i="0">
                <a:effectLst/>
              </a:rPr>
              <a:t>ja siitä johtuva vaikeus rauhoittua ja tyyntyä vaikuttaa osaan mielenterveyden häiriöistä. </a:t>
            </a:r>
          </a:p>
          <a:p>
            <a:r>
              <a:rPr lang="fi-FI" sz="2000" b="0" i="0">
                <a:effectLst/>
              </a:rPr>
              <a:t>Myös </a:t>
            </a:r>
            <a:r>
              <a:rPr lang="fi-FI" sz="2000" b="1" i="0">
                <a:effectLst/>
              </a:rPr>
              <a:t>univaikeudet</a:t>
            </a:r>
            <a:r>
              <a:rPr lang="fi-FI" sz="2000" b="0" i="0">
                <a:effectLst/>
              </a:rPr>
              <a:t> liittyvät mielenterveyshäiriöihin</a:t>
            </a:r>
            <a:r>
              <a:rPr lang="fi-FI" sz="2000" b="0" i="0">
                <a:effectLst/>
                <a:latin typeface="Noto Serif" panose="02020502060505020204" pitchFamily="18"/>
              </a:rPr>
              <a:t>. </a:t>
            </a:r>
          </a:p>
          <a:p>
            <a:r>
              <a:rPr lang="fi-FI" sz="2000" b="1"/>
              <a:t>Sosiaaliset ja yhteiskunnalliset tekijät </a:t>
            </a:r>
            <a:r>
              <a:rPr lang="fi-FI" sz="2000"/>
              <a:t>vaikuttavat mielenterveyteen</a:t>
            </a:r>
          </a:p>
          <a:p>
            <a:r>
              <a:rPr lang="fi-FI" sz="2000" b="1"/>
              <a:t>Suojaavia tekijöitä </a:t>
            </a:r>
            <a:r>
              <a:rPr lang="fi-FI" sz="2000"/>
              <a:t>ovat mm. hyvä kiintymyssuhde, hyvät ihmissuhteet</a:t>
            </a:r>
          </a:p>
          <a:p>
            <a:r>
              <a:rPr lang="fi-FI" sz="2000"/>
              <a:t>Mielenterveyttä tukee esim. </a:t>
            </a:r>
            <a:r>
              <a:rPr lang="fi-FI" sz="2000" b="1"/>
              <a:t>psyykkiset taidot </a:t>
            </a:r>
            <a:r>
              <a:rPr lang="fi-FI" sz="2000"/>
              <a:t>kuten tunteiden säätelykyky, adaptiiviset hallintakeinot, kyky suunnata ajatukset rakentavasti ja  ajatusmallien joustavauus.</a:t>
            </a:r>
          </a:p>
        </p:txBody>
      </p:sp>
    </p:spTree>
    <p:extLst>
      <p:ext uri="{BB962C8B-B14F-4D97-AF65-F5344CB8AC3E}">
        <p14:creationId xmlns:p14="http://schemas.microsoft.com/office/powerpoint/2010/main" val="4180894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4000561-469B-05BB-FD36-36DF415DE6F5}"/>
              </a:ext>
            </a:extLst>
          </p:cNvPr>
          <p:cNvSpPr>
            <a:spLocks noGrp="1"/>
          </p:cNvSpPr>
          <p:nvPr>
            <p:ph type="title"/>
          </p:nvPr>
        </p:nvSpPr>
        <p:spPr>
          <a:xfrm>
            <a:off x="686834" y="1153572"/>
            <a:ext cx="3200400" cy="4461163"/>
          </a:xfrm>
        </p:spPr>
        <p:txBody>
          <a:bodyPr>
            <a:normAutofit/>
          </a:bodyPr>
          <a:lstStyle/>
          <a:p>
            <a:r>
              <a:rPr lang="fi-FI" sz="3700">
                <a:solidFill>
                  <a:srgbClr val="FFFFFF"/>
                </a:solidFill>
              </a:rPr>
              <a:t>Mielenterveys-häiriöt jaetaan yleensä neljään ryhmään: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63180995-171B-E826-C5F6-EB9572E10B49}"/>
              </a:ext>
            </a:extLst>
          </p:cNvPr>
          <p:cNvSpPr>
            <a:spLocks noGrp="1"/>
          </p:cNvSpPr>
          <p:nvPr>
            <p:ph idx="1"/>
          </p:nvPr>
        </p:nvSpPr>
        <p:spPr>
          <a:xfrm>
            <a:off x="4447308" y="591344"/>
            <a:ext cx="6906491" cy="5585619"/>
          </a:xfrm>
        </p:spPr>
        <p:txBody>
          <a:bodyPr anchor="ctr">
            <a:normAutofit/>
          </a:bodyPr>
          <a:lstStyle/>
          <a:p>
            <a:pPr marL="514350" indent="-514350">
              <a:buFont typeface="+mj-lt"/>
              <a:buAutoNum type="arabicPeriod"/>
            </a:pPr>
            <a:r>
              <a:rPr lang="fi-FI" sz="2200" b="1"/>
              <a:t>Ahdistuneisuushäiriöt </a:t>
            </a:r>
            <a:r>
              <a:rPr lang="fi-FI" sz="2200"/>
              <a:t>(yleensä lieviä, saattavat rajoittaa elämää, esim. paniikkihäiriö)</a:t>
            </a:r>
          </a:p>
          <a:p>
            <a:pPr marL="514350" indent="-514350">
              <a:buFont typeface="+mj-lt"/>
              <a:buAutoNum type="arabicPeriod"/>
            </a:pPr>
            <a:r>
              <a:rPr lang="fi-FI" sz="2200" b="1"/>
              <a:t>Mielialahäiriöt</a:t>
            </a:r>
            <a:r>
              <a:rPr lang="fi-FI" sz="2200"/>
              <a:t> (mielialan poikkeuksellista nousua tai laskua tai molempia, voi vakavimmillaan vaatia sairaalahoitoa, esim. masennus)</a:t>
            </a:r>
          </a:p>
          <a:p>
            <a:pPr marL="514350" indent="-514350">
              <a:buFont typeface="+mj-lt"/>
              <a:buAutoNum type="arabicPeriod"/>
            </a:pPr>
            <a:r>
              <a:rPr lang="fi-FI" sz="2200" b="1"/>
              <a:t>Persoonallisuushäiriöt</a:t>
            </a:r>
            <a:r>
              <a:rPr lang="fi-FI" sz="2200"/>
              <a:t> (poikkeava ja joustamaton aikuisen persoonallisuuden rakenne, esim. epävakaa persoonallisuushäiriö)</a:t>
            </a:r>
          </a:p>
          <a:p>
            <a:pPr marL="514350" indent="-514350">
              <a:buFont typeface="+mj-lt"/>
              <a:buAutoNum type="arabicPeriod"/>
            </a:pPr>
            <a:r>
              <a:rPr lang="fi-FI" sz="2200" b="1"/>
              <a:t>Psykoottiset häiriöt </a:t>
            </a:r>
            <a:r>
              <a:rPr lang="fi-FI" sz="2200"/>
              <a:t>(todellisuudentajun pettämisen häiriöt, esim. skitsofrenia)</a:t>
            </a:r>
          </a:p>
          <a:p>
            <a:pPr marL="0" indent="0">
              <a:buNone/>
            </a:pPr>
            <a:endParaRPr lang="fi-FI" sz="2200"/>
          </a:p>
          <a:p>
            <a:pPr marL="0" indent="0">
              <a:buNone/>
            </a:pPr>
            <a:r>
              <a:rPr lang="fi-FI" sz="2200" b="1"/>
              <a:t>Muut häiriöt</a:t>
            </a:r>
          </a:p>
          <a:p>
            <a:pPr marL="0" indent="0">
              <a:buNone/>
            </a:pPr>
            <a:r>
              <a:rPr lang="fi-FI" sz="2200"/>
              <a:t>R</a:t>
            </a:r>
            <a:r>
              <a:rPr lang="fi-FI" sz="2200" b="0" i="0">
                <a:effectLst/>
              </a:rPr>
              <a:t>iippuvuudet ja syömishäiriöt</a:t>
            </a:r>
            <a:endParaRPr lang="fi-FI" sz="2200"/>
          </a:p>
        </p:txBody>
      </p:sp>
    </p:spTree>
    <p:extLst>
      <p:ext uri="{BB962C8B-B14F-4D97-AF65-F5344CB8AC3E}">
        <p14:creationId xmlns:p14="http://schemas.microsoft.com/office/powerpoint/2010/main" val="1706455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B9F934-743B-9B91-FA37-D3488DF10B7A}"/>
              </a:ext>
            </a:extLst>
          </p:cNvPr>
          <p:cNvSpPr>
            <a:spLocks noGrp="1"/>
          </p:cNvSpPr>
          <p:nvPr>
            <p:ph type="title"/>
          </p:nvPr>
        </p:nvSpPr>
        <p:spPr>
          <a:xfrm>
            <a:off x="648929" y="629266"/>
            <a:ext cx="3505495" cy="1622321"/>
          </a:xfrm>
        </p:spPr>
        <p:txBody>
          <a:bodyPr>
            <a:normAutofit/>
          </a:bodyPr>
          <a:lstStyle/>
          <a:p>
            <a:r>
              <a:rPr lang="fi-FI" sz="3700" dirty="0"/>
              <a:t>Selityksiä mielenterveyden häiriöiden syistä</a:t>
            </a:r>
          </a:p>
        </p:txBody>
      </p:sp>
      <p:sp>
        <p:nvSpPr>
          <p:cNvPr id="3" name="Sisällön paikkamerkki 2">
            <a:extLst>
              <a:ext uri="{FF2B5EF4-FFF2-40B4-BE49-F238E27FC236}">
                <a16:creationId xmlns:a16="http://schemas.microsoft.com/office/drawing/2014/main" id="{4834A0A3-C4BD-A287-344D-F537904CBD54}"/>
              </a:ext>
            </a:extLst>
          </p:cNvPr>
          <p:cNvSpPr>
            <a:spLocks noGrp="1"/>
          </p:cNvSpPr>
          <p:nvPr>
            <p:ph idx="1"/>
          </p:nvPr>
        </p:nvSpPr>
        <p:spPr>
          <a:xfrm>
            <a:off x="365761" y="2693291"/>
            <a:ext cx="4490720" cy="4032629"/>
          </a:xfrm>
        </p:spPr>
        <p:txBody>
          <a:bodyPr>
            <a:normAutofit/>
          </a:bodyPr>
          <a:lstStyle/>
          <a:p>
            <a:r>
              <a:rPr lang="fi-FI" sz="2400" b="1" dirty="0"/>
              <a:t>Biologiset</a:t>
            </a:r>
            <a:r>
              <a:rPr lang="fi-FI" sz="2400" dirty="0"/>
              <a:t> selitykset</a:t>
            </a:r>
          </a:p>
          <a:p>
            <a:r>
              <a:rPr lang="fi-FI" sz="2400" b="1" dirty="0"/>
              <a:t>Yhteiskunnalliset</a:t>
            </a:r>
            <a:r>
              <a:rPr lang="fi-FI" sz="2400" dirty="0"/>
              <a:t> olosuhteet</a:t>
            </a:r>
          </a:p>
          <a:p>
            <a:r>
              <a:rPr lang="fi-FI" sz="2400" dirty="0"/>
              <a:t>Ihmisen automatisoituneet </a:t>
            </a:r>
            <a:r>
              <a:rPr lang="fi-FI" sz="2400" b="1" dirty="0"/>
              <a:t>ajattelu- ja tulkintatavat </a:t>
            </a:r>
            <a:r>
              <a:rPr lang="fi-FI" sz="2400" dirty="0"/>
              <a:t>(attribuutiot)</a:t>
            </a:r>
          </a:p>
          <a:p>
            <a:r>
              <a:rPr lang="fi-FI" sz="2400" b="1" dirty="0"/>
              <a:t>Varhaislapsuuden kokemukset </a:t>
            </a:r>
            <a:r>
              <a:rPr lang="fi-FI" sz="2400" dirty="0"/>
              <a:t>(psykodynaamiset persoonallisuusteoriat)</a:t>
            </a:r>
          </a:p>
          <a:p>
            <a:r>
              <a:rPr lang="fi-FI" sz="2400" b="1" dirty="0"/>
              <a:t>Kestämätön elämäntilanne</a:t>
            </a:r>
          </a:p>
        </p:txBody>
      </p:sp>
      <p:pic>
        <p:nvPicPr>
          <p:cNvPr id="2050" name="Picture 2">
            <a:extLst>
              <a:ext uri="{FF2B5EF4-FFF2-40B4-BE49-F238E27FC236}">
                <a16:creationId xmlns:a16="http://schemas.microsoft.com/office/drawing/2014/main" id="{AF025CFB-FB1D-3ABE-4008-A81C16BE01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39056" y="1472385"/>
            <a:ext cx="7279098" cy="427646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12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3E3C91-84B1-0F47-B458-2BD07DE19E9B}"/>
              </a:ext>
            </a:extLst>
          </p:cNvPr>
          <p:cNvSpPr>
            <a:spLocks noGrp="1"/>
          </p:cNvSpPr>
          <p:nvPr>
            <p:ph type="title"/>
          </p:nvPr>
        </p:nvSpPr>
        <p:spPr>
          <a:xfrm>
            <a:off x="952876" y="185744"/>
            <a:ext cx="9543482" cy="850598"/>
          </a:xfrm>
        </p:spPr>
        <p:txBody>
          <a:bodyPr/>
          <a:lstStyle/>
          <a:p>
            <a:r>
              <a:rPr lang="fi-FI" dirty="0"/>
              <a:t>Mielenterveyshäiriöiden hoito</a:t>
            </a:r>
          </a:p>
        </p:txBody>
      </p:sp>
      <p:sp>
        <p:nvSpPr>
          <p:cNvPr id="3" name="Sisällön paikkamerkki 2">
            <a:extLst>
              <a:ext uri="{FF2B5EF4-FFF2-40B4-BE49-F238E27FC236}">
                <a16:creationId xmlns:a16="http://schemas.microsoft.com/office/drawing/2014/main" id="{852ED41E-AFA3-7E44-B34B-610010AA32E4}"/>
              </a:ext>
            </a:extLst>
          </p:cNvPr>
          <p:cNvSpPr>
            <a:spLocks noGrp="1"/>
          </p:cNvSpPr>
          <p:nvPr>
            <p:ph idx="1"/>
          </p:nvPr>
        </p:nvSpPr>
        <p:spPr>
          <a:xfrm>
            <a:off x="543339" y="1036343"/>
            <a:ext cx="10845039" cy="5187056"/>
          </a:xfrm>
        </p:spPr>
        <p:txBody>
          <a:bodyPr vert="horz" lIns="45720" tIns="45720" rIns="45720" bIns="45720" rtlCol="0" anchor="t">
            <a:normAutofit/>
          </a:bodyPr>
          <a:lstStyle/>
          <a:p>
            <a:pPr marL="0" indent="0">
              <a:buNone/>
            </a:pPr>
            <a:endParaRPr lang="fi-FI" sz="2400" b="1" dirty="0">
              <a:ea typeface="+mn-lt"/>
              <a:cs typeface="+mn-lt"/>
            </a:endParaRPr>
          </a:p>
          <a:p>
            <a:pPr marL="0" indent="0">
              <a:buNone/>
            </a:pPr>
            <a:r>
              <a:rPr lang="fi-FI" sz="2400" b="1" dirty="0">
                <a:ea typeface="+mn-lt"/>
                <a:cs typeface="+mn-lt"/>
              </a:rPr>
              <a:t>Erilaisia hoitopaikkoja:</a:t>
            </a:r>
          </a:p>
          <a:p>
            <a:pPr marL="457200" indent="-457200">
              <a:buAutoNum type="arabicPeriod"/>
            </a:pPr>
            <a:r>
              <a:rPr lang="fi-FI" sz="2400" b="1" dirty="0">
                <a:ea typeface="+mn-lt"/>
                <a:cs typeface="+mn-lt"/>
              </a:rPr>
              <a:t>Avohoito</a:t>
            </a:r>
            <a:r>
              <a:rPr lang="fi-FI" sz="2400" dirty="0">
                <a:ea typeface="+mn-lt"/>
                <a:cs typeface="+mn-lt"/>
              </a:rPr>
              <a:t>: potilas asuu kotonaan ja käy esimerkiksi poliklinikalla hoidossa</a:t>
            </a:r>
          </a:p>
          <a:p>
            <a:pPr marL="457200" indent="-457200">
              <a:buAutoNum type="arabicPeriod"/>
            </a:pPr>
            <a:r>
              <a:rPr lang="fi-FI" sz="2400" b="1" dirty="0">
                <a:ea typeface="+mn-lt"/>
                <a:cs typeface="+mn-lt"/>
              </a:rPr>
              <a:t>Osastohoito:</a:t>
            </a:r>
            <a:r>
              <a:rPr lang="fi-FI" sz="2400" dirty="0">
                <a:ea typeface="+mn-lt"/>
                <a:cs typeface="+mn-lt"/>
              </a:rPr>
              <a:t> potilas saa hoitoa sairaalan vuodeosastolla</a:t>
            </a:r>
          </a:p>
          <a:p>
            <a:pPr lvl="3">
              <a:buFont typeface="Arial" pitchFamily="18" charset="2"/>
              <a:buChar char="•"/>
            </a:pPr>
            <a:r>
              <a:rPr lang="fi-FI" sz="1900" dirty="0">
                <a:ea typeface="+mn-lt"/>
                <a:cs typeface="+mn-lt"/>
              </a:rPr>
              <a:t>käytetään usein vakavissa mielenterveyshäiriöissä tai jos potilas on itsetuhoinen</a:t>
            </a:r>
            <a:endParaRPr lang="fi-FI" sz="1900" dirty="0"/>
          </a:p>
          <a:p>
            <a:pPr marL="457200" indent="-457200">
              <a:buAutoNum type="arabicPeriod"/>
            </a:pPr>
            <a:r>
              <a:rPr lang="fi-FI" sz="2400" b="1" dirty="0">
                <a:ea typeface="+mn-lt"/>
                <a:cs typeface="+mn-lt"/>
              </a:rPr>
              <a:t>Hoito päiväsairaalassa</a:t>
            </a:r>
            <a:r>
              <a:rPr lang="fi-FI" sz="2400" dirty="0">
                <a:ea typeface="+mn-lt"/>
                <a:cs typeface="+mn-lt"/>
              </a:rPr>
              <a:t>: potilas asuu kotonaan, mutta käy päivittäin sairaalassa saamassa hoitoa (tutkimukset, vertaisryhmät)</a:t>
            </a:r>
          </a:p>
          <a:p>
            <a:pPr>
              <a:buFont typeface="Arial" panose="020B0602020104020603" pitchFamily="34" charset="0"/>
              <a:buChar char="•"/>
            </a:pPr>
            <a:endParaRPr lang="fi-FI" sz="2400" dirty="0">
              <a:ea typeface="+mn-lt"/>
              <a:cs typeface="+mn-lt"/>
            </a:endParaRPr>
          </a:p>
          <a:p>
            <a:pPr>
              <a:buFont typeface="Arial"/>
              <a:buChar char="•"/>
            </a:pPr>
            <a:r>
              <a:rPr lang="fi-FI" sz="2400" b="1" dirty="0"/>
              <a:t> Tahdosta</a:t>
            </a:r>
            <a:r>
              <a:rPr lang="fi-FI" sz="2400" b="1" dirty="0">
                <a:ea typeface="+mn-lt"/>
                <a:cs typeface="+mn-lt"/>
              </a:rPr>
              <a:t> riippumattomaan hoitoon </a:t>
            </a:r>
            <a:r>
              <a:rPr lang="fi-FI" sz="2400" dirty="0">
                <a:ea typeface="+mn-lt"/>
                <a:cs typeface="+mn-lt"/>
              </a:rPr>
              <a:t>ohjaaminen</a:t>
            </a:r>
            <a:r>
              <a:rPr lang="fi-FI" sz="2400" b="1" dirty="0">
                <a:ea typeface="+mn-lt"/>
                <a:cs typeface="+mn-lt"/>
              </a:rPr>
              <a:t> </a:t>
            </a:r>
            <a:r>
              <a:rPr lang="fi-FI" sz="2400" dirty="0">
                <a:ea typeface="+mn-lt"/>
                <a:cs typeface="+mn-lt"/>
              </a:rPr>
              <a:t>sairaalan osastolle: </a:t>
            </a:r>
            <a:endParaRPr lang="fi-FI" dirty="0">
              <a:ea typeface="+mn-lt"/>
              <a:cs typeface="+mn-lt"/>
            </a:endParaRPr>
          </a:p>
          <a:p>
            <a:pPr marL="264795" lvl="1">
              <a:buFont typeface="Arial"/>
              <a:buChar char="•"/>
            </a:pPr>
            <a:r>
              <a:rPr lang="fi-FI" sz="2000" dirty="0">
                <a:ea typeface="+mn-lt"/>
                <a:cs typeface="+mn-lt"/>
              </a:rPr>
              <a:t>ihmisellä</a:t>
            </a:r>
            <a:r>
              <a:rPr lang="fi-FI" sz="2000" dirty="0"/>
              <a:t> on vakava mielenterveyshäiriö (todellisuuden tajun heikkeneminen, harhat)</a:t>
            </a:r>
          </a:p>
          <a:p>
            <a:pPr marL="264795" lvl="1">
              <a:buFont typeface="Arial"/>
              <a:buChar char="•"/>
            </a:pPr>
            <a:r>
              <a:rPr lang="fi-FI" sz="2000" dirty="0"/>
              <a:t>sairaus vaarantaa hänen omansa tai muiden terveyttä  </a:t>
            </a:r>
          </a:p>
          <a:p>
            <a:pPr marL="264795" lvl="1">
              <a:buFont typeface="Arial"/>
              <a:buChar char="•"/>
            </a:pPr>
            <a:r>
              <a:rPr lang="fi-FI" sz="2000" dirty="0"/>
              <a:t>muut palvelut eivät sovellu</a:t>
            </a:r>
          </a:p>
          <a:p>
            <a:pPr marL="264795" lvl="1">
              <a:buFont typeface="Arial"/>
              <a:buChar char="•"/>
            </a:pPr>
            <a:r>
              <a:rPr lang="fi-FI" sz="2000" dirty="0"/>
              <a:t>päätöksen tekee aina lääkäri</a:t>
            </a:r>
            <a:endParaRPr lang="fi-FI" dirty="0"/>
          </a:p>
        </p:txBody>
      </p:sp>
      <p:sp>
        <p:nvSpPr>
          <p:cNvPr id="4" name="Alatunnisteen paikkamerkki 3">
            <a:extLst>
              <a:ext uri="{FF2B5EF4-FFF2-40B4-BE49-F238E27FC236}">
                <a16:creationId xmlns:a16="http://schemas.microsoft.com/office/drawing/2014/main" id="{A8F48052-DD01-E94C-B6C8-DBA3C6F82C78}"/>
              </a:ext>
            </a:extLst>
          </p:cNvPr>
          <p:cNvSpPr>
            <a:spLocks noGrp="1"/>
          </p:cNvSpPr>
          <p:nvPr>
            <p:ph type="ftr" sz="quarter" idx="11"/>
          </p:nvPr>
        </p:nvSpPr>
        <p:spPr>
          <a:xfrm>
            <a:off x="5356582" y="6422938"/>
            <a:ext cx="5901459" cy="274320"/>
          </a:xfrm>
        </p:spPr>
        <p:txBody>
          <a:bodyPr/>
          <a:lstStyle/>
          <a:p>
            <a:r>
              <a:rPr lang="fi-FI" dirty="0"/>
              <a:t>© Sanoma Pro, Tekijät ● Mieli 4 tunteet ja </a:t>
            </a:r>
            <a:r>
              <a:rPr lang="fi-FI" dirty="0" err="1"/>
              <a:t>mielenterveyss</a:t>
            </a:r>
          </a:p>
        </p:txBody>
      </p:sp>
    </p:spTree>
    <p:extLst>
      <p:ext uri="{BB962C8B-B14F-4D97-AF65-F5344CB8AC3E}">
        <p14:creationId xmlns:p14="http://schemas.microsoft.com/office/powerpoint/2010/main" val="3463849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A3C51E-AE51-524C-9B44-750755D62869}"/>
              </a:ext>
            </a:extLst>
          </p:cNvPr>
          <p:cNvSpPr>
            <a:spLocks noGrp="1"/>
          </p:cNvSpPr>
          <p:nvPr>
            <p:ph type="title"/>
          </p:nvPr>
        </p:nvSpPr>
        <p:spPr>
          <a:xfrm>
            <a:off x="1024128" y="585216"/>
            <a:ext cx="5902061" cy="1499616"/>
          </a:xfrm>
        </p:spPr>
        <p:txBody>
          <a:bodyPr>
            <a:normAutofit/>
          </a:bodyPr>
          <a:lstStyle/>
          <a:p>
            <a:r>
              <a:rPr lang="fi-FI" dirty="0"/>
              <a:t>Mielenterveyshäiriöiden moniammatillinen hoito</a:t>
            </a:r>
          </a:p>
        </p:txBody>
      </p:sp>
      <p:sp>
        <p:nvSpPr>
          <p:cNvPr id="3" name="Sisällön paikkamerkki 2">
            <a:extLst>
              <a:ext uri="{FF2B5EF4-FFF2-40B4-BE49-F238E27FC236}">
                <a16:creationId xmlns:a16="http://schemas.microsoft.com/office/drawing/2014/main" id="{326DDE45-A503-5A45-A106-78A97ECA3897}"/>
              </a:ext>
            </a:extLst>
          </p:cNvPr>
          <p:cNvSpPr>
            <a:spLocks noGrp="1"/>
          </p:cNvSpPr>
          <p:nvPr>
            <p:ph idx="1"/>
          </p:nvPr>
        </p:nvSpPr>
        <p:spPr>
          <a:xfrm>
            <a:off x="979434" y="2165913"/>
            <a:ext cx="6385466" cy="3826537"/>
          </a:xfrm>
        </p:spPr>
        <p:txBody>
          <a:bodyPr vert="horz" lIns="45720" tIns="45720" rIns="45720" bIns="45720" rtlCol="0" anchor="t">
            <a:noAutofit/>
          </a:bodyPr>
          <a:lstStyle/>
          <a:p>
            <a:pPr>
              <a:buFont typeface="Arial" panose="020B0604020202020204" pitchFamily="34" charset="0"/>
              <a:buChar char="•"/>
            </a:pPr>
            <a:r>
              <a:rPr lang="fi-FI" b="1" dirty="0">
                <a:ea typeface="+mn-lt"/>
                <a:cs typeface="+mn-lt"/>
              </a:rPr>
              <a:t> </a:t>
            </a:r>
            <a:r>
              <a:rPr lang="fi-FI" sz="2400" b="1" dirty="0">
                <a:ea typeface="+mn-lt"/>
                <a:cs typeface="+mn-lt"/>
              </a:rPr>
              <a:t>Moniammatillinen hoito: </a:t>
            </a:r>
            <a:r>
              <a:rPr lang="fi-FI" sz="2400" dirty="0">
                <a:ea typeface="+mn-lt"/>
                <a:cs typeface="+mn-lt"/>
              </a:rPr>
              <a:t>usean eri alan ammattilaiset osallistuvat hoitoon</a:t>
            </a:r>
            <a:endParaRPr lang="fi-FI" sz="2400" dirty="0"/>
          </a:p>
          <a:p>
            <a:pPr marL="264795" lvl="1">
              <a:buFont typeface="Arial" panose="020B0604020202020204" pitchFamily="34" charset="0"/>
              <a:buChar char="•"/>
            </a:pPr>
            <a:r>
              <a:rPr lang="fi-FI" dirty="0"/>
              <a:t>lääkäri johtaa moniammatillista tiimiä</a:t>
            </a:r>
          </a:p>
          <a:p>
            <a:pPr marL="264795" lvl="1">
              <a:buFont typeface="Arial" panose="020B0604020202020204" pitchFamily="34" charset="0"/>
              <a:buChar char="•"/>
            </a:pPr>
            <a:r>
              <a:rPr lang="fi-FI" dirty="0"/>
              <a:t>tiimiin kuuluu usein lääkäri, psykologi, sairaanhoitaja, sosiaalityöntekijä ja muita ammattilaisia</a:t>
            </a:r>
          </a:p>
          <a:p>
            <a:pPr>
              <a:buFont typeface="Tw Cen MT" panose="020B0604020202020204" pitchFamily="34" charset="0"/>
              <a:buChar char=" "/>
            </a:pPr>
            <a:endParaRPr lang="en-US" sz="2400" dirty="0"/>
          </a:p>
          <a:p>
            <a:pPr>
              <a:buFont typeface="Arial" panose="020B0604020202020204" pitchFamily="34" charset="0"/>
              <a:buChar char="•"/>
            </a:pPr>
            <a:r>
              <a:rPr lang="fi-FI" sz="2400" dirty="0"/>
              <a:t> Moniammatillisessa tiimissä psykologi tekee potilaasta arvion, jonka perusteella potilaan hoitoa suunnitellaan</a:t>
            </a:r>
          </a:p>
        </p:txBody>
      </p:sp>
      <p:sp>
        <p:nvSpPr>
          <p:cNvPr id="4" name="Alatunnisteen paikkamerkki 3">
            <a:extLst>
              <a:ext uri="{FF2B5EF4-FFF2-40B4-BE49-F238E27FC236}">
                <a16:creationId xmlns:a16="http://schemas.microsoft.com/office/drawing/2014/main" id="{810C28CB-3332-5040-9FDD-5B34D43F38BE}"/>
              </a:ext>
            </a:extLst>
          </p:cNvPr>
          <p:cNvSpPr>
            <a:spLocks noGrp="1"/>
          </p:cNvSpPr>
          <p:nvPr>
            <p:ph type="ftr" sz="quarter" idx="11"/>
          </p:nvPr>
        </p:nvSpPr>
        <p:spPr>
          <a:xfrm>
            <a:off x="5512239" y="6419088"/>
            <a:ext cx="5901459" cy="274320"/>
          </a:xfrm>
        </p:spPr>
        <p:txBody>
          <a:bodyPr>
            <a:normAutofit/>
          </a:bodyPr>
          <a:lstStyle/>
          <a:p>
            <a:r>
              <a:rPr lang="fi-FI" dirty="0"/>
              <a:t>© Sanoma Pro, Tekijät ● Mieli 4 tunteet ja mielenterveys, Kuva: </a:t>
            </a:r>
            <a:r>
              <a:rPr lang="fi-FI" dirty="0" err="1"/>
              <a:t>Pexels</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3989" r="8507" b="-284"/>
          <a:stretch/>
        </p:blipFill>
        <p:spPr>
          <a:xfrm>
            <a:off x="8019834" y="2286085"/>
            <a:ext cx="3803704" cy="3279727"/>
          </a:xfrm>
          <a:prstGeom prst="rect">
            <a:avLst/>
          </a:prstGeom>
        </p:spPr>
      </p:pic>
    </p:spTree>
    <p:extLst>
      <p:ext uri="{BB962C8B-B14F-4D97-AF65-F5344CB8AC3E}">
        <p14:creationId xmlns:p14="http://schemas.microsoft.com/office/powerpoint/2010/main" val="3693115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13E3C91-84B1-0F47-B458-2BD07DE19E9B}"/>
              </a:ext>
            </a:extLst>
          </p:cNvPr>
          <p:cNvSpPr>
            <a:spLocks noGrp="1"/>
          </p:cNvSpPr>
          <p:nvPr>
            <p:ph type="title"/>
          </p:nvPr>
        </p:nvSpPr>
        <p:spPr>
          <a:xfrm>
            <a:off x="686834" y="1153572"/>
            <a:ext cx="3200400" cy="4461163"/>
          </a:xfrm>
        </p:spPr>
        <p:txBody>
          <a:bodyPr>
            <a:normAutofit/>
          </a:bodyPr>
          <a:lstStyle/>
          <a:p>
            <a:r>
              <a:rPr lang="fi-FI" sz="2800">
                <a:solidFill>
                  <a:srgbClr val="FFFFFF"/>
                </a:solidFill>
              </a:rPr>
              <a:t>Mielenterveyshäiriön hoitomuodon valinta</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852ED41E-AFA3-7E44-B34B-610010AA32E4}"/>
              </a:ext>
            </a:extLst>
          </p:cNvPr>
          <p:cNvSpPr>
            <a:spLocks noGrp="1"/>
          </p:cNvSpPr>
          <p:nvPr>
            <p:ph idx="1"/>
          </p:nvPr>
        </p:nvSpPr>
        <p:spPr>
          <a:xfrm>
            <a:off x="4447308" y="591344"/>
            <a:ext cx="6906491" cy="5585619"/>
          </a:xfrm>
        </p:spPr>
        <p:txBody>
          <a:bodyPr vert="horz" lIns="45720" tIns="45720" rIns="45720" bIns="45720" rtlCol="0" anchor="ctr">
            <a:normAutofit/>
          </a:bodyPr>
          <a:lstStyle/>
          <a:p>
            <a:pPr>
              <a:buFont typeface="Arial,Sans-Serif" panose="020B0602020104020603" pitchFamily="34" charset="0"/>
              <a:buChar char="•"/>
            </a:pPr>
            <a:r>
              <a:rPr lang="fi-FI" sz="2200" b="1" dirty="0"/>
              <a:t> Tilannekohtainen arvio:</a:t>
            </a:r>
            <a:r>
              <a:rPr lang="fi-FI" sz="2200" b="1" dirty="0">
                <a:ea typeface="+mn-lt"/>
                <a:cs typeface="+mn-lt"/>
              </a:rPr>
              <a:t> </a:t>
            </a:r>
            <a:r>
              <a:rPr lang="fi-FI" sz="2200" dirty="0">
                <a:ea typeface="+mn-lt"/>
                <a:cs typeface="+mn-lt"/>
              </a:rPr>
              <a:t>pohdinta siitä, mistä hoitomuodoista potilas voisi hyötyä ja mitkä hoitomuodot eivät sovi</a:t>
            </a:r>
            <a:endParaRPr lang="en-US" sz="2200" dirty="0">
              <a:ea typeface="+mn-lt"/>
              <a:cs typeface="+mn-lt"/>
            </a:endParaRPr>
          </a:p>
          <a:p>
            <a:pPr>
              <a:buFont typeface="Arial" panose="020B0604020202020204" pitchFamily="34" charset="0"/>
              <a:buChar char="•"/>
            </a:pPr>
            <a:r>
              <a:rPr lang="fi-FI" sz="2200" b="1" dirty="0"/>
              <a:t> Biologiset hoidot: </a:t>
            </a:r>
            <a:r>
              <a:rPr lang="fi-FI" sz="2200" dirty="0"/>
              <a:t>psyykenlääkkeet ja sähkö- tai magneettihoito</a:t>
            </a:r>
          </a:p>
          <a:p>
            <a:pPr>
              <a:buFont typeface="Arial" panose="020B0604020202020204" pitchFamily="34" charset="0"/>
              <a:buChar char="•"/>
            </a:pPr>
            <a:r>
              <a:rPr lang="fi-FI" sz="2200" b="1" dirty="0"/>
              <a:t> Psykososiaaliset hoidot: </a:t>
            </a:r>
            <a:r>
              <a:rPr lang="fi-FI" sz="2200" dirty="0"/>
              <a:t>terapiat ja psykoterapiat</a:t>
            </a:r>
          </a:p>
          <a:p>
            <a:pPr>
              <a:buSzPct val="100000"/>
              <a:buFont typeface="Arial,Sans-Serif" panose="020B0604020202020204" pitchFamily="34" charset="0"/>
              <a:buChar char="•"/>
            </a:pPr>
            <a:r>
              <a:rPr lang="fi-FI" sz="2200" dirty="0">
                <a:ea typeface="+mn-lt"/>
                <a:cs typeface="+mn-lt"/>
              </a:rPr>
              <a:t> Ihminen ei aina saa hänelle parhaiten sopivaa hoitoa, jos terveydenhuollossa ei ole varaa kustantaa sopivinta hoitoa, potilasta kohtaan on ennakkoluuloja tai jos häntä syrjitään (esim. päihteiden käyttö)</a:t>
            </a:r>
            <a:endParaRPr lang="en-US" sz="2200" dirty="0">
              <a:ea typeface="+mn-lt"/>
              <a:cs typeface="+mn-lt"/>
            </a:endParaRPr>
          </a:p>
          <a:p>
            <a:pPr>
              <a:buFont typeface="Arial" panose="020B0604020202020204" pitchFamily="34" charset="0"/>
              <a:buChar char="•"/>
            </a:pPr>
            <a:r>
              <a:rPr lang="fi-FI" sz="2200" b="1" i="0" dirty="0">
                <a:effectLst/>
              </a:rPr>
              <a:t>Hoidon suunnittelussa yhdistyvät</a:t>
            </a:r>
            <a:r>
              <a:rPr lang="fi-FI" sz="2200" b="0" i="0" dirty="0">
                <a:effectLst/>
              </a:rPr>
              <a:t>: tieteellinen tieto, hoidettavan ihmisen henkilökohtainen tilanne ja tausta, työntekijän ammatillinen kokemus sekä hoidettavan henkilön toiveet.</a:t>
            </a:r>
          </a:p>
          <a:p>
            <a:pPr>
              <a:buFont typeface="Arial" panose="020B0604020202020204" pitchFamily="34" charset="0"/>
              <a:buChar char="•"/>
            </a:pPr>
            <a:r>
              <a:rPr lang="fi-FI" sz="2200" b="1" i="0" dirty="0">
                <a:effectLst/>
              </a:rPr>
              <a:t>Tehokkainta on, kun ihminen saa psyykenlääkkeitä ja psykososiaalista hoitoa samanaikaisesti</a:t>
            </a:r>
            <a:endParaRPr lang="fi-FI" sz="2200" b="1" dirty="0"/>
          </a:p>
        </p:txBody>
      </p:sp>
      <p:sp>
        <p:nvSpPr>
          <p:cNvPr id="4" name="Alatunnisteen paikkamerkki 3">
            <a:extLst>
              <a:ext uri="{FF2B5EF4-FFF2-40B4-BE49-F238E27FC236}">
                <a16:creationId xmlns:a16="http://schemas.microsoft.com/office/drawing/2014/main" id="{A8F48052-DD01-E94C-B6C8-DBA3C6F82C78}"/>
              </a:ext>
            </a:extLst>
          </p:cNvPr>
          <p:cNvSpPr>
            <a:spLocks noGrp="1"/>
          </p:cNvSpPr>
          <p:nvPr>
            <p:ph type="ftr" sz="quarter" idx="11"/>
          </p:nvPr>
        </p:nvSpPr>
        <p:spPr>
          <a:xfrm>
            <a:off x="4038600" y="6356350"/>
            <a:ext cx="5251174" cy="365125"/>
          </a:xfrm>
        </p:spPr>
        <p:txBody>
          <a:bodyPr>
            <a:normAutofit/>
          </a:bodyPr>
          <a:lstStyle/>
          <a:p>
            <a:pPr>
              <a:spcAft>
                <a:spcPts val="600"/>
              </a:spcAft>
            </a:pPr>
            <a:r>
              <a:rPr lang="fi-FI" dirty="0"/>
              <a:t>© Sanoma Pro, Tekijät ● Mieli 4 tunteet ja mielenterveys,</a:t>
            </a:r>
            <a:endParaRPr lang="fi-FI"/>
          </a:p>
        </p:txBody>
      </p:sp>
    </p:spTree>
    <p:extLst>
      <p:ext uri="{BB962C8B-B14F-4D97-AF65-F5344CB8AC3E}">
        <p14:creationId xmlns:p14="http://schemas.microsoft.com/office/powerpoint/2010/main" val="2318663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930E5BB-BA5B-62C5-32DB-FAD42BC2367C}"/>
              </a:ext>
            </a:extLst>
          </p:cNvPr>
          <p:cNvSpPr>
            <a:spLocks noGrp="1"/>
          </p:cNvSpPr>
          <p:nvPr>
            <p:ph type="title"/>
          </p:nvPr>
        </p:nvSpPr>
        <p:spPr>
          <a:xfrm>
            <a:off x="686834" y="1153572"/>
            <a:ext cx="3200400" cy="4461163"/>
          </a:xfrm>
        </p:spPr>
        <p:txBody>
          <a:bodyPr>
            <a:normAutofit/>
          </a:bodyPr>
          <a:lstStyle/>
          <a:p>
            <a:r>
              <a:rPr lang="fi-FI" dirty="0">
                <a:solidFill>
                  <a:srgbClr val="FFFFFF"/>
                </a:solidFill>
              </a:rPr>
              <a:t>Tunteen määrittely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8C1167C3-679C-ACCE-6F40-D1C93335C434}"/>
              </a:ext>
            </a:extLst>
          </p:cNvPr>
          <p:cNvSpPr>
            <a:spLocks noGrp="1"/>
          </p:cNvSpPr>
          <p:nvPr>
            <p:ph idx="1"/>
          </p:nvPr>
        </p:nvSpPr>
        <p:spPr>
          <a:xfrm>
            <a:off x="4447308" y="591344"/>
            <a:ext cx="6906491" cy="5585619"/>
          </a:xfrm>
        </p:spPr>
        <p:txBody>
          <a:bodyPr anchor="ctr">
            <a:normAutofit/>
          </a:bodyPr>
          <a:lstStyle/>
          <a:p>
            <a:pPr marL="660383" indent="-457189">
              <a:buClr>
                <a:schemeClr val="dk1"/>
              </a:buClr>
              <a:buSzPct val="100000"/>
            </a:pPr>
            <a:r>
              <a:rPr lang="fi" b="1" dirty="0">
                <a:latin typeface="Calibri" panose="020F0502020204030204" pitchFamily="34" charset="0"/>
              </a:rPr>
              <a:t>tunne</a:t>
            </a:r>
            <a:r>
              <a:rPr lang="fi" dirty="0">
                <a:latin typeface="Calibri" panose="020F0502020204030204" pitchFamily="34" charset="0"/>
              </a:rPr>
              <a:t> eli </a:t>
            </a:r>
            <a:r>
              <a:rPr lang="fi" b="1" dirty="0">
                <a:latin typeface="Calibri" panose="020F0502020204030204" pitchFamily="34" charset="0"/>
              </a:rPr>
              <a:t>emootio</a:t>
            </a:r>
            <a:r>
              <a:rPr lang="fi" dirty="0">
                <a:latin typeface="Calibri" panose="020F0502020204030204" pitchFamily="34" charset="0"/>
              </a:rPr>
              <a:t>: lyhytkestoinen kehon ja mielen tila, joka tuottaa yleensä jonkinlaisen mielihyvän tai mielipahan sävyttämän tuntemuksen</a:t>
            </a:r>
          </a:p>
          <a:p>
            <a:pPr marL="660383" indent="-457189">
              <a:buClr>
                <a:schemeClr val="dk1"/>
              </a:buClr>
              <a:buSzPct val="100000"/>
            </a:pPr>
            <a:r>
              <a:rPr lang="fi" dirty="0">
                <a:latin typeface="Calibri" panose="020F0502020204030204" pitchFamily="34" charset="0"/>
              </a:rPr>
              <a:t>tunteiden kokemisen voi aiheuttaa</a:t>
            </a:r>
          </a:p>
          <a:p>
            <a:pPr marL="1117583" lvl="2" indent="-457189">
              <a:buClr>
                <a:schemeClr val="dk1"/>
              </a:buClr>
              <a:buSzPct val="100000"/>
            </a:pPr>
            <a:r>
              <a:rPr lang="fi">
                <a:latin typeface="Calibri" panose="020F0502020204030204" pitchFamily="34" charset="0"/>
              </a:rPr>
              <a:t>ulkoinen kohde, esim. </a:t>
            </a:r>
            <a:r>
              <a:rPr lang="fi-FI">
                <a:latin typeface="Calibri" panose="020F0502020204030204" pitchFamily="34" charset="0"/>
              </a:rPr>
              <a:t>r</a:t>
            </a:r>
            <a:r>
              <a:rPr lang="fi">
                <a:latin typeface="Calibri" panose="020F0502020204030204" pitchFamily="34" charset="0"/>
              </a:rPr>
              <a:t>uoka, sosiaalinen tilanne</a:t>
            </a:r>
          </a:p>
          <a:p>
            <a:pPr marL="1117583" lvl="2" indent="-457189">
              <a:buClr>
                <a:schemeClr val="dk1"/>
              </a:buClr>
              <a:buSzPct val="100000"/>
            </a:pPr>
            <a:r>
              <a:rPr lang="fi-FI">
                <a:latin typeface="Calibri" panose="020F0502020204030204" pitchFamily="34" charset="0"/>
              </a:rPr>
              <a:t>a</a:t>
            </a:r>
            <a:r>
              <a:rPr lang="fi">
                <a:latin typeface="Calibri" panose="020F0502020204030204" pitchFamily="34" charset="0"/>
              </a:rPr>
              <a:t>jatukset ja muistot</a:t>
            </a:r>
          </a:p>
          <a:p>
            <a:pPr marL="660383" lvl="1" indent="-457189">
              <a:buClr>
                <a:schemeClr val="dk1"/>
              </a:buClr>
              <a:buSzPct val="100000"/>
            </a:pPr>
            <a:r>
              <a:rPr lang="fi">
                <a:latin typeface="Calibri" panose="020F0502020204030204" pitchFamily="34" charset="0"/>
              </a:rPr>
              <a:t>tunteilla </a:t>
            </a:r>
            <a:r>
              <a:rPr lang="fi" b="1">
                <a:latin typeface="Calibri" panose="020F0502020204030204" pitchFamily="34" charset="0"/>
              </a:rPr>
              <a:t>psyykkinen taso</a:t>
            </a:r>
            <a:r>
              <a:rPr lang="fi">
                <a:latin typeface="Calibri" panose="020F0502020204030204" pitchFamily="34" charset="0"/>
              </a:rPr>
              <a:t>, </a:t>
            </a:r>
            <a:r>
              <a:rPr lang="fi" b="1">
                <a:latin typeface="Calibri" panose="020F0502020204030204" pitchFamily="34" charset="0"/>
              </a:rPr>
              <a:t>biologinen taso</a:t>
            </a:r>
            <a:r>
              <a:rPr lang="fi">
                <a:latin typeface="Calibri" panose="020F0502020204030204" pitchFamily="34" charset="0"/>
              </a:rPr>
              <a:t> ja </a:t>
            </a:r>
            <a:r>
              <a:rPr lang="fi" b="1">
                <a:latin typeface="Calibri" panose="020F0502020204030204" pitchFamily="34" charset="0"/>
              </a:rPr>
              <a:t>sosiaalinen taso</a:t>
            </a:r>
          </a:p>
          <a:p>
            <a:pPr marL="660383" lvl="1" indent="-457189">
              <a:buClr>
                <a:schemeClr val="dk1"/>
              </a:buClr>
              <a:buSzPct val="100000"/>
            </a:pPr>
            <a:r>
              <a:rPr lang="fi-FI" b="1">
                <a:latin typeface="Calibri" panose="020F0502020204030204" pitchFamily="34" charset="0"/>
              </a:rPr>
              <a:t>T</a:t>
            </a:r>
            <a:r>
              <a:rPr lang="fi" b="1">
                <a:latin typeface="Calibri" panose="020F0502020204030204" pitchFamily="34" charset="0"/>
              </a:rPr>
              <a:t>unneilmaisun kulttuurisidonnaisuus</a:t>
            </a:r>
          </a:p>
          <a:p>
            <a:pPr marL="660383" indent="-457189">
              <a:buClr>
                <a:schemeClr val="dk1"/>
              </a:buClr>
              <a:buSzPct val="100000"/>
            </a:pPr>
            <a:r>
              <a:rPr lang="fi-FI" b="1" dirty="0">
                <a:latin typeface="Calibri" panose="020F0502020204030204" pitchFamily="34" charset="0"/>
              </a:rPr>
              <a:t>m</a:t>
            </a:r>
            <a:r>
              <a:rPr lang="fi" b="1" dirty="0">
                <a:latin typeface="Calibri" panose="020F0502020204030204" pitchFamily="34" charset="0"/>
              </a:rPr>
              <a:t>ieliala</a:t>
            </a:r>
            <a:r>
              <a:rPr lang="fi" dirty="0">
                <a:latin typeface="Calibri" panose="020F0502020204030204" pitchFamily="34" charset="0"/>
              </a:rPr>
              <a:t>: tunnetta pitkäkestoisempi taipumus kokea tietyntyyppisiä tunteita</a:t>
            </a:r>
          </a:p>
          <a:p>
            <a:pPr marL="0" indent="0">
              <a:buNone/>
            </a:pPr>
            <a:endParaRPr lang="fi-FI" dirty="0"/>
          </a:p>
        </p:txBody>
      </p:sp>
    </p:spTree>
    <p:extLst>
      <p:ext uri="{BB962C8B-B14F-4D97-AF65-F5344CB8AC3E}">
        <p14:creationId xmlns:p14="http://schemas.microsoft.com/office/powerpoint/2010/main" val="2111741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47427B-44E3-CFDC-D3BE-5403C2ACC6A1}"/>
              </a:ext>
            </a:extLst>
          </p:cNvPr>
          <p:cNvSpPr>
            <a:spLocks noGrp="1"/>
          </p:cNvSpPr>
          <p:nvPr>
            <p:ph type="title"/>
          </p:nvPr>
        </p:nvSpPr>
        <p:spPr>
          <a:xfrm>
            <a:off x="488950" y="355397"/>
            <a:ext cx="5251316" cy="1006475"/>
          </a:xfrm>
        </p:spPr>
        <p:txBody>
          <a:bodyPr>
            <a:normAutofit/>
          </a:bodyPr>
          <a:lstStyle/>
          <a:p>
            <a:r>
              <a:rPr lang="fi-FI" dirty="0"/>
              <a:t>Psykoterapia </a:t>
            </a:r>
          </a:p>
        </p:txBody>
      </p:sp>
      <p:sp>
        <p:nvSpPr>
          <p:cNvPr id="3" name="Sisällön paikkamerkki 2">
            <a:extLst>
              <a:ext uri="{FF2B5EF4-FFF2-40B4-BE49-F238E27FC236}">
                <a16:creationId xmlns:a16="http://schemas.microsoft.com/office/drawing/2014/main" id="{39D90B3E-4322-61D5-7AAD-F37D58965645}"/>
              </a:ext>
            </a:extLst>
          </p:cNvPr>
          <p:cNvSpPr>
            <a:spLocks noGrp="1"/>
          </p:cNvSpPr>
          <p:nvPr>
            <p:ph idx="1"/>
          </p:nvPr>
        </p:nvSpPr>
        <p:spPr>
          <a:xfrm>
            <a:off x="206506" y="1717269"/>
            <a:ext cx="5251315" cy="4459694"/>
          </a:xfrm>
        </p:spPr>
        <p:txBody>
          <a:bodyPr>
            <a:normAutofit fontScale="92500"/>
          </a:bodyPr>
          <a:lstStyle/>
          <a:p>
            <a:r>
              <a:rPr lang="fi-FI" sz="2400" b="1" dirty="0"/>
              <a:t>V</a:t>
            </a:r>
            <a:r>
              <a:rPr lang="fi-FI" sz="2400" b="1" i="0" dirty="0">
                <a:effectLst/>
              </a:rPr>
              <a:t>uorovaikutukseen perustuvaa psykososiaalista hoitoa</a:t>
            </a:r>
          </a:p>
          <a:p>
            <a:r>
              <a:rPr lang="fi-FI" sz="2400" dirty="0"/>
              <a:t>T</a:t>
            </a:r>
            <a:r>
              <a:rPr lang="fi-FI" sz="2400" b="0" i="0" dirty="0">
                <a:effectLst/>
              </a:rPr>
              <a:t>avoitteena hoitaa ihmisen psyykkisiä vaikeuksia ja parantaa ihmisen elämänlaatua, </a:t>
            </a:r>
            <a:r>
              <a:rPr lang="fi-FI" sz="2400" b="1" i="0" dirty="0">
                <a:effectLst/>
              </a:rPr>
              <a:t>jotta hän voi elää täysipainoista elämää</a:t>
            </a:r>
            <a:r>
              <a:rPr lang="fi-FI" sz="2400" b="0" i="0" dirty="0">
                <a:effectLst/>
              </a:rPr>
              <a:t>.</a:t>
            </a:r>
          </a:p>
          <a:p>
            <a:r>
              <a:rPr lang="fi-FI" sz="2400" dirty="0"/>
              <a:t>Hoitoa voi antaa </a:t>
            </a:r>
            <a:r>
              <a:rPr lang="fi-FI" sz="2400" b="1" dirty="0"/>
              <a:t>vain psykoterapeuttikoulutuksen saanut </a:t>
            </a:r>
            <a:r>
              <a:rPr lang="fi-FI" sz="2400" dirty="0"/>
              <a:t>henkilö</a:t>
            </a:r>
          </a:p>
          <a:p>
            <a:r>
              <a:rPr lang="fi-FI" sz="2400" dirty="0"/>
              <a:t>Tärkeää </a:t>
            </a:r>
            <a:r>
              <a:rPr lang="fi-FI" sz="2400" b="1" dirty="0"/>
              <a:t>terapeuttinen allianssi </a:t>
            </a:r>
            <a:r>
              <a:rPr lang="fi-FI" sz="2400" dirty="0"/>
              <a:t>potilaan ja psykoterapeutin välillä (ilman potilaan ja terapeutin yhteistyötä on turha odottaa tuloksia)</a:t>
            </a:r>
          </a:p>
        </p:txBody>
      </p:sp>
      <p:pic>
        <p:nvPicPr>
          <p:cNvPr id="4" name="Kuva 3">
            <a:extLst>
              <a:ext uri="{FF2B5EF4-FFF2-40B4-BE49-F238E27FC236}">
                <a16:creationId xmlns:a16="http://schemas.microsoft.com/office/drawing/2014/main" id="{EF559327-06CE-83E4-E4DC-E4C31113FF19}"/>
              </a:ext>
            </a:extLst>
          </p:cNvPr>
          <p:cNvPicPr>
            <a:picLocks noChangeAspect="1"/>
          </p:cNvPicPr>
          <p:nvPr/>
        </p:nvPicPr>
        <p:blipFill rotWithShape="1">
          <a:blip r:embed="rId3"/>
          <a:srcRect l="8742" r="2974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670179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AC06C08B-6CCB-7ADE-D2A1-25D04932A8F0}"/>
              </a:ext>
            </a:extLst>
          </p:cNvPr>
          <p:cNvPicPr>
            <a:picLocks noGrp="1" noChangeAspect="1"/>
          </p:cNvPicPr>
          <p:nvPr>
            <p:ph idx="1"/>
          </p:nvPr>
        </p:nvPicPr>
        <p:blipFill>
          <a:blip r:embed="rId2"/>
          <a:stretch>
            <a:fillRect/>
          </a:stretch>
        </p:blipFill>
        <p:spPr>
          <a:xfrm>
            <a:off x="1031393" y="643467"/>
            <a:ext cx="10129213" cy="5571066"/>
          </a:xfrm>
          <a:prstGeom prst="rect">
            <a:avLst/>
          </a:prstGeom>
        </p:spPr>
      </p:pic>
    </p:spTree>
    <p:extLst>
      <p:ext uri="{BB962C8B-B14F-4D97-AF65-F5344CB8AC3E}">
        <p14:creationId xmlns:p14="http://schemas.microsoft.com/office/powerpoint/2010/main" val="4197898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8375586A-0C43-D67D-E9B3-D596C1DCB42D}"/>
              </a:ext>
            </a:extLst>
          </p:cNvPr>
          <p:cNvSpPr/>
          <p:nvPr/>
        </p:nvSpPr>
        <p:spPr>
          <a:xfrm>
            <a:off x="69854" y="704849"/>
            <a:ext cx="3525116" cy="503872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solidFill>
                  <a:schemeClr val="tx1"/>
                </a:solidFill>
              </a:rPr>
              <a:t>TUNTEET</a:t>
            </a:r>
            <a:r>
              <a:rPr lang="fi-FI" dirty="0">
                <a:solidFill>
                  <a:schemeClr val="tx1"/>
                </a:solidFill>
              </a:rPr>
              <a:t> </a:t>
            </a:r>
          </a:p>
          <a:p>
            <a:pPr marL="342900" indent="-342900">
              <a:buFont typeface="Arial" panose="020B0604020202020204" pitchFamily="34" charset="0"/>
              <a:buChar char="•"/>
            </a:pPr>
            <a:r>
              <a:rPr lang="fi-FI" sz="2000" dirty="0">
                <a:solidFill>
                  <a:schemeClr val="tx1"/>
                </a:solidFill>
              </a:rPr>
              <a:t>Mitä tunteet ovat?</a:t>
            </a:r>
          </a:p>
          <a:p>
            <a:pPr marL="342900" indent="-342900">
              <a:buFont typeface="Arial" panose="020B0604020202020204" pitchFamily="34" charset="0"/>
              <a:buChar char="•"/>
            </a:pPr>
            <a:r>
              <a:rPr lang="fi-FI" sz="2000" dirty="0">
                <a:solidFill>
                  <a:schemeClr val="tx1"/>
                </a:solidFill>
              </a:rPr>
              <a:t>Perustunteet universaaleja</a:t>
            </a:r>
          </a:p>
          <a:p>
            <a:pPr marL="342900" indent="-342900">
              <a:buFont typeface="Arial" panose="020B0604020202020204" pitchFamily="34" charset="0"/>
              <a:buChar char="•"/>
            </a:pPr>
            <a:r>
              <a:rPr lang="fi-FI" sz="2000" dirty="0">
                <a:solidFill>
                  <a:schemeClr val="tx1"/>
                </a:solidFill>
              </a:rPr>
              <a:t>Kulttuurisidonnaisuus </a:t>
            </a:r>
          </a:p>
          <a:p>
            <a:pPr marL="342900" indent="-342900">
              <a:buFont typeface="Arial" panose="020B0604020202020204" pitchFamily="34" charset="0"/>
              <a:buChar char="•"/>
            </a:pPr>
            <a:r>
              <a:rPr lang="fi-FI" sz="2000" dirty="0">
                <a:solidFill>
                  <a:schemeClr val="tx1"/>
                </a:solidFill>
              </a:rPr>
              <a:t>Adaptiivisia - epäadaptiivisia</a:t>
            </a:r>
          </a:p>
          <a:p>
            <a:pPr marL="342900" indent="-342900">
              <a:buFont typeface="Arial" panose="020B0604020202020204" pitchFamily="34" charset="0"/>
              <a:buChar char="•"/>
            </a:pPr>
            <a:r>
              <a:rPr lang="fi-FI" sz="2000" dirty="0">
                <a:solidFill>
                  <a:schemeClr val="tx1"/>
                </a:solidFill>
              </a:rPr>
              <a:t>Tunnereaktio - tunnekokemus</a:t>
            </a:r>
          </a:p>
          <a:p>
            <a:pPr marL="342900" indent="-342900">
              <a:buFont typeface="Arial" panose="020B0604020202020204" pitchFamily="34" charset="0"/>
              <a:buChar char="•"/>
            </a:pPr>
            <a:r>
              <a:rPr lang="fi-FI" sz="2000" dirty="0">
                <a:solidFill>
                  <a:schemeClr val="tx1"/>
                </a:solidFill>
              </a:rPr>
              <a:t>Tunteiden hermostollinen perusta (välittäjäaineet, hormonit, sympaattinen ja parasympaattinen)</a:t>
            </a:r>
          </a:p>
          <a:p>
            <a:pPr marL="342900" indent="-342900">
              <a:buFont typeface="Arial" panose="020B0604020202020204" pitchFamily="34" charset="0"/>
              <a:buChar char="•"/>
            </a:pPr>
            <a:r>
              <a:rPr lang="fi-FI" sz="2000" dirty="0">
                <a:solidFill>
                  <a:schemeClr val="tx1"/>
                </a:solidFill>
              </a:rPr>
              <a:t>Pelko- ja mielihyväjärjestelmät</a:t>
            </a:r>
          </a:p>
          <a:p>
            <a:pPr marL="342900" indent="-342900">
              <a:buFont typeface="Arial" panose="020B0604020202020204" pitchFamily="34" charset="0"/>
              <a:buChar char="•"/>
            </a:pPr>
            <a:r>
              <a:rPr lang="fi-FI" sz="2000" dirty="0" err="1">
                <a:solidFill>
                  <a:schemeClr val="tx1"/>
                </a:solidFill>
              </a:rPr>
              <a:t>Greenbergin</a:t>
            </a:r>
            <a:r>
              <a:rPr lang="fi-FI" sz="2000" dirty="0">
                <a:solidFill>
                  <a:schemeClr val="tx1"/>
                </a:solidFill>
              </a:rPr>
              <a:t> tunneteoria</a:t>
            </a:r>
          </a:p>
          <a:p>
            <a:pPr marL="342900" indent="-342900">
              <a:buFont typeface="Arial" panose="020B0604020202020204" pitchFamily="34" charset="0"/>
              <a:buChar char="•"/>
            </a:pPr>
            <a:endParaRPr lang="fi-FI" sz="2000" dirty="0">
              <a:solidFill>
                <a:schemeClr val="tx1"/>
              </a:solidFill>
            </a:endParaRPr>
          </a:p>
          <a:p>
            <a:pPr algn="ctr"/>
            <a:endParaRPr lang="fi-FI" dirty="0"/>
          </a:p>
        </p:txBody>
      </p:sp>
      <p:sp>
        <p:nvSpPr>
          <p:cNvPr id="5" name="Suorakulmio: Pyöristetyt kulmat 4">
            <a:extLst>
              <a:ext uri="{FF2B5EF4-FFF2-40B4-BE49-F238E27FC236}">
                <a16:creationId xmlns:a16="http://schemas.microsoft.com/office/drawing/2014/main" id="{7BC1AAF1-FDB5-8ADF-B01F-2BDD51BF2A75}"/>
              </a:ext>
            </a:extLst>
          </p:cNvPr>
          <p:cNvSpPr/>
          <p:nvPr/>
        </p:nvSpPr>
        <p:spPr>
          <a:xfrm>
            <a:off x="3817856" y="704849"/>
            <a:ext cx="3697369" cy="531936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t>PSYYKKINEN HYVINVOINTI</a:t>
            </a:r>
          </a:p>
          <a:p>
            <a:pPr marL="285750" indent="-285750">
              <a:buFont typeface="Arial" panose="020B0604020202020204" pitchFamily="34" charset="0"/>
              <a:buChar char="•"/>
            </a:pPr>
            <a:r>
              <a:rPr lang="fi-FI" sz="2000" dirty="0"/>
              <a:t>Defenssit</a:t>
            </a:r>
          </a:p>
          <a:p>
            <a:pPr marL="285750" indent="-285750">
              <a:buFont typeface="Arial" panose="020B0604020202020204" pitchFamily="34" charset="0"/>
              <a:buChar char="•"/>
            </a:pPr>
            <a:r>
              <a:rPr lang="fi-FI" sz="2000" dirty="0"/>
              <a:t>Hallintakeinot </a:t>
            </a:r>
          </a:p>
          <a:p>
            <a:pPr marL="285750" indent="-285750">
              <a:buFont typeface="Arial" panose="020B0604020202020204" pitchFamily="34" charset="0"/>
              <a:buChar char="•"/>
            </a:pPr>
            <a:r>
              <a:rPr lang="fi-FI" sz="2000" dirty="0"/>
              <a:t>Psykologinen joustavuus</a:t>
            </a:r>
          </a:p>
          <a:p>
            <a:pPr marL="285750" indent="-285750">
              <a:buFont typeface="Arial" panose="020B0604020202020204" pitchFamily="34" charset="0"/>
              <a:buChar char="•"/>
            </a:pPr>
            <a:r>
              <a:rPr lang="fi-FI" sz="2000" dirty="0" err="1"/>
              <a:t>Resilienssi</a:t>
            </a:r>
            <a:r>
              <a:rPr lang="fi-FI" sz="2000" dirty="0"/>
              <a:t> </a:t>
            </a:r>
          </a:p>
          <a:p>
            <a:pPr marL="285750" indent="-285750">
              <a:buFont typeface="Arial" panose="020B0604020202020204" pitchFamily="34" charset="0"/>
              <a:buChar char="•"/>
            </a:pPr>
            <a:r>
              <a:rPr lang="fi-FI" sz="2000" dirty="0"/>
              <a:t>Unen vaiheet</a:t>
            </a:r>
          </a:p>
          <a:p>
            <a:pPr marL="285750" indent="-285750">
              <a:buFont typeface="Arial" panose="020B0604020202020204" pitchFamily="34" charset="0"/>
              <a:buChar char="•"/>
            </a:pPr>
            <a:r>
              <a:rPr lang="fi-FI" sz="2000" dirty="0"/>
              <a:t>Nukkumisen merkitys</a:t>
            </a:r>
          </a:p>
          <a:p>
            <a:pPr marL="285750" indent="-285750">
              <a:buFont typeface="Arial" panose="020B0604020202020204" pitchFamily="34" charset="0"/>
              <a:buChar char="•"/>
            </a:pPr>
            <a:r>
              <a:rPr lang="fi-FI" sz="2000" dirty="0"/>
              <a:t>Miksi unia nähdään?</a:t>
            </a:r>
          </a:p>
          <a:p>
            <a:pPr marL="285750" indent="-285750">
              <a:buFont typeface="Arial" panose="020B0604020202020204" pitchFamily="34" charset="0"/>
              <a:buChar char="•"/>
            </a:pPr>
            <a:r>
              <a:rPr lang="fi-FI" sz="2000" dirty="0"/>
              <a:t>Kriisi ja kriisin vaiheet</a:t>
            </a:r>
          </a:p>
          <a:p>
            <a:pPr marL="285750" indent="-285750">
              <a:buFont typeface="Arial" panose="020B0604020202020204" pitchFamily="34" charset="0"/>
              <a:buChar char="•"/>
            </a:pPr>
            <a:r>
              <a:rPr lang="fi-FI" sz="2000" dirty="0"/>
              <a:t>Stressi</a:t>
            </a:r>
          </a:p>
          <a:p>
            <a:pPr algn="ctr"/>
            <a:endParaRPr lang="fi-FI" dirty="0"/>
          </a:p>
        </p:txBody>
      </p:sp>
      <p:sp>
        <p:nvSpPr>
          <p:cNvPr id="6" name="Suorakulmio 5">
            <a:extLst>
              <a:ext uri="{FF2B5EF4-FFF2-40B4-BE49-F238E27FC236}">
                <a16:creationId xmlns:a16="http://schemas.microsoft.com/office/drawing/2014/main" id="{8824F652-3312-910D-3C73-9F1A064F89AF}"/>
              </a:ext>
            </a:extLst>
          </p:cNvPr>
          <p:cNvSpPr/>
          <p:nvPr/>
        </p:nvSpPr>
        <p:spPr>
          <a:xfrm>
            <a:off x="7696200" y="704849"/>
            <a:ext cx="4318000" cy="54483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solidFill>
                  <a:schemeClr val="tx1"/>
                </a:solidFill>
              </a:rPr>
              <a:t>MIELENTERVEYS JA SEN HÄIRIÖT</a:t>
            </a:r>
          </a:p>
          <a:p>
            <a:pPr marL="342900" indent="-342900">
              <a:buFont typeface="Arial" panose="020B0604020202020204" pitchFamily="34" charset="0"/>
              <a:buChar char="•"/>
            </a:pPr>
            <a:r>
              <a:rPr lang="fi-FI" sz="2000" dirty="0">
                <a:solidFill>
                  <a:schemeClr val="tx1"/>
                </a:solidFill>
              </a:rPr>
              <a:t>Mielenterveyden määritteleminen</a:t>
            </a:r>
          </a:p>
          <a:p>
            <a:pPr marL="342900" indent="-342900">
              <a:buFont typeface="Arial" panose="020B0604020202020204" pitchFamily="34" charset="0"/>
              <a:buChar char="•"/>
            </a:pPr>
            <a:r>
              <a:rPr lang="fi-FI" sz="2000" dirty="0">
                <a:solidFill>
                  <a:schemeClr val="tx1"/>
                </a:solidFill>
              </a:rPr>
              <a:t>Haavoittavat ja suojaavat tekijät</a:t>
            </a:r>
          </a:p>
          <a:p>
            <a:pPr marL="342900" indent="-342900">
              <a:buFont typeface="Arial" panose="020B0604020202020204" pitchFamily="34" charset="0"/>
              <a:buChar char="•"/>
            </a:pPr>
            <a:r>
              <a:rPr lang="fi-FI" sz="2000" dirty="0">
                <a:solidFill>
                  <a:schemeClr val="tx1"/>
                </a:solidFill>
              </a:rPr>
              <a:t>Perimän ja ympäristön vaikutus</a:t>
            </a:r>
          </a:p>
          <a:p>
            <a:pPr marL="342900" indent="-342900">
              <a:buFont typeface="Arial" panose="020B0604020202020204" pitchFamily="34" charset="0"/>
              <a:buChar char="•"/>
            </a:pPr>
            <a:r>
              <a:rPr lang="fi-FI" sz="2000" dirty="0">
                <a:solidFill>
                  <a:schemeClr val="tx1"/>
                </a:solidFill>
              </a:rPr>
              <a:t>Diagnostinen järjestelmä</a:t>
            </a:r>
          </a:p>
          <a:p>
            <a:pPr marL="342900" indent="-342900">
              <a:buFont typeface="Arial" panose="020B0604020202020204" pitchFamily="34" charset="0"/>
              <a:buChar char="•"/>
            </a:pPr>
            <a:r>
              <a:rPr lang="fi-FI" sz="2000" dirty="0">
                <a:solidFill>
                  <a:schemeClr val="tx1"/>
                </a:solidFill>
              </a:rPr>
              <a:t>Jokin mielenterveyshäiriöt</a:t>
            </a:r>
          </a:p>
          <a:p>
            <a:pPr marL="342900" indent="-342900">
              <a:buFont typeface="Arial" panose="020B0604020202020204" pitchFamily="34" charset="0"/>
              <a:buChar char="•"/>
            </a:pPr>
            <a:r>
              <a:rPr lang="fi-FI" sz="2000" dirty="0">
                <a:solidFill>
                  <a:schemeClr val="tx1"/>
                </a:solidFill>
              </a:rPr>
              <a:t>Hoitomuodot</a:t>
            </a:r>
          </a:p>
          <a:p>
            <a:pPr marL="342900" indent="-342900">
              <a:buFont typeface="Arial" panose="020B0604020202020204" pitchFamily="34" charset="0"/>
              <a:buChar char="•"/>
            </a:pPr>
            <a:r>
              <a:rPr lang="fi-FI" sz="2000" dirty="0">
                <a:solidFill>
                  <a:schemeClr val="tx1"/>
                </a:solidFill>
              </a:rPr>
              <a:t>Psykoterapia</a:t>
            </a:r>
          </a:p>
          <a:p>
            <a:pPr marL="342900" indent="-342900">
              <a:buFont typeface="Arial" panose="020B0604020202020204" pitchFamily="34" charset="0"/>
              <a:buChar char="•"/>
            </a:pPr>
            <a:r>
              <a:rPr lang="fi-FI" sz="2000" dirty="0">
                <a:solidFill>
                  <a:schemeClr val="tx1"/>
                </a:solidFill>
              </a:rPr>
              <a:t>Terapeuttinen allianssi</a:t>
            </a:r>
          </a:p>
          <a:p>
            <a:pPr marL="342900" indent="-342900">
              <a:buFont typeface="Arial" panose="020B0604020202020204" pitchFamily="34" charset="0"/>
              <a:buChar char="•"/>
            </a:pPr>
            <a:r>
              <a:rPr lang="fi-FI" sz="2000" dirty="0">
                <a:solidFill>
                  <a:schemeClr val="tx1"/>
                </a:solidFill>
              </a:rPr>
              <a:t>Moniammatillisuus</a:t>
            </a:r>
          </a:p>
          <a:p>
            <a:pPr algn="ctr"/>
            <a:endParaRPr lang="fi-FI" dirty="0"/>
          </a:p>
        </p:txBody>
      </p:sp>
    </p:spTree>
    <p:extLst>
      <p:ext uri="{BB962C8B-B14F-4D97-AF65-F5344CB8AC3E}">
        <p14:creationId xmlns:p14="http://schemas.microsoft.com/office/powerpoint/2010/main" val="198542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iruutu 5">
            <a:extLst>
              <a:ext uri="{FF2B5EF4-FFF2-40B4-BE49-F238E27FC236}">
                <a16:creationId xmlns:a16="http://schemas.microsoft.com/office/drawing/2014/main" id="{4FEDD699-C19C-D6B3-A28A-04D3B3A6DE55}"/>
              </a:ext>
            </a:extLst>
          </p:cNvPr>
          <p:cNvSpPr txBox="1"/>
          <p:nvPr/>
        </p:nvSpPr>
        <p:spPr>
          <a:xfrm>
            <a:off x="642938" y="642938"/>
            <a:ext cx="6018213" cy="5570538"/>
          </a:xfrm>
          <a:prstGeom prst="rect">
            <a:avLst/>
          </a:prstGeom>
          <a:solidFill>
            <a:schemeClr val="accent4">
              <a:lumMod val="20000"/>
              <a:lumOff val="80000"/>
            </a:schemeClr>
          </a:solidFill>
        </p:spPr>
        <p:txBody>
          <a:bodyPr wrap="square" anchor="t">
            <a:normAutofit/>
          </a:bodyPr>
          <a:lstStyle/>
          <a:p>
            <a:pPr marL="285750" indent="-285750">
              <a:lnSpc>
                <a:spcPct val="90000"/>
              </a:lnSpc>
              <a:spcAft>
                <a:spcPts val="600"/>
              </a:spcAft>
              <a:buFont typeface="Arial" panose="020B0604020202020204" pitchFamily="34" charset="0"/>
              <a:buChar char="•"/>
            </a:pPr>
            <a:r>
              <a:rPr lang="fi-FI" sz="2400" dirty="0"/>
              <a:t>Emootio</a:t>
            </a:r>
          </a:p>
          <a:p>
            <a:pPr marL="285750" indent="-285750">
              <a:lnSpc>
                <a:spcPct val="90000"/>
              </a:lnSpc>
              <a:spcAft>
                <a:spcPts val="600"/>
              </a:spcAft>
              <a:buFont typeface="Arial" panose="020B0604020202020204" pitchFamily="34" charset="0"/>
              <a:buChar char="•"/>
            </a:pPr>
            <a:r>
              <a:rPr lang="fi-FI" sz="2400" dirty="0"/>
              <a:t>Ensisijainen ja toissijainen adaptiivinen tunne</a:t>
            </a:r>
          </a:p>
          <a:p>
            <a:pPr marL="285750" indent="-285750">
              <a:lnSpc>
                <a:spcPct val="90000"/>
              </a:lnSpc>
              <a:spcAft>
                <a:spcPts val="600"/>
              </a:spcAft>
              <a:buFont typeface="Arial" panose="020B0604020202020204" pitchFamily="34" charset="0"/>
              <a:buChar char="•"/>
            </a:pPr>
            <a:r>
              <a:rPr lang="fi-FI" sz="2400" dirty="0"/>
              <a:t>Tunnereaktio (viisi osatekijää)</a:t>
            </a:r>
          </a:p>
          <a:p>
            <a:pPr marL="285750" indent="-285750">
              <a:lnSpc>
                <a:spcPct val="90000"/>
              </a:lnSpc>
              <a:spcAft>
                <a:spcPts val="600"/>
              </a:spcAft>
              <a:buFont typeface="Arial" panose="020B0604020202020204" pitchFamily="34" charset="0"/>
              <a:buChar char="•"/>
            </a:pPr>
            <a:r>
              <a:rPr lang="fi-FI" sz="2400" dirty="0"/>
              <a:t>Tunnekokemus</a:t>
            </a:r>
          </a:p>
          <a:p>
            <a:pPr marL="285750" indent="-285750">
              <a:lnSpc>
                <a:spcPct val="90000"/>
              </a:lnSpc>
              <a:spcAft>
                <a:spcPts val="600"/>
              </a:spcAft>
              <a:buFont typeface="Arial" panose="020B0604020202020204" pitchFamily="34" charset="0"/>
              <a:buChar char="•"/>
            </a:pPr>
            <a:r>
              <a:rPr lang="fi-FI" sz="2400" dirty="0"/>
              <a:t>Affektiivinen järjestelmä</a:t>
            </a:r>
          </a:p>
          <a:p>
            <a:pPr marL="285750" indent="-285750">
              <a:lnSpc>
                <a:spcPct val="90000"/>
              </a:lnSpc>
              <a:spcAft>
                <a:spcPts val="600"/>
              </a:spcAft>
              <a:buFont typeface="Arial" panose="020B0604020202020204" pitchFamily="34" charset="0"/>
              <a:buChar char="•"/>
            </a:pPr>
            <a:r>
              <a:rPr lang="fi-FI" sz="2400" dirty="0"/>
              <a:t>Mantelitumake</a:t>
            </a:r>
          </a:p>
          <a:p>
            <a:pPr marL="285750" indent="-285750">
              <a:lnSpc>
                <a:spcPct val="90000"/>
              </a:lnSpc>
              <a:spcAft>
                <a:spcPts val="600"/>
              </a:spcAft>
              <a:buFont typeface="Arial" panose="020B0604020202020204" pitchFamily="34" charset="0"/>
              <a:buChar char="•"/>
            </a:pPr>
            <a:r>
              <a:rPr lang="fi-FI" sz="2400" dirty="0"/>
              <a:t>Selviytymisjärjestelmä</a:t>
            </a:r>
          </a:p>
          <a:p>
            <a:pPr marL="285750" indent="-285750">
              <a:lnSpc>
                <a:spcPct val="90000"/>
              </a:lnSpc>
              <a:spcAft>
                <a:spcPts val="600"/>
              </a:spcAft>
              <a:buFont typeface="Arial" panose="020B0604020202020204" pitchFamily="34" charset="0"/>
              <a:buChar char="•"/>
            </a:pPr>
            <a:r>
              <a:rPr lang="fi-FI" sz="2400" dirty="0" err="1"/>
              <a:t>Orbitofrontaalinen</a:t>
            </a:r>
            <a:r>
              <a:rPr lang="fi-FI" sz="2400" dirty="0"/>
              <a:t> etuotsalohko</a:t>
            </a:r>
          </a:p>
          <a:p>
            <a:pPr marL="285750" indent="-285750">
              <a:lnSpc>
                <a:spcPct val="90000"/>
              </a:lnSpc>
              <a:spcAft>
                <a:spcPts val="600"/>
              </a:spcAft>
              <a:buFont typeface="Arial" panose="020B0604020202020204" pitchFamily="34" charset="0"/>
              <a:buChar char="•"/>
            </a:pPr>
            <a:r>
              <a:rPr lang="fi-FI" sz="2400" dirty="0"/>
              <a:t>Dopamiini</a:t>
            </a:r>
          </a:p>
          <a:p>
            <a:pPr marL="285750" indent="-285750">
              <a:lnSpc>
                <a:spcPct val="90000"/>
              </a:lnSpc>
              <a:spcAft>
                <a:spcPts val="600"/>
              </a:spcAft>
              <a:buFont typeface="Arial" panose="020B0604020202020204" pitchFamily="34" charset="0"/>
              <a:buChar char="•"/>
            </a:pPr>
            <a:r>
              <a:rPr lang="fi-FI" sz="2400" dirty="0"/>
              <a:t>Kortisoli</a:t>
            </a:r>
          </a:p>
          <a:p>
            <a:pPr marL="285750" indent="-285750">
              <a:lnSpc>
                <a:spcPct val="90000"/>
              </a:lnSpc>
              <a:spcAft>
                <a:spcPts val="600"/>
              </a:spcAft>
              <a:buFont typeface="Arial" panose="020B0604020202020204" pitchFamily="34" charset="0"/>
              <a:buChar char="•"/>
            </a:pPr>
            <a:r>
              <a:rPr lang="fi-FI" sz="2400" dirty="0" err="1"/>
              <a:t>Oksitosiini</a:t>
            </a:r>
            <a:endParaRPr lang="fi-FI" sz="2400" dirty="0"/>
          </a:p>
          <a:p>
            <a:pPr>
              <a:lnSpc>
                <a:spcPct val="90000"/>
              </a:lnSpc>
              <a:spcAft>
                <a:spcPts val="600"/>
              </a:spcAft>
            </a:pPr>
            <a:endParaRPr lang="fi-FI" sz="2400" dirty="0"/>
          </a:p>
          <a:p>
            <a:pPr>
              <a:lnSpc>
                <a:spcPct val="90000"/>
              </a:lnSpc>
              <a:spcAft>
                <a:spcPts val="600"/>
              </a:spcAft>
            </a:pPr>
            <a:endParaRPr lang="fi-FI" sz="2400" dirty="0"/>
          </a:p>
        </p:txBody>
      </p:sp>
      <p:sp>
        <p:nvSpPr>
          <p:cNvPr id="4" name="Tekstiruutu 3">
            <a:extLst>
              <a:ext uri="{FF2B5EF4-FFF2-40B4-BE49-F238E27FC236}">
                <a16:creationId xmlns:a16="http://schemas.microsoft.com/office/drawing/2014/main" id="{C251DDD0-AE45-8778-12E7-EC0DACB83C05}"/>
              </a:ext>
            </a:extLst>
          </p:cNvPr>
          <p:cNvSpPr txBox="1"/>
          <p:nvPr/>
        </p:nvSpPr>
        <p:spPr>
          <a:xfrm>
            <a:off x="6735763" y="642938"/>
            <a:ext cx="4811713" cy="5570538"/>
          </a:xfrm>
          <a:prstGeom prst="rect">
            <a:avLst/>
          </a:prstGeom>
          <a:solidFill>
            <a:schemeClr val="accent6">
              <a:lumMod val="20000"/>
              <a:lumOff val="80000"/>
            </a:schemeClr>
          </a:solidFill>
        </p:spPr>
        <p:txBody>
          <a:bodyPr wrap="square" rtlCol="0" anchor="t">
            <a:normAutofit/>
          </a:bodyPr>
          <a:lstStyle/>
          <a:p>
            <a:pPr marL="285750" indent="-285750">
              <a:lnSpc>
                <a:spcPct val="90000"/>
              </a:lnSpc>
              <a:spcAft>
                <a:spcPts val="600"/>
              </a:spcAft>
              <a:buFont typeface="Arial" panose="020B0604020202020204" pitchFamily="34" charset="0"/>
              <a:buChar char="•"/>
            </a:pPr>
            <a:r>
              <a:rPr lang="fi-FI" sz="2200" dirty="0"/>
              <a:t>Homeostaasi</a:t>
            </a:r>
          </a:p>
          <a:p>
            <a:pPr marL="285750" indent="-285750">
              <a:lnSpc>
                <a:spcPct val="90000"/>
              </a:lnSpc>
              <a:spcAft>
                <a:spcPts val="600"/>
              </a:spcAft>
              <a:buFont typeface="Arial" panose="020B0604020202020204" pitchFamily="34" charset="0"/>
              <a:buChar char="•"/>
            </a:pPr>
            <a:r>
              <a:rPr lang="fi-FI" sz="2200" dirty="0" err="1"/>
              <a:t>Greenbergin</a:t>
            </a:r>
            <a:r>
              <a:rPr lang="fi-FI" sz="2200" dirty="0"/>
              <a:t> tunneteoria (s. 37-&gt;)</a:t>
            </a:r>
          </a:p>
          <a:p>
            <a:pPr marL="285750" indent="-285750">
              <a:lnSpc>
                <a:spcPct val="90000"/>
              </a:lnSpc>
              <a:spcAft>
                <a:spcPts val="600"/>
              </a:spcAft>
              <a:buFont typeface="Arial" panose="020B0604020202020204" pitchFamily="34" charset="0"/>
              <a:buChar char="•"/>
            </a:pPr>
            <a:r>
              <a:rPr lang="fi-FI" sz="2200" dirty="0"/>
              <a:t>Hallintakeinot</a:t>
            </a:r>
          </a:p>
          <a:p>
            <a:pPr marL="285750" indent="-285750">
              <a:lnSpc>
                <a:spcPct val="90000"/>
              </a:lnSpc>
              <a:spcAft>
                <a:spcPts val="600"/>
              </a:spcAft>
              <a:buFont typeface="Arial" panose="020B0604020202020204" pitchFamily="34" charset="0"/>
              <a:buChar char="•"/>
            </a:pPr>
            <a:r>
              <a:rPr lang="fi-FI" sz="2200" dirty="0"/>
              <a:t>Defenssit</a:t>
            </a:r>
          </a:p>
          <a:p>
            <a:pPr marL="285750" indent="-285750">
              <a:lnSpc>
                <a:spcPct val="90000"/>
              </a:lnSpc>
              <a:spcAft>
                <a:spcPts val="600"/>
              </a:spcAft>
              <a:buFont typeface="Arial" panose="020B0604020202020204" pitchFamily="34" charset="0"/>
              <a:buChar char="•"/>
            </a:pPr>
            <a:r>
              <a:rPr lang="fi-FI" sz="2200" dirty="0" err="1"/>
              <a:t>REM-uni</a:t>
            </a:r>
            <a:endParaRPr lang="fi-FI" sz="2200" dirty="0"/>
          </a:p>
          <a:p>
            <a:pPr marL="285750" indent="-285750">
              <a:lnSpc>
                <a:spcPct val="90000"/>
              </a:lnSpc>
              <a:spcAft>
                <a:spcPts val="600"/>
              </a:spcAft>
              <a:buFont typeface="Arial" panose="020B0604020202020204" pitchFamily="34" charset="0"/>
              <a:buChar char="•"/>
            </a:pPr>
            <a:r>
              <a:rPr lang="fi-FI" sz="2200" dirty="0"/>
              <a:t>Mikrouni</a:t>
            </a:r>
          </a:p>
          <a:p>
            <a:pPr marL="285750" indent="-285750">
              <a:lnSpc>
                <a:spcPct val="90000"/>
              </a:lnSpc>
              <a:spcAft>
                <a:spcPts val="600"/>
              </a:spcAft>
              <a:buFont typeface="Arial" panose="020B0604020202020204" pitchFamily="34" charset="0"/>
              <a:buChar char="•"/>
            </a:pPr>
            <a:r>
              <a:rPr lang="fi-FI" sz="2200" dirty="0" err="1"/>
              <a:t>Glymfaattinen</a:t>
            </a:r>
            <a:r>
              <a:rPr lang="fi-FI" sz="2200" dirty="0"/>
              <a:t> järjestelmä</a:t>
            </a:r>
          </a:p>
          <a:p>
            <a:pPr marL="285750" indent="-285750">
              <a:lnSpc>
                <a:spcPct val="90000"/>
              </a:lnSpc>
              <a:spcAft>
                <a:spcPts val="600"/>
              </a:spcAft>
              <a:buFont typeface="Arial" panose="020B0604020202020204" pitchFamily="34" charset="0"/>
              <a:buChar char="•"/>
            </a:pPr>
            <a:r>
              <a:rPr lang="fi-FI" sz="2200" dirty="0"/>
              <a:t>Kriisit</a:t>
            </a:r>
          </a:p>
          <a:p>
            <a:pPr marL="285750" indent="-285750">
              <a:lnSpc>
                <a:spcPct val="90000"/>
              </a:lnSpc>
              <a:spcAft>
                <a:spcPts val="600"/>
              </a:spcAft>
              <a:buFont typeface="Arial" panose="020B0604020202020204" pitchFamily="34" charset="0"/>
              <a:buChar char="•"/>
            </a:pPr>
            <a:r>
              <a:rPr lang="fi-FI" sz="2200" dirty="0" err="1"/>
              <a:t>Resilienssi</a:t>
            </a:r>
            <a:endParaRPr lang="fi-FI" sz="2200" dirty="0"/>
          </a:p>
          <a:p>
            <a:pPr marL="285750" indent="-285750">
              <a:lnSpc>
                <a:spcPct val="90000"/>
              </a:lnSpc>
              <a:spcAft>
                <a:spcPts val="600"/>
              </a:spcAft>
              <a:buFont typeface="Arial" panose="020B0604020202020204" pitchFamily="34" charset="0"/>
              <a:buChar char="•"/>
            </a:pPr>
            <a:r>
              <a:rPr lang="fi-FI" sz="2200" dirty="0"/>
              <a:t>Mielenterveys</a:t>
            </a:r>
          </a:p>
          <a:p>
            <a:pPr marL="285750" indent="-285750">
              <a:lnSpc>
                <a:spcPct val="90000"/>
              </a:lnSpc>
              <a:spcAft>
                <a:spcPts val="600"/>
              </a:spcAft>
              <a:buFont typeface="Arial" panose="020B0604020202020204" pitchFamily="34" charset="0"/>
              <a:buChar char="•"/>
            </a:pPr>
            <a:r>
              <a:rPr lang="fi-FI" sz="2200" dirty="0"/>
              <a:t>Fobia</a:t>
            </a:r>
          </a:p>
          <a:p>
            <a:pPr marL="285750" indent="-285750">
              <a:lnSpc>
                <a:spcPct val="90000"/>
              </a:lnSpc>
              <a:spcAft>
                <a:spcPts val="600"/>
              </a:spcAft>
              <a:buFont typeface="Arial" panose="020B0604020202020204" pitchFamily="34" charset="0"/>
              <a:buChar char="•"/>
            </a:pPr>
            <a:r>
              <a:rPr lang="fi-FI" sz="2200" dirty="0"/>
              <a:t>Transferenssi</a:t>
            </a:r>
          </a:p>
          <a:p>
            <a:pPr marL="285750" indent="-285750">
              <a:lnSpc>
                <a:spcPct val="90000"/>
              </a:lnSpc>
              <a:spcAft>
                <a:spcPts val="600"/>
              </a:spcAft>
              <a:buFont typeface="Arial" panose="020B0604020202020204" pitchFamily="34" charset="0"/>
              <a:buChar char="•"/>
            </a:pPr>
            <a:r>
              <a:rPr lang="fi-FI" sz="2200" dirty="0"/>
              <a:t>Terapeuttinen allianssi</a:t>
            </a:r>
          </a:p>
        </p:txBody>
      </p:sp>
    </p:spTree>
    <p:extLst>
      <p:ext uri="{BB962C8B-B14F-4D97-AF65-F5344CB8AC3E}">
        <p14:creationId xmlns:p14="http://schemas.microsoft.com/office/powerpoint/2010/main" val="558037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CC74FF9-BBBC-9C9E-2587-3E47DA454445}"/>
              </a:ext>
            </a:extLst>
          </p:cNvPr>
          <p:cNvSpPr>
            <a:spLocks noGrp="1"/>
          </p:cNvSpPr>
          <p:nvPr>
            <p:ph type="title"/>
          </p:nvPr>
        </p:nvSpPr>
        <p:spPr>
          <a:xfrm>
            <a:off x="686834" y="1153572"/>
            <a:ext cx="3200400" cy="4461163"/>
          </a:xfrm>
        </p:spPr>
        <p:txBody>
          <a:bodyPr>
            <a:normAutofit/>
          </a:bodyPr>
          <a:lstStyle/>
          <a:p>
            <a:r>
              <a:rPr lang="fi-FI">
                <a:solidFill>
                  <a:srgbClr val="FFFFFF"/>
                </a:solidFill>
              </a:rPr>
              <a:t>Kokeen rakenne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ECEC757E-00E7-D935-9487-21609A39420F}"/>
              </a:ext>
            </a:extLst>
          </p:cNvPr>
          <p:cNvSpPr>
            <a:spLocks noGrp="1"/>
          </p:cNvSpPr>
          <p:nvPr>
            <p:ph idx="1"/>
          </p:nvPr>
        </p:nvSpPr>
        <p:spPr>
          <a:xfrm>
            <a:off x="4318000" y="182880"/>
            <a:ext cx="7315835" cy="6553200"/>
          </a:xfrm>
        </p:spPr>
        <p:txBody>
          <a:bodyPr anchor="ctr">
            <a:normAutofit fontScale="85000" lnSpcReduction="20000"/>
          </a:bodyPr>
          <a:lstStyle/>
          <a:p>
            <a:pPr marL="0" indent="0">
              <a:buNone/>
            </a:pPr>
            <a:r>
              <a:rPr lang="fi-FI" sz="2200" b="1" dirty="0"/>
              <a:t>Osio 1. Väitteiden arviointi</a:t>
            </a:r>
          </a:p>
          <a:p>
            <a:r>
              <a:rPr lang="fi-FI" sz="2200" dirty="0"/>
              <a:t>Kuusi väitettä, arvioi kaksi väitettä psykologiseen tietoon perustuen</a:t>
            </a:r>
          </a:p>
          <a:p>
            <a:pPr marL="0" indent="0">
              <a:buNone/>
            </a:pPr>
            <a:r>
              <a:rPr lang="fi-FI" sz="2200" dirty="0"/>
              <a:t>(5 p/väite, yht. 10 p.)</a:t>
            </a:r>
          </a:p>
          <a:p>
            <a:pPr marL="0" indent="0">
              <a:buNone/>
            </a:pPr>
            <a:endParaRPr lang="fi-FI" sz="2200" b="1" dirty="0"/>
          </a:p>
          <a:p>
            <a:pPr marL="0" indent="0">
              <a:buNone/>
            </a:pPr>
            <a:r>
              <a:rPr lang="fi-FI" sz="2200" b="1" dirty="0"/>
              <a:t>Osio 2. Monivalintatehtävä </a:t>
            </a:r>
          </a:p>
          <a:p>
            <a:r>
              <a:rPr lang="fi-FI" sz="2200" dirty="0"/>
              <a:t>Kymmenen monivalintakysymystä, vastaa kaikkiin</a:t>
            </a:r>
          </a:p>
          <a:p>
            <a:pPr marL="0" indent="0">
              <a:buNone/>
            </a:pPr>
            <a:r>
              <a:rPr lang="fi-FI" sz="2200" dirty="0"/>
              <a:t>(1 p/oikea vastaus, yht. 10 p.)</a:t>
            </a:r>
          </a:p>
          <a:p>
            <a:pPr marL="0" indent="0">
              <a:buNone/>
            </a:pPr>
            <a:endParaRPr lang="fi-FI" sz="2200" dirty="0"/>
          </a:p>
          <a:p>
            <a:pPr marL="0" indent="0">
              <a:buNone/>
            </a:pPr>
            <a:r>
              <a:rPr lang="fi-FI" sz="2200" b="1" dirty="0"/>
              <a:t>Osio 3. Esseetehtävä </a:t>
            </a:r>
          </a:p>
          <a:p>
            <a:r>
              <a:rPr lang="fi-FI" sz="2200" dirty="0"/>
              <a:t>Vastaa kahteen kysymykseen</a:t>
            </a:r>
          </a:p>
          <a:p>
            <a:pPr marL="0" indent="0">
              <a:buNone/>
            </a:pPr>
            <a:r>
              <a:rPr lang="fi-FI" sz="2200" dirty="0"/>
              <a:t>(20 p./kysymys, yht. 40 p)</a:t>
            </a:r>
          </a:p>
          <a:p>
            <a:pPr marL="0" indent="0">
              <a:buNone/>
            </a:pPr>
            <a:endParaRPr lang="fi-FI" sz="2200" b="1" dirty="0"/>
          </a:p>
          <a:p>
            <a:pPr marL="0" indent="0">
              <a:buNone/>
            </a:pPr>
            <a:r>
              <a:rPr lang="fi-FI" sz="2200" b="1" dirty="0"/>
              <a:t>Osio 4. Käsitteen määrittely</a:t>
            </a:r>
          </a:p>
          <a:p>
            <a:r>
              <a:rPr lang="fi-FI" sz="2200" dirty="0"/>
              <a:t>Kahdeksan käsitettä, määrittele neljä </a:t>
            </a:r>
          </a:p>
          <a:p>
            <a:pPr marL="0" indent="0">
              <a:buNone/>
            </a:pPr>
            <a:r>
              <a:rPr lang="fi-FI" sz="2200" dirty="0"/>
              <a:t>(5p./kysymys, yht. 20 p.)</a:t>
            </a:r>
          </a:p>
          <a:p>
            <a:pPr marL="0" indent="0">
              <a:buNone/>
            </a:pPr>
            <a:endParaRPr lang="fi-FI" sz="2200" dirty="0"/>
          </a:p>
          <a:p>
            <a:pPr marL="0" indent="0">
              <a:buNone/>
            </a:pPr>
            <a:endParaRPr lang="fi-FI" sz="2200" dirty="0"/>
          </a:p>
          <a:p>
            <a:r>
              <a:rPr lang="fi-FI" sz="2200" b="1" dirty="0"/>
              <a:t>Kokeen maksimipisteet </a:t>
            </a:r>
            <a:r>
              <a:rPr lang="fi-FI" sz="2200" dirty="0"/>
              <a:t>80 p.</a:t>
            </a:r>
          </a:p>
        </p:txBody>
      </p:sp>
    </p:spTree>
    <p:extLst>
      <p:ext uri="{BB962C8B-B14F-4D97-AF65-F5344CB8AC3E}">
        <p14:creationId xmlns:p14="http://schemas.microsoft.com/office/powerpoint/2010/main" val="3283714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9A6908F-C3CC-1355-6664-79113892CB82}"/>
              </a:ext>
            </a:extLst>
          </p:cNvPr>
          <p:cNvSpPr>
            <a:spLocks noGrp="1"/>
          </p:cNvSpPr>
          <p:nvPr>
            <p:ph type="title"/>
          </p:nvPr>
        </p:nvSpPr>
        <p:spPr>
          <a:xfrm>
            <a:off x="686834" y="1153572"/>
            <a:ext cx="3200400" cy="4461163"/>
          </a:xfrm>
        </p:spPr>
        <p:txBody>
          <a:bodyPr>
            <a:normAutofit/>
          </a:bodyPr>
          <a:lstStyle/>
          <a:p>
            <a:r>
              <a:rPr lang="fi-FI">
                <a:solidFill>
                  <a:srgbClr val="FFFFFF"/>
                </a:solidFill>
              </a:rPr>
              <a:t>Tunteiden ilmaisu</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3161B5BA-F19A-75D7-5273-5867DF79384F}"/>
              </a:ext>
            </a:extLst>
          </p:cNvPr>
          <p:cNvSpPr>
            <a:spLocks noGrp="1"/>
          </p:cNvSpPr>
          <p:nvPr>
            <p:ph idx="1"/>
          </p:nvPr>
        </p:nvSpPr>
        <p:spPr>
          <a:xfrm>
            <a:off x="4447308" y="591344"/>
            <a:ext cx="6906491" cy="5585619"/>
          </a:xfrm>
        </p:spPr>
        <p:txBody>
          <a:bodyPr anchor="ctr">
            <a:normAutofit/>
          </a:bodyPr>
          <a:lstStyle/>
          <a:p>
            <a:pPr marL="660394" indent="-457200">
              <a:spcBef>
                <a:spcPts val="667"/>
              </a:spcBef>
              <a:buClr>
                <a:schemeClr val="dk1"/>
              </a:buClr>
              <a:buSzPct val="100000"/>
              <a:buFont typeface="+mj-lt"/>
              <a:buAutoNum type="arabicPeriod"/>
            </a:pPr>
            <a:r>
              <a:rPr lang="fi-FI">
                <a:latin typeface="Calibri" panose="020F0502020204030204" pitchFamily="34" charset="0"/>
              </a:rPr>
              <a:t>tunneilmaisu </a:t>
            </a:r>
            <a:r>
              <a:rPr lang="fi-FI" b="1">
                <a:latin typeface="Calibri" panose="020F0502020204030204" pitchFamily="34" charset="0"/>
              </a:rPr>
              <a:t>universaalia</a:t>
            </a:r>
            <a:r>
              <a:rPr lang="fi-FI">
                <a:latin typeface="Calibri" panose="020F0502020204030204" pitchFamily="34" charset="0"/>
              </a:rPr>
              <a:t> eli yleismaailmallista:</a:t>
            </a:r>
          </a:p>
          <a:p>
            <a:pPr marL="1117583" lvl="1" indent="-457189">
              <a:spcBef>
                <a:spcPts val="667"/>
              </a:spcBef>
              <a:buClr>
                <a:schemeClr val="dk1"/>
              </a:buClr>
              <a:buSzPct val="100000"/>
            </a:pPr>
            <a:r>
              <a:rPr lang="fi-FI">
                <a:latin typeface="Calibri" panose="020F0502020204030204" pitchFamily="34" charset="0"/>
              </a:rPr>
              <a:t>etenkin perustunteisiin liittyviä tunnekokemuksia ilmennetään kasvojen ilmeillä samalla tavalla kasvuympäristöstä riippumatta</a:t>
            </a:r>
          </a:p>
          <a:p>
            <a:pPr marL="660394" indent="-457200">
              <a:spcBef>
                <a:spcPts val="667"/>
              </a:spcBef>
              <a:buClr>
                <a:schemeClr val="dk1"/>
              </a:buClr>
              <a:buSzPct val="100000"/>
              <a:buFont typeface="+mj-lt"/>
              <a:buAutoNum type="arabicPeriod"/>
            </a:pPr>
            <a:r>
              <a:rPr lang="fi-FI">
                <a:latin typeface="Calibri" panose="020F0502020204030204" pitchFamily="34" charset="0"/>
              </a:rPr>
              <a:t>tunneilmaisuissa </a:t>
            </a:r>
            <a:r>
              <a:rPr lang="fi-FI" b="1">
                <a:latin typeface="Calibri" panose="020F0502020204030204" pitchFamily="34" charset="0"/>
              </a:rPr>
              <a:t>kulttuurisia eroja</a:t>
            </a:r>
            <a:r>
              <a:rPr lang="fi-FI">
                <a:latin typeface="Calibri" panose="020F0502020204030204" pitchFamily="34" charset="0"/>
              </a:rPr>
              <a:t>:</a:t>
            </a:r>
          </a:p>
          <a:p>
            <a:pPr marL="1117583" lvl="1" indent="-457189">
              <a:spcBef>
                <a:spcPts val="667"/>
              </a:spcBef>
              <a:buClr>
                <a:schemeClr val="dk1"/>
              </a:buClr>
              <a:buSzPct val="100000"/>
            </a:pPr>
            <a:r>
              <a:rPr lang="fi-FI">
                <a:latin typeface="Calibri" panose="020F0502020204030204" pitchFamily="34" charset="0"/>
              </a:rPr>
              <a:t>tunneilmaisua ohjaavat niiden esittämiseen liittyvät kulttuurin normit</a:t>
            </a:r>
          </a:p>
          <a:p>
            <a:pPr marL="1117583" lvl="1" indent="-457189">
              <a:spcBef>
                <a:spcPts val="667"/>
              </a:spcBef>
              <a:buClr>
                <a:schemeClr val="dk1"/>
              </a:buClr>
              <a:buSzPct val="100000"/>
            </a:pPr>
            <a:r>
              <a:rPr lang="fi-FI">
                <a:latin typeface="Calibri" panose="020F0502020204030204" pitchFamily="34" charset="0"/>
              </a:rPr>
              <a:t>kulttuuri ja yhteisö usein säätelevät myös sitä, miten tunteisiin suhtaudutaan</a:t>
            </a:r>
          </a:p>
          <a:p>
            <a:pPr marL="609585" indent="0">
              <a:spcBef>
                <a:spcPts val="667"/>
              </a:spcBef>
              <a:buNone/>
            </a:pPr>
            <a:endParaRPr lang="fi-FI"/>
          </a:p>
          <a:p>
            <a:endParaRPr lang="fi-FI" dirty="0"/>
          </a:p>
        </p:txBody>
      </p:sp>
    </p:spTree>
    <p:extLst>
      <p:ext uri="{BB962C8B-B14F-4D97-AF65-F5344CB8AC3E}">
        <p14:creationId xmlns:p14="http://schemas.microsoft.com/office/powerpoint/2010/main" val="2536358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541A32E-6312-E715-ABBE-EE419816CBD0}"/>
              </a:ext>
            </a:extLst>
          </p:cNvPr>
          <p:cNvSpPr>
            <a:spLocks noGrp="1"/>
          </p:cNvSpPr>
          <p:nvPr>
            <p:ph type="title"/>
          </p:nvPr>
        </p:nvSpPr>
        <p:spPr>
          <a:xfrm>
            <a:off x="686834" y="1153572"/>
            <a:ext cx="3200400" cy="4461163"/>
          </a:xfrm>
        </p:spPr>
        <p:txBody>
          <a:bodyPr>
            <a:normAutofit/>
          </a:bodyPr>
          <a:lstStyle/>
          <a:p>
            <a:r>
              <a:rPr lang="fi-FI" dirty="0">
                <a:solidFill>
                  <a:srgbClr val="FFFFFF"/>
                </a:solidFill>
              </a:rPr>
              <a:t>Tunteiden tarttuminen ja empatia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F6C7247B-332C-CDB4-AE58-C0DA28347BC2}"/>
              </a:ext>
            </a:extLst>
          </p:cNvPr>
          <p:cNvSpPr>
            <a:spLocks noGrp="1"/>
          </p:cNvSpPr>
          <p:nvPr>
            <p:ph idx="1"/>
          </p:nvPr>
        </p:nvSpPr>
        <p:spPr>
          <a:xfrm>
            <a:off x="4447308" y="591344"/>
            <a:ext cx="6906491" cy="5585619"/>
          </a:xfrm>
        </p:spPr>
        <p:txBody>
          <a:bodyPr anchor="ctr">
            <a:normAutofit/>
          </a:bodyPr>
          <a:lstStyle/>
          <a:p>
            <a:pPr marL="660383" indent="-457189">
              <a:spcBef>
                <a:spcPts val="667"/>
              </a:spcBef>
              <a:buClr>
                <a:schemeClr val="dk1"/>
              </a:buClr>
              <a:buSzPct val="100000"/>
            </a:pPr>
            <a:r>
              <a:rPr lang="fi" sz="2000" b="1" dirty="0">
                <a:latin typeface="Calibri" panose="020F0502020204030204" pitchFamily="34" charset="0"/>
              </a:rPr>
              <a:t>tunteiden tarttuminen</a:t>
            </a:r>
            <a:r>
              <a:rPr lang="fi" sz="2000" dirty="0">
                <a:latin typeface="Calibri" panose="020F0502020204030204" pitchFamily="34" charset="0"/>
              </a:rPr>
              <a:t>: ihminen alkaa huomaamattaan mukautua toisen ihmisen tunteeseen / mielialaan</a:t>
            </a:r>
          </a:p>
          <a:p>
            <a:pPr marL="660383" indent="-457189">
              <a:spcBef>
                <a:spcPts val="667"/>
              </a:spcBef>
              <a:buClr>
                <a:schemeClr val="dk1"/>
              </a:buClr>
              <a:buSzPct val="100000"/>
            </a:pPr>
            <a:r>
              <a:rPr lang="fi" sz="2000" dirty="0">
                <a:latin typeface="Calibri" panose="020F0502020204030204" pitchFamily="34" charset="0"/>
              </a:rPr>
              <a:t>toisen ihmisen tunneilmaisujen havaitseminen esim. kasvonilmeistä saa usein havaitsijassa aikaan vastaavan tunnekokemuksen</a:t>
            </a:r>
          </a:p>
          <a:p>
            <a:pPr marL="660383" indent="-457189">
              <a:spcBef>
                <a:spcPts val="667"/>
              </a:spcBef>
              <a:buClr>
                <a:schemeClr val="dk1"/>
              </a:buClr>
              <a:buSzPct val="100000"/>
            </a:pPr>
            <a:r>
              <a:rPr lang="fi-FI" sz="2000" b="1" dirty="0">
                <a:latin typeface="Calibri" panose="020F0502020204030204" pitchFamily="34" charset="0"/>
              </a:rPr>
              <a:t>e</a:t>
            </a:r>
            <a:r>
              <a:rPr lang="fi" sz="2000" b="1" dirty="0">
                <a:latin typeface="Calibri" panose="020F0502020204030204" pitchFamily="34" charset="0"/>
              </a:rPr>
              <a:t>mpatia</a:t>
            </a:r>
            <a:r>
              <a:rPr lang="fi" sz="2000" dirty="0">
                <a:latin typeface="Calibri" panose="020F0502020204030204" pitchFamily="34" charset="0"/>
              </a:rPr>
              <a:t>: ihmisen kykyä tunnistaa ja tuntea toisen ihmisen tunne, ja sen avulla asettua samanlaiseen asemaan ja kokemustilaan toisen kanssa (vrt. </a:t>
            </a:r>
            <a:r>
              <a:rPr lang="fi-FI" sz="2000" dirty="0">
                <a:latin typeface="Calibri" panose="020F0502020204030204" pitchFamily="34" charset="0"/>
              </a:rPr>
              <a:t>s</a:t>
            </a:r>
            <a:r>
              <a:rPr lang="fi" sz="2000" dirty="0">
                <a:latin typeface="Calibri" panose="020F0502020204030204" pitchFamily="34" charset="0"/>
              </a:rPr>
              <a:t>ympatia)</a:t>
            </a:r>
          </a:p>
          <a:p>
            <a:pPr marL="1269968" lvl="1" indent="-457189">
              <a:spcBef>
                <a:spcPts val="667"/>
              </a:spcBef>
              <a:buClr>
                <a:schemeClr val="dk1"/>
              </a:buClr>
              <a:buSzPct val="100000"/>
            </a:pPr>
            <a:r>
              <a:rPr lang="fi" sz="2000" dirty="0">
                <a:latin typeface="Calibri" panose="020F0502020204030204" pitchFamily="34" charset="0"/>
              </a:rPr>
              <a:t>empatian emotionaalinen taso: kykyä kokea, mitä muut tuntevat</a:t>
            </a:r>
          </a:p>
          <a:p>
            <a:pPr marL="1269968" lvl="1" indent="-457189">
              <a:spcBef>
                <a:spcPts val="667"/>
              </a:spcBef>
              <a:buClr>
                <a:schemeClr val="dk1"/>
              </a:buClr>
              <a:buSzPct val="100000"/>
            </a:pPr>
            <a:r>
              <a:rPr lang="fi" sz="2000" dirty="0">
                <a:latin typeface="Calibri" panose="020F0502020204030204" pitchFamily="34" charset="0"/>
              </a:rPr>
              <a:t>empatian kognitiivinen taso: kykyä tietää toisten ajatuksista, tunteista ja haluista; ei välttämättä liity tunnekokemusta</a:t>
            </a:r>
          </a:p>
          <a:p>
            <a:endParaRPr lang="fi-FI" sz="1500" dirty="0"/>
          </a:p>
        </p:txBody>
      </p:sp>
    </p:spTree>
    <p:extLst>
      <p:ext uri="{BB962C8B-B14F-4D97-AF65-F5344CB8AC3E}">
        <p14:creationId xmlns:p14="http://schemas.microsoft.com/office/powerpoint/2010/main" val="1763272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4E7FC06-1764-B840-017B-C00EC5C9AFB1}"/>
              </a:ext>
            </a:extLst>
          </p:cNvPr>
          <p:cNvSpPr>
            <a:spLocks noGrp="1"/>
          </p:cNvSpPr>
          <p:nvPr>
            <p:ph type="title"/>
          </p:nvPr>
        </p:nvSpPr>
        <p:spPr>
          <a:xfrm>
            <a:off x="838200" y="459863"/>
            <a:ext cx="10515600" cy="1004594"/>
          </a:xfrm>
        </p:spPr>
        <p:txBody>
          <a:bodyPr vert="horz" lIns="91440" tIns="45720" rIns="91440" bIns="45720" rtlCol="0" anchor="ctr">
            <a:normAutofit/>
          </a:bodyPr>
          <a:lstStyle/>
          <a:p>
            <a:pPr algn="ctr"/>
            <a:r>
              <a:rPr lang="en-US" kern="1200">
                <a:solidFill>
                  <a:srgbClr val="FFFFFF"/>
                </a:solidFill>
                <a:latin typeface="+mj-lt"/>
                <a:ea typeface="+mj-ea"/>
                <a:cs typeface="+mj-cs"/>
              </a:rPr>
              <a:t>Tunnereaktion viisi osatekijää</a:t>
            </a:r>
          </a:p>
        </p:txBody>
      </p:sp>
      <p:sp>
        <p:nvSpPr>
          <p:cNvPr id="16" name="Rectangle: Rounded Corners 1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latunnisteen paikkamerkki 4">
            <a:extLst>
              <a:ext uri="{FF2B5EF4-FFF2-40B4-BE49-F238E27FC236}">
                <a16:creationId xmlns:a16="http://schemas.microsoft.com/office/drawing/2014/main" id="{112D6809-A0B2-D7C2-3B2C-2F0BC1B54285}"/>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Oivallus 4</a:t>
            </a:r>
          </a:p>
        </p:txBody>
      </p:sp>
      <p:sp>
        <p:nvSpPr>
          <p:cNvPr id="4" name="Dian numeron paikkamerkki 3">
            <a:extLst>
              <a:ext uri="{FF2B5EF4-FFF2-40B4-BE49-F238E27FC236}">
                <a16:creationId xmlns:a16="http://schemas.microsoft.com/office/drawing/2014/main" id="{C811293A-D634-664F-85A6-6328CDD62C6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701E4971-310B-774B-8DEE-5F834C23301A}" type="slidenum">
              <a:rPr lang="en-US">
                <a:solidFill>
                  <a:srgbClr val="FFFFFF"/>
                </a:solidFill>
              </a:rPr>
              <a:pPr>
                <a:spcAft>
                  <a:spcPts val="600"/>
                </a:spcAft>
              </a:pPr>
              <a:t>7</a:t>
            </a:fld>
            <a:endParaRPr lang="en-US">
              <a:solidFill>
                <a:srgbClr val="FFFFFF"/>
              </a:solidFill>
            </a:endParaRPr>
          </a:p>
        </p:txBody>
      </p:sp>
      <p:graphicFrame>
        <p:nvGraphicFramePr>
          <p:cNvPr id="9" name="Taulukko 9">
            <a:extLst>
              <a:ext uri="{FF2B5EF4-FFF2-40B4-BE49-F238E27FC236}">
                <a16:creationId xmlns:a16="http://schemas.microsoft.com/office/drawing/2014/main" id="{E45AC70C-F352-8CDA-4605-6B96BEC1EEF2}"/>
              </a:ext>
            </a:extLst>
          </p:cNvPr>
          <p:cNvGraphicFramePr>
            <a:graphicFrameLocks noGrp="1"/>
          </p:cNvGraphicFramePr>
          <p:nvPr>
            <p:ph sz="quarter" idx="12"/>
            <p:extLst>
              <p:ext uri="{D42A27DB-BD31-4B8C-83A1-F6EECF244321}">
                <p14:modId xmlns:p14="http://schemas.microsoft.com/office/powerpoint/2010/main" val="2277122015"/>
              </p:ext>
            </p:extLst>
          </p:nvPr>
        </p:nvGraphicFramePr>
        <p:xfrm>
          <a:off x="1758315" y="2182413"/>
          <a:ext cx="8675371" cy="3588335"/>
        </p:xfrm>
        <a:graphic>
          <a:graphicData uri="http://schemas.openxmlformats.org/drawingml/2006/table">
            <a:tbl>
              <a:tblPr bandRow="1">
                <a:tableStyleId>{5C22544A-7EE6-4342-B048-85BDC9FD1C3A}</a:tableStyleId>
              </a:tblPr>
              <a:tblGrid>
                <a:gridCol w="840820">
                  <a:extLst>
                    <a:ext uri="{9D8B030D-6E8A-4147-A177-3AD203B41FA5}">
                      <a16:colId xmlns:a16="http://schemas.microsoft.com/office/drawing/2014/main" val="3104370494"/>
                    </a:ext>
                  </a:extLst>
                </a:gridCol>
                <a:gridCol w="7834551">
                  <a:extLst>
                    <a:ext uri="{9D8B030D-6E8A-4147-A177-3AD203B41FA5}">
                      <a16:colId xmlns:a16="http://schemas.microsoft.com/office/drawing/2014/main" val="1604258940"/>
                    </a:ext>
                  </a:extLst>
                </a:gridCol>
              </a:tblGrid>
              <a:tr h="717667">
                <a:tc rowSpan="5">
                  <a:txBody>
                    <a:bodyPr/>
                    <a:lstStyle/>
                    <a:p>
                      <a:pPr algn="ctr"/>
                      <a:r>
                        <a:rPr lang="fi-FI" sz="3300">
                          <a:solidFill>
                            <a:schemeClr val="bg1"/>
                          </a:solidFill>
                        </a:rPr>
                        <a:t>E</a:t>
                      </a:r>
                    </a:p>
                    <a:p>
                      <a:pPr algn="ctr"/>
                      <a:r>
                        <a:rPr lang="fi-FI" sz="3300">
                          <a:solidFill>
                            <a:schemeClr val="bg1"/>
                          </a:solidFill>
                        </a:rPr>
                        <a:t>M</a:t>
                      </a:r>
                    </a:p>
                    <a:p>
                      <a:pPr algn="ctr"/>
                      <a:r>
                        <a:rPr lang="fi-FI" sz="3300">
                          <a:solidFill>
                            <a:schemeClr val="bg1"/>
                          </a:solidFill>
                        </a:rPr>
                        <a:t>O</a:t>
                      </a:r>
                    </a:p>
                    <a:p>
                      <a:pPr algn="ctr"/>
                      <a:r>
                        <a:rPr lang="fi-FI" sz="3300">
                          <a:solidFill>
                            <a:schemeClr val="bg1"/>
                          </a:solidFill>
                        </a:rPr>
                        <a:t>O</a:t>
                      </a:r>
                    </a:p>
                    <a:p>
                      <a:pPr algn="ctr"/>
                      <a:r>
                        <a:rPr lang="fi-FI" sz="3300">
                          <a:solidFill>
                            <a:schemeClr val="bg1"/>
                          </a:solidFill>
                        </a:rPr>
                        <a:t>T</a:t>
                      </a:r>
                    </a:p>
                    <a:p>
                      <a:pPr algn="ctr"/>
                      <a:r>
                        <a:rPr lang="fi-FI" sz="3300">
                          <a:solidFill>
                            <a:schemeClr val="bg1"/>
                          </a:solidFill>
                        </a:rPr>
                        <a:t>I</a:t>
                      </a:r>
                    </a:p>
                    <a:p>
                      <a:pPr algn="ctr"/>
                      <a:r>
                        <a:rPr lang="fi-FI" sz="3300">
                          <a:solidFill>
                            <a:schemeClr val="bg1"/>
                          </a:solidFill>
                        </a:rPr>
                        <a:t>O</a:t>
                      </a:r>
                      <a:endParaRPr lang="fi-FI" sz="3000">
                        <a:solidFill>
                          <a:schemeClr val="bg1"/>
                        </a:solidFill>
                      </a:endParaRPr>
                    </a:p>
                  </a:txBody>
                  <a:tcPr marL="37719" marR="37719" marT="18860" marB="18860" anchor="ctr">
                    <a:solidFill>
                      <a:schemeClr val="accent2"/>
                    </a:solidFill>
                  </a:tcPr>
                </a:tc>
                <a:tc>
                  <a:txBody>
                    <a:bodyPr/>
                    <a:lstStyle/>
                    <a:p>
                      <a:r>
                        <a:rPr lang="fi-FI" sz="3300"/>
                        <a:t> tunnekokemus</a:t>
                      </a:r>
                    </a:p>
                  </a:txBody>
                  <a:tcPr marL="37719" marR="37719" marT="18860" marB="18860">
                    <a:solidFill>
                      <a:schemeClr val="bg1"/>
                    </a:solidFill>
                  </a:tcPr>
                </a:tc>
                <a:extLst>
                  <a:ext uri="{0D108BD9-81ED-4DB2-BD59-A6C34878D82A}">
                    <a16:rowId xmlns:a16="http://schemas.microsoft.com/office/drawing/2014/main" val="1936740561"/>
                  </a:ext>
                </a:extLst>
              </a:tr>
              <a:tr h="717667">
                <a:tc vMerge="1">
                  <a:txBody>
                    <a:bodyPr/>
                    <a:lstStyle/>
                    <a:p>
                      <a:endParaRPr lang="fi-FI" dirty="0"/>
                    </a:p>
                  </a:txBody>
                  <a:tcPr/>
                </a:tc>
                <a:tc>
                  <a:txBody>
                    <a:bodyPr/>
                    <a:lstStyle/>
                    <a:p>
                      <a:r>
                        <a:rPr lang="fi-FI" sz="3300"/>
                        <a:t> kognitiiviset arviot</a:t>
                      </a:r>
                    </a:p>
                  </a:txBody>
                  <a:tcPr marL="37719" marR="37719" marT="18860" marB="18860">
                    <a:solidFill>
                      <a:schemeClr val="bg1"/>
                    </a:solidFill>
                  </a:tcPr>
                </a:tc>
                <a:extLst>
                  <a:ext uri="{0D108BD9-81ED-4DB2-BD59-A6C34878D82A}">
                    <a16:rowId xmlns:a16="http://schemas.microsoft.com/office/drawing/2014/main" val="2981800542"/>
                  </a:ext>
                </a:extLst>
              </a:tr>
              <a:tr h="717667">
                <a:tc vMerge="1">
                  <a:txBody>
                    <a:bodyPr/>
                    <a:lstStyle/>
                    <a:p>
                      <a:endParaRPr lang="fi-FI" dirty="0"/>
                    </a:p>
                  </a:txBody>
                  <a:tcPr/>
                </a:tc>
                <a:tc>
                  <a:txBody>
                    <a:bodyPr/>
                    <a:lstStyle/>
                    <a:p>
                      <a:r>
                        <a:rPr lang="fi-FI" sz="3300"/>
                        <a:t> neurofysiologiset reaktiot</a:t>
                      </a:r>
                    </a:p>
                  </a:txBody>
                  <a:tcPr marL="37719" marR="37719" marT="18860" marB="18860">
                    <a:solidFill>
                      <a:schemeClr val="bg1"/>
                    </a:solidFill>
                  </a:tcPr>
                </a:tc>
                <a:extLst>
                  <a:ext uri="{0D108BD9-81ED-4DB2-BD59-A6C34878D82A}">
                    <a16:rowId xmlns:a16="http://schemas.microsoft.com/office/drawing/2014/main" val="2483010055"/>
                  </a:ext>
                </a:extLst>
              </a:tr>
              <a:tr h="717667">
                <a:tc vMerge="1">
                  <a:txBody>
                    <a:bodyPr/>
                    <a:lstStyle/>
                    <a:p>
                      <a:endParaRPr lang="fi-FI" dirty="0"/>
                    </a:p>
                  </a:txBody>
                  <a:tcPr/>
                </a:tc>
                <a:tc>
                  <a:txBody>
                    <a:bodyPr/>
                    <a:lstStyle/>
                    <a:p>
                      <a:r>
                        <a:rPr lang="fi-FI" sz="3300"/>
                        <a:t> tunneilmaisu</a:t>
                      </a:r>
                    </a:p>
                  </a:txBody>
                  <a:tcPr marL="37719" marR="37719" marT="18860" marB="18860">
                    <a:solidFill>
                      <a:schemeClr val="bg1"/>
                    </a:solidFill>
                  </a:tcPr>
                </a:tc>
                <a:extLst>
                  <a:ext uri="{0D108BD9-81ED-4DB2-BD59-A6C34878D82A}">
                    <a16:rowId xmlns:a16="http://schemas.microsoft.com/office/drawing/2014/main" val="3330874759"/>
                  </a:ext>
                </a:extLst>
              </a:tr>
              <a:tr h="717667">
                <a:tc vMerge="1">
                  <a:txBody>
                    <a:bodyPr/>
                    <a:lstStyle/>
                    <a:p>
                      <a:endParaRPr lang="fi-FI" dirty="0"/>
                    </a:p>
                  </a:txBody>
                  <a:tcPr/>
                </a:tc>
                <a:tc>
                  <a:txBody>
                    <a:bodyPr/>
                    <a:lstStyle/>
                    <a:p>
                      <a:r>
                        <a:rPr lang="fi-FI" sz="3300"/>
                        <a:t> toiminta</a:t>
                      </a:r>
                    </a:p>
                  </a:txBody>
                  <a:tcPr marL="37719" marR="37719" marT="18860" marB="18860">
                    <a:solidFill>
                      <a:schemeClr val="bg1"/>
                    </a:solidFill>
                  </a:tcPr>
                </a:tc>
                <a:extLst>
                  <a:ext uri="{0D108BD9-81ED-4DB2-BD59-A6C34878D82A}">
                    <a16:rowId xmlns:a16="http://schemas.microsoft.com/office/drawing/2014/main" val="1255789952"/>
                  </a:ext>
                </a:extLst>
              </a:tr>
            </a:tbl>
          </a:graphicData>
        </a:graphic>
      </p:graphicFrame>
    </p:spTree>
    <p:extLst>
      <p:ext uri="{BB962C8B-B14F-4D97-AF65-F5344CB8AC3E}">
        <p14:creationId xmlns:p14="http://schemas.microsoft.com/office/powerpoint/2010/main" val="13633439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84" descr="Tunteen osatekijät KUVA.jpg">
            <a:extLst>
              <a:ext uri="{FF2B5EF4-FFF2-40B4-BE49-F238E27FC236}">
                <a16:creationId xmlns:a16="http://schemas.microsoft.com/office/drawing/2014/main" id="{CB27491C-56E7-87B9-BF93-C930D10502B9}"/>
              </a:ext>
            </a:extLst>
          </p:cNvPr>
          <p:cNvPicPr preferRelativeResize="0">
            <a:picLocks noGrp="1"/>
          </p:cNvPicPr>
          <p:nvPr>
            <p:ph idx="1"/>
          </p:nvPr>
        </p:nvPicPr>
        <p:blipFill>
          <a:blip r:embed="rId3"/>
          <a:stretch>
            <a:fillRect/>
          </a:stretch>
        </p:blipFill>
        <p:spPr>
          <a:xfrm>
            <a:off x="643467" y="648208"/>
            <a:ext cx="10905066" cy="5561583"/>
          </a:xfrm>
          <a:prstGeom prst="rect">
            <a:avLst/>
          </a:prstGeom>
          <a:noFill/>
        </p:spPr>
      </p:pic>
    </p:spTree>
    <p:extLst>
      <p:ext uri="{BB962C8B-B14F-4D97-AF65-F5344CB8AC3E}">
        <p14:creationId xmlns:p14="http://schemas.microsoft.com/office/powerpoint/2010/main" val="307818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0"/>
        <p:cNvGrpSpPr/>
        <p:nvPr/>
      </p:nvGrpSpPr>
      <p:grpSpPr>
        <a:xfrm>
          <a:off x="0" y="0"/>
          <a:ext cx="0" cy="0"/>
          <a:chOff x="0" y="0"/>
          <a:chExt cx="0" cy="0"/>
        </a:xfrm>
      </p:grpSpPr>
      <p:sp useBgFill="1">
        <p:nvSpPr>
          <p:cNvPr id="107" name="Rectangle 10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10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Shape 101"/>
          <p:cNvSpPr txBox="1">
            <a:spLocks noGrp="1"/>
          </p:cNvSpPr>
          <p:nvPr>
            <p:ph type="title"/>
          </p:nvPr>
        </p:nvSpPr>
        <p:spPr>
          <a:xfrm>
            <a:off x="686834" y="1153572"/>
            <a:ext cx="3200400" cy="4461163"/>
          </a:xfrm>
          <a:prstGeom prst="rect">
            <a:avLst/>
          </a:prstGeom>
        </p:spPr>
        <p:txBody>
          <a:bodyPr vert="horz" lIns="91440" tIns="45720" rIns="91440" bIns="45720" rtlCol="0" anchor="ctr" anchorCtr="0">
            <a:normAutofit/>
          </a:bodyPr>
          <a:lstStyle/>
          <a:p>
            <a:pPr>
              <a:spcBef>
                <a:spcPct val="0"/>
              </a:spcBef>
            </a:pPr>
            <a:r>
              <a:rPr lang="en-US" kern="1200">
                <a:solidFill>
                  <a:srgbClr val="FFFFFF"/>
                </a:solidFill>
                <a:latin typeface="+mj-lt"/>
                <a:ea typeface="+mj-ea"/>
                <a:cs typeface="+mj-cs"/>
              </a:rPr>
              <a:t>Tunteet kehossa</a:t>
            </a:r>
          </a:p>
        </p:txBody>
      </p:sp>
      <p:sp>
        <p:nvSpPr>
          <p:cNvPr id="111" name="Arc 11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2" name="Shape 102"/>
          <p:cNvSpPr txBox="1">
            <a:spLocks noGrp="1"/>
          </p:cNvSpPr>
          <p:nvPr>
            <p:ph type="body" idx="1"/>
          </p:nvPr>
        </p:nvSpPr>
        <p:spPr>
          <a:xfrm>
            <a:off x="4447308" y="591344"/>
            <a:ext cx="6906491" cy="5585619"/>
          </a:xfrm>
          <a:prstGeom prst="rect">
            <a:avLst/>
          </a:prstGeom>
        </p:spPr>
        <p:txBody>
          <a:bodyPr vert="horz" lIns="91440" tIns="45720" rIns="91440" bIns="45720" rtlCol="0" anchor="ctr" anchorCtr="0">
            <a:normAutofit/>
          </a:bodyPr>
          <a:lstStyle/>
          <a:p>
            <a:pPr marL="609585">
              <a:spcBef>
                <a:spcPts val="667"/>
              </a:spcBef>
              <a:buClr>
                <a:schemeClr val="dk1"/>
              </a:buClr>
              <a:buSzPct val="100000"/>
            </a:pPr>
            <a:r>
              <a:rPr lang="en-US" sz="2000" b="1" dirty="0" err="1">
                <a:highlight>
                  <a:srgbClr val="FFFFFF"/>
                </a:highlight>
              </a:rPr>
              <a:t>autonominen</a:t>
            </a:r>
            <a:r>
              <a:rPr lang="en-US" sz="2000" b="1" dirty="0">
                <a:highlight>
                  <a:srgbClr val="FFFFFF"/>
                </a:highlight>
              </a:rPr>
              <a:t> </a:t>
            </a:r>
            <a:r>
              <a:rPr lang="en-US" sz="2000" b="1" dirty="0" err="1">
                <a:highlight>
                  <a:srgbClr val="FFFFFF"/>
                </a:highlight>
              </a:rPr>
              <a:t>hermosto</a:t>
            </a:r>
            <a:r>
              <a:rPr lang="en-US" sz="2000" b="1" dirty="0">
                <a:highlight>
                  <a:srgbClr val="FFFFFF"/>
                </a:highlight>
              </a:rPr>
              <a:t>: </a:t>
            </a:r>
            <a:r>
              <a:rPr lang="en-US" sz="2000" dirty="0" err="1">
                <a:highlight>
                  <a:srgbClr val="FFFFFF"/>
                </a:highlight>
              </a:rPr>
              <a:t>liittyy</a:t>
            </a:r>
            <a:r>
              <a:rPr lang="en-US" sz="2000" dirty="0">
                <a:highlight>
                  <a:srgbClr val="FFFFFF"/>
                </a:highlight>
              </a:rPr>
              <a:t> </a:t>
            </a:r>
            <a:r>
              <a:rPr lang="en-US" sz="2000" dirty="0" err="1">
                <a:highlight>
                  <a:srgbClr val="FFFFFF"/>
                </a:highlight>
              </a:rPr>
              <a:t>tunteiden</a:t>
            </a:r>
            <a:r>
              <a:rPr lang="en-US" sz="2000" dirty="0">
                <a:highlight>
                  <a:srgbClr val="FFFFFF"/>
                </a:highlight>
              </a:rPr>
              <a:t> </a:t>
            </a:r>
            <a:r>
              <a:rPr lang="en-US" sz="2000" dirty="0" err="1">
                <a:highlight>
                  <a:srgbClr val="FFFFFF"/>
                </a:highlight>
              </a:rPr>
              <a:t>kehollisten</a:t>
            </a:r>
            <a:r>
              <a:rPr lang="en-US" sz="2000" dirty="0">
                <a:highlight>
                  <a:srgbClr val="FFFFFF"/>
                </a:highlight>
              </a:rPr>
              <a:t> </a:t>
            </a:r>
            <a:r>
              <a:rPr lang="en-US" sz="2000" dirty="0" err="1">
                <a:highlight>
                  <a:srgbClr val="FFFFFF"/>
                </a:highlight>
              </a:rPr>
              <a:t>reaktioiden</a:t>
            </a:r>
            <a:r>
              <a:rPr lang="en-US" sz="2000" dirty="0">
                <a:highlight>
                  <a:srgbClr val="FFFFFF"/>
                </a:highlight>
              </a:rPr>
              <a:t> </a:t>
            </a:r>
            <a:r>
              <a:rPr lang="en-US" sz="2000" dirty="0" err="1">
                <a:highlight>
                  <a:srgbClr val="FFFFFF"/>
                </a:highlight>
              </a:rPr>
              <a:t>syntymiseen</a:t>
            </a:r>
            <a:endParaRPr lang="en-US" sz="2000" dirty="0">
              <a:highlight>
                <a:srgbClr val="FFFFFF"/>
              </a:highlight>
            </a:endParaRPr>
          </a:p>
          <a:p>
            <a:pPr marL="609585">
              <a:spcBef>
                <a:spcPts val="667"/>
              </a:spcBef>
              <a:buClr>
                <a:schemeClr val="dk1"/>
              </a:buClr>
              <a:buSzPct val="100000"/>
            </a:pPr>
            <a:r>
              <a:rPr lang="en-US" sz="2000" dirty="0" err="1">
                <a:highlight>
                  <a:srgbClr val="FFFFFF"/>
                </a:highlight>
              </a:rPr>
              <a:t>autonomisen</a:t>
            </a:r>
            <a:r>
              <a:rPr lang="en-US" sz="2000" dirty="0">
                <a:highlight>
                  <a:srgbClr val="FFFFFF"/>
                </a:highlight>
              </a:rPr>
              <a:t> </a:t>
            </a:r>
            <a:r>
              <a:rPr lang="en-US" sz="2000" dirty="0" err="1">
                <a:highlight>
                  <a:srgbClr val="FFFFFF"/>
                </a:highlight>
              </a:rPr>
              <a:t>hermoston</a:t>
            </a:r>
            <a:r>
              <a:rPr lang="en-US" sz="2000" dirty="0">
                <a:highlight>
                  <a:srgbClr val="FFFFFF"/>
                </a:highlight>
              </a:rPr>
              <a:t> </a:t>
            </a:r>
            <a:r>
              <a:rPr lang="en-US" sz="2000" dirty="0" err="1">
                <a:highlight>
                  <a:srgbClr val="FFFFFF"/>
                </a:highlight>
              </a:rPr>
              <a:t>muodostavat</a:t>
            </a:r>
            <a:r>
              <a:rPr lang="en-US" sz="2000" dirty="0">
                <a:highlight>
                  <a:srgbClr val="FFFFFF"/>
                </a:highlight>
              </a:rPr>
              <a:t> </a:t>
            </a:r>
            <a:r>
              <a:rPr lang="en-US" sz="2000" dirty="0" err="1">
                <a:highlight>
                  <a:srgbClr val="FFFFFF"/>
                </a:highlight>
              </a:rPr>
              <a:t>sympaattinen</a:t>
            </a:r>
            <a:r>
              <a:rPr lang="en-US" sz="2000" dirty="0">
                <a:highlight>
                  <a:srgbClr val="FFFFFF"/>
                </a:highlight>
              </a:rPr>
              <a:t> ja </a:t>
            </a:r>
            <a:r>
              <a:rPr lang="en-US" sz="2000" dirty="0" err="1">
                <a:highlight>
                  <a:srgbClr val="FFFFFF"/>
                </a:highlight>
              </a:rPr>
              <a:t>parasympaattinen</a:t>
            </a:r>
            <a:r>
              <a:rPr lang="en-US" sz="2000" dirty="0">
                <a:highlight>
                  <a:srgbClr val="FFFFFF"/>
                </a:highlight>
              </a:rPr>
              <a:t> </a:t>
            </a:r>
            <a:r>
              <a:rPr lang="en-US" sz="2000" dirty="0" err="1">
                <a:highlight>
                  <a:srgbClr val="FFFFFF"/>
                </a:highlight>
              </a:rPr>
              <a:t>hermosto</a:t>
            </a:r>
            <a:endParaRPr lang="en-US" sz="2000" dirty="0">
              <a:highlight>
                <a:srgbClr val="FFFFFF"/>
              </a:highlight>
            </a:endParaRPr>
          </a:p>
          <a:p>
            <a:pPr marL="1219170" lvl="1">
              <a:spcBef>
                <a:spcPts val="667"/>
              </a:spcBef>
              <a:buClr>
                <a:schemeClr val="dk1"/>
              </a:buClr>
              <a:buSzPct val="100000"/>
            </a:pPr>
            <a:r>
              <a:rPr lang="en-US" sz="2000" b="1" dirty="0" err="1"/>
              <a:t>sympaattinen</a:t>
            </a:r>
            <a:r>
              <a:rPr lang="en-US" sz="2000" b="1" dirty="0"/>
              <a:t> </a:t>
            </a:r>
            <a:r>
              <a:rPr lang="en-US" sz="2000" b="1" dirty="0" err="1"/>
              <a:t>hermosto</a:t>
            </a:r>
            <a:r>
              <a:rPr lang="en-US" sz="2000" b="1" dirty="0"/>
              <a:t>:</a:t>
            </a:r>
            <a:r>
              <a:rPr lang="en-US" sz="2000" dirty="0"/>
              <a:t> </a:t>
            </a:r>
            <a:r>
              <a:rPr lang="en-US" sz="2000" dirty="0" err="1"/>
              <a:t>nostaa</a:t>
            </a:r>
            <a:r>
              <a:rPr lang="en-US" sz="2000" dirty="0"/>
              <a:t> </a:t>
            </a:r>
            <a:r>
              <a:rPr lang="en-US" sz="2000" dirty="0" err="1"/>
              <a:t>elimistön</a:t>
            </a:r>
            <a:r>
              <a:rPr lang="en-US" sz="2000" dirty="0"/>
              <a:t> </a:t>
            </a:r>
            <a:r>
              <a:rPr lang="en-US" sz="2000" dirty="0" err="1"/>
              <a:t>vireystasoa</a:t>
            </a:r>
            <a:r>
              <a:rPr lang="en-US" sz="2000" dirty="0"/>
              <a:t>, </a:t>
            </a:r>
            <a:r>
              <a:rPr lang="en-US" sz="2000" dirty="0" err="1"/>
              <a:t>lisää</a:t>
            </a:r>
            <a:r>
              <a:rPr lang="en-US" sz="2000" dirty="0"/>
              <a:t> </a:t>
            </a:r>
            <a:r>
              <a:rPr lang="en-US" sz="2000" dirty="0" err="1"/>
              <a:t>stressihormonien</a:t>
            </a:r>
            <a:r>
              <a:rPr lang="en-US" sz="2000" dirty="0"/>
              <a:t> </a:t>
            </a:r>
            <a:r>
              <a:rPr lang="en-US" sz="2000" dirty="0" err="1"/>
              <a:t>erittymistä</a:t>
            </a:r>
            <a:r>
              <a:rPr lang="en-US" sz="2000" dirty="0"/>
              <a:t> </a:t>
            </a:r>
            <a:r>
              <a:rPr lang="en-US" sz="2000" dirty="0" err="1"/>
              <a:t>verenkiertoon</a:t>
            </a:r>
            <a:r>
              <a:rPr lang="en-US" sz="2000" dirty="0"/>
              <a:t> </a:t>
            </a:r>
          </a:p>
          <a:p>
            <a:pPr marL="1219170" lvl="1">
              <a:spcBef>
                <a:spcPts val="667"/>
              </a:spcBef>
              <a:buClr>
                <a:schemeClr val="dk1"/>
              </a:buClr>
              <a:buSzPct val="100000"/>
            </a:pPr>
            <a:r>
              <a:rPr lang="en-US" sz="2000" b="1" dirty="0" err="1"/>
              <a:t>parasympaattinen</a:t>
            </a:r>
            <a:r>
              <a:rPr lang="en-US" sz="2000" b="1" dirty="0"/>
              <a:t> </a:t>
            </a:r>
            <a:r>
              <a:rPr lang="en-US" sz="2000" b="1" dirty="0" err="1"/>
              <a:t>hermosto</a:t>
            </a:r>
            <a:r>
              <a:rPr lang="en-US" sz="2000" b="1" dirty="0"/>
              <a:t>:</a:t>
            </a:r>
            <a:r>
              <a:rPr lang="en-US" sz="2000" dirty="0"/>
              <a:t> </a:t>
            </a:r>
            <a:r>
              <a:rPr lang="en-US" sz="2000" dirty="0" err="1"/>
              <a:t>aktiivinen</a:t>
            </a:r>
            <a:r>
              <a:rPr lang="en-US" sz="2000" dirty="0"/>
              <a:t> </a:t>
            </a:r>
            <a:r>
              <a:rPr lang="en-US" sz="2000" dirty="0" err="1"/>
              <a:t>lepotilassa</a:t>
            </a:r>
            <a:r>
              <a:rPr lang="en-US" sz="2000" dirty="0"/>
              <a:t>, </a:t>
            </a:r>
            <a:r>
              <a:rPr lang="en-US" sz="2000" dirty="0" err="1"/>
              <a:t>kun</a:t>
            </a:r>
            <a:r>
              <a:rPr lang="en-US" sz="2000" dirty="0"/>
              <a:t> </a:t>
            </a:r>
            <a:r>
              <a:rPr lang="en-US" sz="2000" dirty="0" err="1"/>
              <a:t>elimistö</a:t>
            </a:r>
            <a:r>
              <a:rPr lang="en-US" sz="2000" dirty="0"/>
              <a:t> </a:t>
            </a:r>
            <a:r>
              <a:rPr lang="en-US" sz="2000" dirty="0" err="1"/>
              <a:t>palautuu</a:t>
            </a:r>
            <a:r>
              <a:rPr lang="en-US" sz="2000" dirty="0"/>
              <a:t> </a:t>
            </a:r>
            <a:r>
              <a:rPr lang="en-US" sz="2000" dirty="0" err="1"/>
              <a:t>rasituksesta</a:t>
            </a:r>
            <a:r>
              <a:rPr lang="en-US" sz="2000" dirty="0"/>
              <a:t> ja </a:t>
            </a:r>
            <a:r>
              <a:rPr lang="en-US" sz="2000" dirty="0" err="1"/>
              <a:t>täydentää</a:t>
            </a:r>
            <a:r>
              <a:rPr lang="en-US" sz="2000" dirty="0"/>
              <a:t> </a:t>
            </a:r>
            <a:r>
              <a:rPr lang="en-US" sz="2000" dirty="0" err="1"/>
              <a:t>energiavarastojaan</a:t>
            </a:r>
            <a:endParaRPr lang="en-US" sz="2000" dirty="0"/>
          </a:p>
          <a:p>
            <a:pPr marL="609585">
              <a:spcBef>
                <a:spcPts val="667"/>
              </a:spcBef>
              <a:buClr>
                <a:schemeClr val="dk1"/>
              </a:buClr>
              <a:buSzPct val="100000"/>
            </a:pPr>
            <a:r>
              <a:rPr lang="en-US" sz="2000" dirty="0" err="1"/>
              <a:t>autonominen</a:t>
            </a:r>
            <a:r>
              <a:rPr lang="en-US" sz="2000" dirty="0"/>
              <a:t> </a:t>
            </a:r>
            <a:r>
              <a:rPr lang="en-US" sz="2000" dirty="0" err="1"/>
              <a:t>hermosto</a:t>
            </a:r>
            <a:r>
              <a:rPr lang="en-US" sz="2000" dirty="0"/>
              <a:t> </a:t>
            </a:r>
            <a:r>
              <a:rPr lang="en-US" sz="2000" dirty="0" err="1"/>
              <a:t>tärkeä</a:t>
            </a:r>
            <a:r>
              <a:rPr lang="en-US" sz="2000" dirty="0"/>
              <a:t> </a:t>
            </a:r>
            <a:r>
              <a:rPr lang="en-US" sz="2000" dirty="0" err="1"/>
              <a:t>nopeiden</a:t>
            </a:r>
            <a:r>
              <a:rPr lang="en-US" sz="2000" dirty="0"/>
              <a:t> </a:t>
            </a:r>
            <a:r>
              <a:rPr lang="en-US" sz="2000" dirty="0" err="1"/>
              <a:t>tunnereaktioiden</a:t>
            </a:r>
            <a:r>
              <a:rPr lang="en-US" sz="2000" dirty="0"/>
              <a:t> </a:t>
            </a:r>
            <a:r>
              <a:rPr lang="en-US" sz="2000" dirty="0" err="1"/>
              <a:t>yhteydessä</a:t>
            </a:r>
            <a:r>
              <a:rPr lang="en-US" sz="2000" dirty="0"/>
              <a:t> </a:t>
            </a:r>
          </a:p>
          <a:p>
            <a:pPr marL="203195">
              <a:spcBef>
                <a:spcPts val="667"/>
              </a:spcBef>
              <a:buClr>
                <a:schemeClr val="dk1"/>
              </a:buClr>
              <a:buSzPct val="100000"/>
            </a:pPr>
            <a:r>
              <a:rPr lang="en-US" sz="2000" dirty="0"/>
              <a:t>	→ </a:t>
            </a:r>
            <a:r>
              <a:rPr lang="en-US" sz="2000" dirty="0" err="1"/>
              <a:t>voi</a:t>
            </a:r>
            <a:r>
              <a:rPr lang="en-US" sz="2000" dirty="0"/>
              <a:t> </a:t>
            </a:r>
            <a:r>
              <a:rPr lang="en-US" sz="2000" dirty="0" err="1"/>
              <a:t>käynnistyä</a:t>
            </a:r>
            <a:r>
              <a:rPr lang="en-US" sz="2000" dirty="0"/>
              <a:t> </a:t>
            </a:r>
            <a:r>
              <a:rPr lang="en-US" sz="2000" dirty="0" err="1"/>
              <a:t>ennen</a:t>
            </a:r>
            <a:r>
              <a:rPr lang="en-US" sz="2000" dirty="0"/>
              <a:t> </a:t>
            </a:r>
            <a:r>
              <a:rPr lang="en-US" sz="2000" dirty="0" err="1"/>
              <a:t>tietoista</a:t>
            </a:r>
            <a:r>
              <a:rPr lang="en-US" sz="2000" dirty="0"/>
              <a:t> </a:t>
            </a:r>
            <a:r>
              <a:rPr lang="en-US" sz="2000" dirty="0" err="1"/>
              <a:t>kokemusta</a:t>
            </a:r>
            <a:r>
              <a:rPr lang="en-US" sz="2000" dirty="0"/>
              <a:t> </a:t>
            </a:r>
            <a:r>
              <a:rPr lang="en-US" sz="2000" dirty="0" err="1"/>
              <a:t>reaktion</a:t>
            </a:r>
            <a:r>
              <a:rPr lang="en-US" sz="2000" dirty="0"/>
              <a:t> </a:t>
            </a:r>
            <a:r>
              <a:rPr lang="en-US" sz="2000" dirty="0" err="1"/>
              <a:t>aiheuttajasta</a:t>
            </a:r>
            <a:endParaRPr lang="en-US" sz="2000" dirty="0"/>
          </a:p>
          <a:p>
            <a:pPr marL="609585">
              <a:spcBef>
                <a:spcPts val="667"/>
              </a:spcBef>
              <a:buClr>
                <a:schemeClr val="dk1"/>
              </a:buClr>
              <a:buSzPct val="100000"/>
            </a:pPr>
            <a:r>
              <a:rPr lang="en-US" sz="2000" b="1" dirty="0" err="1"/>
              <a:t>taistele</a:t>
            </a:r>
            <a:r>
              <a:rPr lang="en-US" sz="2000" b="1" dirty="0"/>
              <a:t> tai </a:t>
            </a:r>
            <a:r>
              <a:rPr lang="en-US" sz="2000" b="1" dirty="0" err="1"/>
              <a:t>pakene</a:t>
            </a:r>
            <a:r>
              <a:rPr lang="en-US" sz="2000" b="1" dirty="0"/>
              <a:t> -</a:t>
            </a:r>
            <a:r>
              <a:rPr lang="en-US" sz="2000" b="1" dirty="0" err="1"/>
              <a:t>reaktio</a:t>
            </a:r>
            <a:r>
              <a:rPr lang="en-US" sz="2000" b="1" dirty="0"/>
              <a:t>: </a:t>
            </a:r>
            <a:r>
              <a:rPr lang="en-US" sz="2000" dirty="0" err="1"/>
              <a:t>sympaattisen</a:t>
            </a:r>
            <a:r>
              <a:rPr lang="en-US" sz="2000" dirty="0"/>
              <a:t> </a:t>
            </a:r>
            <a:r>
              <a:rPr lang="en-US" sz="2000" dirty="0" err="1"/>
              <a:t>hermoston</a:t>
            </a:r>
            <a:r>
              <a:rPr lang="en-US" sz="2000" dirty="0"/>
              <a:t> </a:t>
            </a:r>
            <a:r>
              <a:rPr lang="en-US" sz="2000" dirty="0" err="1"/>
              <a:t>toiminta</a:t>
            </a:r>
            <a:r>
              <a:rPr lang="en-US" sz="2000" dirty="0"/>
              <a:t> </a:t>
            </a:r>
            <a:r>
              <a:rPr lang="en-US" sz="2000" dirty="0" err="1"/>
              <a:t>kiihdyttää</a:t>
            </a:r>
            <a:r>
              <a:rPr lang="en-US" sz="2000" dirty="0"/>
              <a:t> </a:t>
            </a:r>
            <a:r>
              <a:rPr lang="en-US" sz="2000" dirty="0" err="1"/>
              <a:t>elimistön</a:t>
            </a:r>
            <a:r>
              <a:rPr lang="en-US" sz="2000" dirty="0"/>
              <a:t> </a:t>
            </a:r>
            <a:r>
              <a:rPr lang="en-US" sz="2000" dirty="0" err="1"/>
              <a:t>valmiustilaan</a:t>
            </a:r>
            <a:r>
              <a:rPr lang="en-US" sz="2000" dirty="0"/>
              <a:t> </a:t>
            </a:r>
            <a:r>
              <a:rPr lang="en-US" sz="2000" dirty="0" err="1"/>
              <a:t>nopeana</a:t>
            </a:r>
            <a:r>
              <a:rPr lang="en-US" sz="2000" dirty="0"/>
              <a:t> </a:t>
            </a:r>
            <a:r>
              <a:rPr lang="en-US" sz="2000" dirty="0" err="1"/>
              <a:t>reaktiona</a:t>
            </a:r>
            <a:endParaRPr lang="en-US" sz="2000" b="1" dirty="0"/>
          </a:p>
        </p:txBody>
      </p:sp>
    </p:spTree>
    <p:extLst>
      <p:ext uri="{BB962C8B-B14F-4D97-AF65-F5344CB8AC3E}">
        <p14:creationId xmlns:p14="http://schemas.microsoft.com/office/powerpoint/2010/main" val="954203678"/>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TotalTime>
  <Words>2574</Words>
  <Application>Microsoft Office PowerPoint</Application>
  <PresentationFormat>Laajakuva</PresentationFormat>
  <Paragraphs>517</Paragraphs>
  <Slides>44</Slides>
  <Notes>37</Notes>
  <HiddenSlides>0</HiddenSlides>
  <MMClips>0</MMClips>
  <ScaleCrop>false</ScaleCrop>
  <HeadingPairs>
    <vt:vector size="6" baseType="variant">
      <vt:variant>
        <vt:lpstr>Käytetyt fontit</vt:lpstr>
      </vt:variant>
      <vt:variant>
        <vt:i4>9</vt:i4>
      </vt:variant>
      <vt:variant>
        <vt:lpstr>Teema</vt:lpstr>
      </vt:variant>
      <vt:variant>
        <vt:i4>1</vt:i4>
      </vt:variant>
      <vt:variant>
        <vt:lpstr>Dian otsikot</vt:lpstr>
      </vt:variant>
      <vt:variant>
        <vt:i4>44</vt:i4>
      </vt:variant>
    </vt:vector>
  </HeadingPairs>
  <TitlesOfParts>
    <vt:vector size="54" baseType="lpstr">
      <vt:lpstr>Aptos</vt:lpstr>
      <vt:lpstr>Aptos Display</vt:lpstr>
      <vt:lpstr>Arial</vt:lpstr>
      <vt:lpstr>Arial,Sans-Serif</vt:lpstr>
      <vt:lpstr>Calibri</vt:lpstr>
      <vt:lpstr>Noto Serif</vt:lpstr>
      <vt:lpstr>Open Sans</vt:lpstr>
      <vt:lpstr>Source Sans Pro</vt:lpstr>
      <vt:lpstr>Tw Cen MT</vt:lpstr>
      <vt:lpstr>Office-teema</vt:lpstr>
      <vt:lpstr>POHJATUNTI</vt:lpstr>
      <vt:lpstr>Sisältö</vt:lpstr>
      <vt:lpstr>Tavoitteena on,  että opiskelija:</vt:lpstr>
      <vt:lpstr>Tunteen määrittely</vt:lpstr>
      <vt:lpstr>Tunteiden ilmaisu</vt:lpstr>
      <vt:lpstr>Tunteiden tarttuminen ja empatia</vt:lpstr>
      <vt:lpstr>Tunnereaktion viisi osatekijää</vt:lpstr>
      <vt:lpstr>PowerPoint-esitys</vt:lpstr>
      <vt:lpstr>Tunteet kehossa</vt:lpstr>
      <vt:lpstr>PowerPoint-esitys</vt:lpstr>
      <vt:lpstr>PowerPoint-esitys</vt:lpstr>
      <vt:lpstr>PowerPoint-esitys</vt:lpstr>
      <vt:lpstr>Affektiiviset järjestelmät</vt:lpstr>
      <vt:lpstr>Mantelitumake prosessoi tunnepitoisia ärsykkeitä</vt:lpstr>
      <vt:lpstr>Leslie Greenbergin - tunneteoria</vt:lpstr>
      <vt:lpstr>PowerPoint-esitys</vt:lpstr>
      <vt:lpstr>Psyykkinen hyvinvointi on mielenhyvinvointia</vt:lpstr>
      <vt:lpstr>Esimerkkejä suojaavista ja haavoittavista tekijöistä </vt:lpstr>
      <vt:lpstr>Psyykkinen hyvinvointi</vt:lpstr>
      <vt:lpstr>Psykologisia säätelykeinoja</vt:lpstr>
      <vt:lpstr>Resilienssin merkitys hyvinvoinnille</vt:lpstr>
      <vt:lpstr>PowerPoint-esitys</vt:lpstr>
      <vt:lpstr>Uni – aivojen huoltoaikaa</vt:lpstr>
      <vt:lpstr>Homeostaasi ja univaje</vt:lpstr>
      <vt:lpstr>Miksi näemme unia?</vt:lpstr>
      <vt:lpstr>PowerPoint-esitys</vt:lpstr>
      <vt:lpstr>Stressi</vt:lpstr>
      <vt:lpstr>Lazaruksen kognitiivinen malli stressistä </vt:lpstr>
      <vt:lpstr>Stressin mittaus</vt:lpstr>
      <vt:lpstr>Stressistä selviytyminen</vt:lpstr>
      <vt:lpstr>PowerPoint-esitys</vt:lpstr>
      <vt:lpstr>Mielenterveys</vt:lpstr>
      <vt:lpstr>PowerPoint-esitys</vt:lpstr>
      <vt:lpstr>Mielenterveys ja sen häiriöt</vt:lpstr>
      <vt:lpstr>Mielenterveys-häiriöt jaetaan yleensä neljään ryhmään:</vt:lpstr>
      <vt:lpstr>Selityksiä mielenterveyden häiriöiden syistä</vt:lpstr>
      <vt:lpstr>Mielenterveyshäiriöiden hoito</vt:lpstr>
      <vt:lpstr>Mielenterveyshäiriöiden moniammatillinen hoito</vt:lpstr>
      <vt:lpstr>Mielenterveyshäiriön hoitomuodon valinta</vt:lpstr>
      <vt:lpstr>Psykoterapia </vt:lpstr>
      <vt:lpstr>PowerPoint-esitys</vt:lpstr>
      <vt:lpstr>PowerPoint-esitys</vt:lpstr>
      <vt:lpstr>PowerPoint-esitys</vt:lpstr>
      <vt:lpstr>Kokeen rakenne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POHJATUNTI</dc:title>
  <dc:creator>Suvi Munnukka</dc:creator>
  <cp:lastModifiedBy>Suvi Munnukka</cp:lastModifiedBy>
  <cp:revision>2</cp:revision>
  <dcterms:created xsi:type="dcterms:W3CDTF">2024-04-03T09:39:29Z</dcterms:created>
  <dcterms:modified xsi:type="dcterms:W3CDTF">2025-04-01T04:11:48Z</dcterms:modified>
</cp:coreProperties>
</file>