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260" r:id="rId2"/>
    <p:sldId id="261" r:id="rId3"/>
    <p:sldId id="262" r:id="rId4"/>
    <p:sldId id="295" r:id="rId5"/>
    <p:sldId id="264" r:id="rId6"/>
    <p:sldId id="277" r:id="rId7"/>
    <p:sldId id="278" r:id="rId8"/>
    <p:sldId id="280" r:id="rId9"/>
    <p:sldId id="321" r:id="rId10"/>
    <p:sldId id="326" r:id="rId11"/>
    <p:sldId id="327" r:id="rId12"/>
    <p:sldId id="331" r:id="rId13"/>
    <p:sldId id="332" r:id="rId14"/>
    <p:sldId id="335" r:id="rId15"/>
    <p:sldId id="337" r:id="rId16"/>
    <p:sldId id="333" r:id="rId17"/>
    <p:sldId id="422" r:id="rId18"/>
    <p:sldId id="404" r:id="rId19"/>
    <p:sldId id="338" r:id="rId20"/>
    <p:sldId id="423" r:id="rId21"/>
    <p:sldId id="431" r:id="rId22"/>
    <p:sldId id="428" r:id="rId23"/>
    <p:sldId id="435" r:id="rId24"/>
    <p:sldId id="436" r:id="rId25"/>
    <p:sldId id="273" r:id="rId26"/>
    <p:sldId id="437" r:id="rId27"/>
    <p:sldId id="276" r:id="rId28"/>
    <p:sldId id="438" r:id="rId29"/>
    <p:sldId id="448" r:id="rId30"/>
    <p:sldId id="449" r:id="rId31"/>
    <p:sldId id="451" r:id="rId32"/>
    <p:sldId id="450" r:id="rId33"/>
    <p:sldId id="447" r:id="rId34"/>
    <p:sldId id="452" r:id="rId35"/>
    <p:sldId id="480" r:id="rId36"/>
    <p:sldId id="453" r:id="rId37"/>
    <p:sldId id="454" r:id="rId38"/>
    <p:sldId id="455" r:id="rId39"/>
    <p:sldId id="445" r:id="rId40"/>
    <p:sldId id="464" r:id="rId41"/>
    <p:sldId id="465" r:id="rId42"/>
    <p:sldId id="469" r:id="rId43"/>
    <p:sldId id="470" r:id="rId44"/>
    <p:sldId id="466" r:id="rId45"/>
    <p:sldId id="355" r:id="rId46"/>
    <p:sldId id="361" r:id="rId47"/>
    <p:sldId id="282" r:id="rId48"/>
    <p:sldId id="481" r:id="rId49"/>
    <p:sldId id="456" r:id="rId50"/>
    <p:sldId id="484" r:id="rId51"/>
    <p:sldId id="471" r:id="rId52"/>
    <p:sldId id="483" r:id="rId53"/>
    <p:sldId id="503" r:id="rId54"/>
    <p:sldId id="287" r:id="rId55"/>
    <p:sldId id="288" r:id="rId56"/>
    <p:sldId id="369" r:id="rId57"/>
    <p:sldId id="356" r:id="rId58"/>
    <p:sldId id="491" r:id="rId59"/>
    <p:sldId id="494" r:id="rId60"/>
    <p:sldId id="496" r:id="rId61"/>
    <p:sldId id="495" r:id="rId62"/>
    <p:sldId id="505" r:id="rId63"/>
    <p:sldId id="497" r:id="rId64"/>
    <p:sldId id="506" r:id="rId65"/>
    <p:sldId id="507" r:id="rId66"/>
    <p:sldId id="498" r:id="rId67"/>
    <p:sldId id="499" r:id="rId68"/>
    <p:sldId id="500" r:id="rId69"/>
    <p:sldId id="501" r:id="rId70"/>
    <p:sldId id="502" r:id="rId71"/>
    <p:sldId id="508" r:id="rId72"/>
    <p:sldId id="509" r:id="rId73"/>
    <p:sldId id="510" r:id="rId74"/>
    <p:sldId id="512" r:id="rId75"/>
    <p:sldId id="522" r:id="rId76"/>
    <p:sldId id="523" r:id="rId77"/>
    <p:sldId id="524" r:id="rId78"/>
    <p:sldId id="525" r:id="rId79"/>
    <p:sldId id="531" r:id="rId80"/>
    <p:sldId id="532" r:id="rId81"/>
    <p:sldId id="533" r:id="rId8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59055" autoAdjust="0"/>
  </p:normalViewPr>
  <p:slideViewPr>
    <p:cSldViewPr snapToGrid="0">
      <p:cViewPr varScale="1">
        <p:scale>
          <a:sx n="50" d="100"/>
          <a:sy n="50" d="100"/>
        </p:scale>
        <p:origin x="73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vi Munnukka" userId="eaa5dde8-fe64-439d-8c0d-62307b99dd18" providerId="ADAL" clId="{B68C40B7-15A7-47C6-A94A-6E35F044B652}"/>
    <pc:docChg chg="modSld">
      <pc:chgData name="Suvi Munnukka" userId="eaa5dde8-fe64-439d-8c0d-62307b99dd18" providerId="ADAL" clId="{B68C40B7-15A7-47C6-A94A-6E35F044B652}" dt="2023-05-10T11:55:19.044" v="57" actId="6549"/>
      <pc:docMkLst>
        <pc:docMk/>
      </pc:docMkLst>
      <pc:sldChg chg="modNotesTx">
        <pc:chgData name="Suvi Munnukka" userId="eaa5dde8-fe64-439d-8c0d-62307b99dd18" providerId="ADAL" clId="{B68C40B7-15A7-47C6-A94A-6E35F044B652}" dt="2023-05-10T11:51:16.911" v="1" actId="6549"/>
        <pc:sldMkLst>
          <pc:docMk/>
          <pc:sldMk cId="3714127251" sldId="261"/>
        </pc:sldMkLst>
      </pc:sldChg>
      <pc:sldChg chg="modNotesTx">
        <pc:chgData name="Suvi Munnukka" userId="eaa5dde8-fe64-439d-8c0d-62307b99dd18" providerId="ADAL" clId="{B68C40B7-15A7-47C6-A94A-6E35F044B652}" dt="2023-05-10T11:51:25.049" v="3" actId="6549"/>
        <pc:sldMkLst>
          <pc:docMk/>
          <pc:sldMk cId="1466306087" sldId="264"/>
        </pc:sldMkLst>
      </pc:sldChg>
      <pc:sldChg chg="modNotesTx">
        <pc:chgData name="Suvi Munnukka" userId="eaa5dde8-fe64-439d-8c0d-62307b99dd18" providerId="ADAL" clId="{B68C40B7-15A7-47C6-A94A-6E35F044B652}" dt="2023-05-10T11:52:25.185" v="16" actId="6549"/>
        <pc:sldMkLst>
          <pc:docMk/>
          <pc:sldMk cId="1484924810" sldId="273"/>
        </pc:sldMkLst>
      </pc:sldChg>
      <pc:sldChg chg="modNotesTx">
        <pc:chgData name="Suvi Munnukka" userId="eaa5dde8-fe64-439d-8c0d-62307b99dd18" providerId="ADAL" clId="{B68C40B7-15A7-47C6-A94A-6E35F044B652}" dt="2023-05-10T11:52:29.805" v="18" actId="6549"/>
        <pc:sldMkLst>
          <pc:docMk/>
          <pc:sldMk cId="4112014027" sldId="276"/>
        </pc:sldMkLst>
      </pc:sldChg>
      <pc:sldChg chg="modNotesTx">
        <pc:chgData name="Suvi Munnukka" userId="eaa5dde8-fe64-439d-8c0d-62307b99dd18" providerId="ADAL" clId="{B68C40B7-15A7-47C6-A94A-6E35F044B652}" dt="2023-05-10T11:53:52.919" v="35" actId="6549"/>
        <pc:sldMkLst>
          <pc:docMk/>
          <pc:sldMk cId="630038612" sldId="287"/>
        </pc:sldMkLst>
      </pc:sldChg>
      <pc:sldChg chg="modNotesTx">
        <pc:chgData name="Suvi Munnukka" userId="eaa5dde8-fe64-439d-8c0d-62307b99dd18" providerId="ADAL" clId="{B68C40B7-15A7-47C6-A94A-6E35F044B652}" dt="2023-05-10T11:53:58.442" v="36" actId="6549"/>
        <pc:sldMkLst>
          <pc:docMk/>
          <pc:sldMk cId="2409693977" sldId="288"/>
        </pc:sldMkLst>
      </pc:sldChg>
      <pc:sldChg chg="modNotesTx">
        <pc:chgData name="Suvi Munnukka" userId="eaa5dde8-fe64-439d-8c0d-62307b99dd18" providerId="ADAL" clId="{B68C40B7-15A7-47C6-A94A-6E35F044B652}" dt="2023-05-10T11:51:21.099" v="2" actId="6549"/>
        <pc:sldMkLst>
          <pc:docMk/>
          <pc:sldMk cId="1837187452" sldId="295"/>
        </pc:sldMkLst>
      </pc:sldChg>
      <pc:sldChg chg="modNotesTx">
        <pc:chgData name="Suvi Munnukka" userId="eaa5dde8-fe64-439d-8c0d-62307b99dd18" providerId="ADAL" clId="{B68C40B7-15A7-47C6-A94A-6E35F044B652}" dt="2023-05-10T11:51:33.225" v="4" actId="6549"/>
        <pc:sldMkLst>
          <pc:docMk/>
          <pc:sldMk cId="2716969856" sldId="321"/>
        </pc:sldMkLst>
      </pc:sldChg>
      <pc:sldChg chg="modNotesTx">
        <pc:chgData name="Suvi Munnukka" userId="eaa5dde8-fe64-439d-8c0d-62307b99dd18" providerId="ADAL" clId="{B68C40B7-15A7-47C6-A94A-6E35F044B652}" dt="2023-05-10T11:51:36.837" v="5" actId="6549"/>
        <pc:sldMkLst>
          <pc:docMk/>
          <pc:sldMk cId="2892390469" sldId="326"/>
        </pc:sldMkLst>
      </pc:sldChg>
      <pc:sldChg chg="modNotesTx">
        <pc:chgData name="Suvi Munnukka" userId="eaa5dde8-fe64-439d-8c0d-62307b99dd18" providerId="ADAL" clId="{B68C40B7-15A7-47C6-A94A-6E35F044B652}" dt="2023-05-10T11:51:40.268" v="6" actId="6549"/>
        <pc:sldMkLst>
          <pc:docMk/>
          <pc:sldMk cId="753696819" sldId="327"/>
        </pc:sldMkLst>
      </pc:sldChg>
      <pc:sldChg chg="modNotesTx">
        <pc:chgData name="Suvi Munnukka" userId="eaa5dde8-fe64-439d-8c0d-62307b99dd18" providerId="ADAL" clId="{B68C40B7-15A7-47C6-A94A-6E35F044B652}" dt="2023-05-10T11:51:57.858" v="8" actId="6549"/>
        <pc:sldMkLst>
          <pc:docMk/>
          <pc:sldMk cId="3767477095" sldId="333"/>
        </pc:sldMkLst>
      </pc:sldChg>
      <pc:sldChg chg="modNotesTx">
        <pc:chgData name="Suvi Munnukka" userId="eaa5dde8-fe64-439d-8c0d-62307b99dd18" providerId="ADAL" clId="{B68C40B7-15A7-47C6-A94A-6E35F044B652}" dt="2023-05-10T11:51:51.529" v="7" actId="6549"/>
        <pc:sldMkLst>
          <pc:docMk/>
          <pc:sldMk cId="363650379" sldId="337"/>
        </pc:sldMkLst>
      </pc:sldChg>
      <pc:sldChg chg="modNotesTx">
        <pc:chgData name="Suvi Munnukka" userId="eaa5dde8-fe64-439d-8c0d-62307b99dd18" providerId="ADAL" clId="{B68C40B7-15A7-47C6-A94A-6E35F044B652}" dt="2023-05-10T11:52:06.460" v="11" actId="6549"/>
        <pc:sldMkLst>
          <pc:docMk/>
          <pc:sldMk cId="1432147472" sldId="338"/>
        </pc:sldMkLst>
      </pc:sldChg>
      <pc:sldChg chg="modNotesTx">
        <pc:chgData name="Suvi Munnukka" userId="eaa5dde8-fe64-439d-8c0d-62307b99dd18" providerId="ADAL" clId="{B68C40B7-15A7-47C6-A94A-6E35F044B652}" dt="2023-05-10T11:53:22.797" v="28" actId="6549"/>
        <pc:sldMkLst>
          <pc:docMk/>
          <pc:sldMk cId="1449178597" sldId="355"/>
        </pc:sldMkLst>
      </pc:sldChg>
      <pc:sldChg chg="modNotesTx">
        <pc:chgData name="Suvi Munnukka" userId="eaa5dde8-fe64-439d-8c0d-62307b99dd18" providerId="ADAL" clId="{B68C40B7-15A7-47C6-A94A-6E35F044B652}" dt="2023-05-10T11:54:04.952" v="38" actId="6549"/>
        <pc:sldMkLst>
          <pc:docMk/>
          <pc:sldMk cId="1045715556" sldId="356"/>
        </pc:sldMkLst>
      </pc:sldChg>
      <pc:sldChg chg="modNotesTx">
        <pc:chgData name="Suvi Munnukka" userId="eaa5dde8-fe64-439d-8c0d-62307b99dd18" providerId="ADAL" clId="{B68C40B7-15A7-47C6-A94A-6E35F044B652}" dt="2023-05-10T11:54:01.458" v="37" actId="6549"/>
        <pc:sldMkLst>
          <pc:docMk/>
          <pc:sldMk cId="4203114208" sldId="369"/>
        </pc:sldMkLst>
      </pc:sldChg>
      <pc:sldChg chg="modNotesTx">
        <pc:chgData name="Suvi Munnukka" userId="eaa5dde8-fe64-439d-8c0d-62307b99dd18" providerId="ADAL" clId="{B68C40B7-15A7-47C6-A94A-6E35F044B652}" dt="2023-05-10T11:52:03.174" v="10" actId="6549"/>
        <pc:sldMkLst>
          <pc:docMk/>
          <pc:sldMk cId="549537217" sldId="404"/>
        </pc:sldMkLst>
      </pc:sldChg>
      <pc:sldChg chg="modNotesTx">
        <pc:chgData name="Suvi Munnukka" userId="eaa5dde8-fe64-439d-8c0d-62307b99dd18" providerId="ADAL" clId="{B68C40B7-15A7-47C6-A94A-6E35F044B652}" dt="2023-05-10T11:52:00.837" v="9" actId="6549"/>
        <pc:sldMkLst>
          <pc:docMk/>
          <pc:sldMk cId="3726132410" sldId="422"/>
        </pc:sldMkLst>
      </pc:sldChg>
      <pc:sldChg chg="modNotesTx">
        <pc:chgData name="Suvi Munnukka" userId="eaa5dde8-fe64-439d-8c0d-62307b99dd18" providerId="ADAL" clId="{B68C40B7-15A7-47C6-A94A-6E35F044B652}" dt="2023-05-10T11:52:10.655" v="12" actId="6549"/>
        <pc:sldMkLst>
          <pc:docMk/>
          <pc:sldMk cId="1338662089" sldId="423"/>
        </pc:sldMkLst>
      </pc:sldChg>
      <pc:sldChg chg="modNotesTx">
        <pc:chgData name="Suvi Munnukka" userId="eaa5dde8-fe64-439d-8c0d-62307b99dd18" providerId="ADAL" clId="{B68C40B7-15A7-47C6-A94A-6E35F044B652}" dt="2023-05-10T11:52:14.011" v="13" actId="6549"/>
        <pc:sldMkLst>
          <pc:docMk/>
          <pc:sldMk cId="2187007329" sldId="431"/>
        </pc:sldMkLst>
      </pc:sldChg>
      <pc:sldChg chg="modNotesTx">
        <pc:chgData name="Suvi Munnukka" userId="eaa5dde8-fe64-439d-8c0d-62307b99dd18" providerId="ADAL" clId="{B68C40B7-15A7-47C6-A94A-6E35F044B652}" dt="2023-05-10T11:52:17.707" v="14" actId="6549"/>
        <pc:sldMkLst>
          <pc:docMk/>
          <pc:sldMk cId="3304669488" sldId="435"/>
        </pc:sldMkLst>
      </pc:sldChg>
      <pc:sldChg chg="modNotesTx">
        <pc:chgData name="Suvi Munnukka" userId="eaa5dde8-fe64-439d-8c0d-62307b99dd18" providerId="ADAL" clId="{B68C40B7-15A7-47C6-A94A-6E35F044B652}" dt="2023-05-10T11:52:20.092" v="15" actId="6549"/>
        <pc:sldMkLst>
          <pc:docMk/>
          <pc:sldMk cId="3497965960" sldId="436"/>
        </pc:sldMkLst>
      </pc:sldChg>
      <pc:sldChg chg="modNotesTx">
        <pc:chgData name="Suvi Munnukka" userId="eaa5dde8-fe64-439d-8c0d-62307b99dd18" providerId="ADAL" clId="{B68C40B7-15A7-47C6-A94A-6E35F044B652}" dt="2023-05-10T11:52:27.242" v="17" actId="6549"/>
        <pc:sldMkLst>
          <pc:docMk/>
          <pc:sldMk cId="892367418" sldId="437"/>
        </pc:sldMkLst>
      </pc:sldChg>
      <pc:sldChg chg="modNotesTx">
        <pc:chgData name="Suvi Munnukka" userId="eaa5dde8-fe64-439d-8c0d-62307b99dd18" providerId="ADAL" clId="{B68C40B7-15A7-47C6-A94A-6E35F044B652}" dt="2023-05-10T11:52:59.048" v="22" actId="6549"/>
        <pc:sldMkLst>
          <pc:docMk/>
          <pc:sldMk cId="2644910045" sldId="445"/>
        </pc:sldMkLst>
      </pc:sldChg>
      <pc:sldChg chg="modNotesTx">
        <pc:chgData name="Suvi Munnukka" userId="eaa5dde8-fe64-439d-8c0d-62307b99dd18" providerId="ADAL" clId="{B68C40B7-15A7-47C6-A94A-6E35F044B652}" dt="2023-05-10T11:52:43.482" v="19" actId="6549"/>
        <pc:sldMkLst>
          <pc:docMk/>
          <pc:sldMk cId="242382228" sldId="447"/>
        </pc:sldMkLst>
      </pc:sldChg>
      <pc:sldChg chg="modNotesTx">
        <pc:chgData name="Suvi Munnukka" userId="eaa5dde8-fe64-439d-8c0d-62307b99dd18" providerId="ADAL" clId="{B68C40B7-15A7-47C6-A94A-6E35F044B652}" dt="2023-05-10T11:52:48.991" v="20" actId="6549"/>
        <pc:sldMkLst>
          <pc:docMk/>
          <pc:sldMk cId="0" sldId="452"/>
        </pc:sldMkLst>
      </pc:sldChg>
      <pc:sldChg chg="modNotesTx">
        <pc:chgData name="Suvi Munnukka" userId="eaa5dde8-fe64-439d-8c0d-62307b99dd18" providerId="ADAL" clId="{B68C40B7-15A7-47C6-A94A-6E35F044B652}" dt="2023-05-10T11:52:54.891" v="21" actId="6549"/>
        <pc:sldMkLst>
          <pc:docMk/>
          <pc:sldMk cId="799676526" sldId="454"/>
        </pc:sldMkLst>
      </pc:sldChg>
      <pc:sldChg chg="modNotesTx">
        <pc:chgData name="Suvi Munnukka" userId="eaa5dde8-fe64-439d-8c0d-62307b99dd18" providerId="ADAL" clId="{B68C40B7-15A7-47C6-A94A-6E35F044B652}" dt="2023-05-10T11:53:32.792" v="30" actId="6549"/>
        <pc:sldMkLst>
          <pc:docMk/>
          <pc:sldMk cId="2503788829" sldId="456"/>
        </pc:sldMkLst>
      </pc:sldChg>
      <pc:sldChg chg="modNotesTx">
        <pc:chgData name="Suvi Munnukka" userId="eaa5dde8-fe64-439d-8c0d-62307b99dd18" providerId="ADAL" clId="{B68C40B7-15A7-47C6-A94A-6E35F044B652}" dt="2023-05-10T11:53:01.824" v="23" actId="6549"/>
        <pc:sldMkLst>
          <pc:docMk/>
          <pc:sldMk cId="3855951860" sldId="464"/>
        </pc:sldMkLst>
      </pc:sldChg>
      <pc:sldChg chg="modNotesTx">
        <pc:chgData name="Suvi Munnukka" userId="eaa5dde8-fe64-439d-8c0d-62307b99dd18" providerId="ADAL" clId="{B68C40B7-15A7-47C6-A94A-6E35F044B652}" dt="2023-05-10T11:53:07.692" v="24" actId="6549"/>
        <pc:sldMkLst>
          <pc:docMk/>
          <pc:sldMk cId="3149284229" sldId="465"/>
        </pc:sldMkLst>
      </pc:sldChg>
      <pc:sldChg chg="modNotesTx">
        <pc:chgData name="Suvi Munnukka" userId="eaa5dde8-fe64-439d-8c0d-62307b99dd18" providerId="ADAL" clId="{B68C40B7-15A7-47C6-A94A-6E35F044B652}" dt="2023-05-10T11:53:15.441" v="27" actId="6549"/>
        <pc:sldMkLst>
          <pc:docMk/>
          <pc:sldMk cId="3295891647" sldId="466"/>
        </pc:sldMkLst>
      </pc:sldChg>
      <pc:sldChg chg="modNotesTx">
        <pc:chgData name="Suvi Munnukka" userId="eaa5dde8-fe64-439d-8c0d-62307b99dd18" providerId="ADAL" clId="{B68C40B7-15A7-47C6-A94A-6E35F044B652}" dt="2023-05-10T11:53:09.992" v="25" actId="6549"/>
        <pc:sldMkLst>
          <pc:docMk/>
          <pc:sldMk cId="4143952506" sldId="469"/>
        </pc:sldMkLst>
      </pc:sldChg>
      <pc:sldChg chg="modNotesTx">
        <pc:chgData name="Suvi Munnukka" userId="eaa5dde8-fe64-439d-8c0d-62307b99dd18" providerId="ADAL" clId="{B68C40B7-15A7-47C6-A94A-6E35F044B652}" dt="2023-05-10T11:53:12.759" v="26" actId="6549"/>
        <pc:sldMkLst>
          <pc:docMk/>
          <pc:sldMk cId="1208387402" sldId="470"/>
        </pc:sldMkLst>
      </pc:sldChg>
      <pc:sldChg chg="modNotesTx">
        <pc:chgData name="Suvi Munnukka" userId="eaa5dde8-fe64-439d-8c0d-62307b99dd18" providerId="ADAL" clId="{B68C40B7-15A7-47C6-A94A-6E35F044B652}" dt="2023-05-10T11:53:40.884" v="32" actId="6549"/>
        <pc:sldMkLst>
          <pc:docMk/>
          <pc:sldMk cId="1446848252" sldId="471"/>
        </pc:sldMkLst>
      </pc:sldChg>
      <pc:sldChg chg="modNotesTx">
        <pc:chgData name="Suvi Munnukka" userId="eaa5dde8-fe64-439d-8c0d-62307b99dd18" providerId="ADAL" clId="{B68C40B7-15A7-47C6-A94A-6E35F044B652}" dt="2023-05-10T11:53:29.826" v="29" actId="6549"/>
        <pc:sldMkLst>
          <pc:docMk/>
          <pc:sldMk cId="1983114584" sldId="481"/>
        </pc:sldMkLst>
      </pc:sldChg>
      <pc:sldChg chg="modNotesTx">
        <pc:chgData name="Suvi Munnukka" userId="eaa5dde8-fe64-439d-8c0d-62307b99dd18" providerId="ADAL" clId="{B68C40B7-15A7-47C6-A94A-6E35F044B652}" dt="2023-05-10T11:53:45.957" v="33" actId="6549"/>
        <pc:sldMkLst>
          <pc:docMk/>
          <pc:sldMk cId="2236258617" sldId="483"/>
        </pc:sldMkLst>
      </pc:sldChg>
      <pc:sldChg chg="modNotesTx">
        <pc:chgData name="Suvi Munnukka" userId="eaa5dde8-fe64-439d-8c0d-62307b99dd18" providerId="ADAL" clId="{B68C40B7-15A7-47C6-A94A-6E35F044B652}" dt="2023-05-10T11:53:37.274" v="31" actId="6549"/>
        <pc:sldMkLst>
          <pc:docMk/>
          <pc:sldMk cId="2207234205" sldId="484"/>
        </pc:sldMkLst>
      </pc:sldChg>
      <pc:sldChg chg="modNotesTx">
        <pc:chgData name="Suvi Munnukka" userId="eaa5dde8-fe64-439d-8c0d-62307b99dd18" providerId="ADAL" clId="{B68C40B7-15A7-47C6-A94A-6E35F044B652}" dt="2023-05-10T11:54:07.623" v="39" actId="6549"/>
        <pc:sldMkLst>
          <pc:docMk/>
          <pc:sldMk cId="1997331604" sldId="491"/>
        </pc:sldMkLst>
      </pc:sldChg>
      <pc:sldChg chg="modNotesTx">
        <pc:chgData name="Suvi Munnukka" userId="eaa5dde8-fe64-439d-8c0d-62307b99dd18" providerId="ADAL" clId="{B68C40B7-15A7-47C6-A94A-6E35F044B652}" dt="2023-05-10T11:54:14.984" v="40" actId="6549"/>
        <pc:sldMkLst>
          <pc:docMk/>
          <pc:sldMk cId="0" sldId="495"/>
        </pc:sldMkLst>
      </pc:sldChg>
      <pc:sldChg chg="modNotesTx">
        <pc:chgData name="Suvi Munnukka" userId="eaa5dde8-fe64-439d-8c0d-62307b99dd18" providerId="ADAL" clId="{B68C40B7-15A7-47C6-A94A-6E35F044B652}" dt="2023-05-10T11:54:19.557" v="41" actId="6549"/>
        <pc:sldMkLst>
          <pc:docMk/>
          <pc:sldMk cId="0" sldId="497"/>
        </pc:sldMkLst>
      </pc:sldChg>
      <pc:sldChg chg="modNotesTx">
        <pc:chgData name="Suvi Munnukka" userId="eaa5dde8-fe64-439d-8c0d-62307b99dd18" providerId="ADAL" clId="{B68C40B7-15A7-47C6-A94A-6E35F044B652}" dt="2023-05-10T11:54:34.191" v="44" actId="6549"/>
        <pc:sldMkLst>
          <pc:docMk/>
          <pc:sldMk cId="0" sldId="502"/>
        </pc:sldMkLst>
      </pc:sldChg>
      <pc:sldChg chg="modNotesTx">
        <pc:chgData name="Suvi Munnukka" userId="eaa5dde8-fe64-439d-8c0d-62307b99dd18" providerId="ADAL" clId="{B68C40B7-15A7-47C6-A94A-6E35F044B652}" dt="2023-05-10T11:53:49.364" v="34" actId="6549"/>
        <pc:sldMkLst>
          <pc:docMk/>
          <pc:sldMk cId="1644893108" sldId="503"/>
        </pc:sldMkLst>
      </pc:sldChg>
      <pc:sldChg chg="modNotesTx">
        <pc:chgData name="Suvi Munnukka" userId="eaa5dde8-fe64-439d-8c0d-62307b99dd18" providerId="ADAL" clId="{B68C40B7-15A7-47C6-A94A-6E35F044B652}" dt="2023-05-10T11:54:21.761" v="42" actId="6549"/>
        <pc:sldMkLst>
          <pc:docMk/>
          <pc:sldMk cId="2274569124" sldId="506"/>
        </pc:sldMkLst>
      </pc:sldChg>
      <pc:sldChg chg="modNotesTx">
        <pc:chgData name="Suvi Munnukka" userId="eaa5dde8-fe64-439d-8c0d-62307b99dd18" providerId="ADAL" clId="{B68C40B7-15A7-47C6-A94A-6E35F044B652}" dt="2023-05-10T11:54:24.774" v="43" actId="6549"/>
        <pc:sldMkLst>
          <pc:docMk/>
          <pc:sldMk cId="765046157" sldId="507"/>
        </pc:sldMkLst>
      </pc:sldChg>
      <pc:sldChg chg="modNotesTx">
        <pc:chgData name="Suvi Munnukka" userId="eaa5dde8-fe64-439d-8c0d-62307b99dd18" providerId="ADAL" clId="{B68C40B7-15A7-47C6-A94A-6E35F044B652}" dt="2023-05-10T11:54:36.304" v="45" actId="6549"/>
        <pc:sldMkLst>
          <pc:docMk/>
          <pc:sldMk cId="561951557" sldId="508"/>
        </pc:sldMkLst>
      </pc:sldChg>
      <pc:sldChg chg="modNotesTx">
        <pc:chgData name="Suvi Munnukka" userId="eaa5dde8-fe64-439d-8c0d-62307b99dd18" providerId="ADAL" clId="{B68C40B7-15A7-47C6-A94A-6E35F044B652}" dt="2023-05-10T11:54:39.342" v="46" actId="6549"/>
        <pc:sldMkLst>
          <pc:docMk/>
          <pc:sldMk cId="3202401736" sldId="509"/>
        </pc:sldMkLst>
      </pc:sldChg>
      <pc:sldChg chg="modNotesTx">
        <pc:chgData name="Suvi Munnukka" userId="eaa5dde8-fe64-439d-8c0d-62307b99dd18" providerId="ADAL" clId="{B68C40B7-15A7-47C6-A94A-6E35F044B652}" dt="2023-05-10T11:54:43.028" v="47" actId="6549"/>
        <pc:sldMkLst>
          <pc:docMk/>
          <pc:sldMk cId="2257586409" sldId="510"/>
        </pc:sldMkLst>
      </pc:sldChg>
      <pc:sldChg chg="modNotesTx">
        <pc:chgData name="Suvi Munnukka" userId="eaa5dde8-fe64-439d-8c0d-62307b99dd18" providerId="ADAL" clId="{B68C40B7-15A7-47C6-A94A-6E35F044B652}" dt="2023-05-10T11:54:53.767" v="51" actId="6549"/>
        <pc:sldMkLst>
          <pc:docMk/>
          <pc:sldMk cId="753859910" sldId="512"/>
        </pc:sldMkLst>
      </pc:sldChg>
      <pc:sldChg chg="modNotesTx">
        <pc:chgData name="Suvi Munnukka" userId="eaa5dde8-fe64-439d-8c0d-62307b99dd18" providerId="ADAL" clId="{B68C40B7-15A7-47C6-A94A-6E35F044B652}" dt="2023-05-10T11:55:04.642" v="52" actId="6549"/>
        <pc:sldMkLst>
          <pc:docMk/>
          <pc:sldMk cId="259352278" sldId="523"/>
        </pc:sldMkLst>
      </pc:sldChg>
      <pc:sldChg chg="modNotesTx">
        <pc:chgData name="Suvi Munnukka" userId="eaa5dde8-fe64-439d-8c0d-62307b99dd18" providerId="ADAL" clId="{B68C40B7-15A7-47C6-A94A-6E35F044B652}" dt="2023-05-10T11:55:08.792" v="54" actId="6549"/>
        <pc:sldMkLst>
          <pc:docMk/>
          <pc:sldMk cId="136465713" sldId="524"/>
        </pc:sldMkLst>
      </pc:sldChg>
      <pc:sldChg chg="modNotesTx">
        <pc:chgData name="Suvi Munnukka" userId="eaa5dde8-fe64-439d-8c0d-62307b99dd18" providerId="ADAL" clId="{B68C40B7-15A7-47C6-A94A-6E35F044B652}" dt="2023-05-10T11:55:12.359" v="55" actId="6549"/>
        <pc:sldMkLst>
          <pc:docMk/>
          <pc:sldMk cId="1516287028" sldId="525"/>
        </pc:sldMkLst>
      </pc:sldChg>
      <pc:sldChg chg="modNotesTx">
        <pc:chgData name="Suvi Munnukka" userId="eaa5dde8-fe64-439d-8c0d-62307b99dd18" providerId="ADAL" clId="{B68C40B7-15A7-47C6-A94A-6E35F044B652}" dt="2023-05-10T11:55:16.513" v="56" actId="6549"/>
        <pc:sldMkLst>
          <pc:docMk/>
          <pc:sldMk cId="3582614641" sldId="531"/>
        </pc:sldMkLst>
      </pc:sldChg>
      <pc:sldChg chg="modNotesTx">
        <pc:chgData name="Suvi Munnukka" userId="eaa5dde8-fe64-439d-8c0d-62307b99dd18" providerId="ADAL" clId="{B68C40B7-15A7-47C6-A94A-6E35F044B652}" dt="2023-05-10T11:55:19.044" v="57" actId="6549"/>
        <pc:sldMkLst>
          <pc:docMk/>
          <pc:sldMk cId="1412240959" sldId="532"/>
        </pc:sldMkLst>
      </pc:sldChg>
      <pc:sldChg chg="modNotesTx">
        <pc:chgData name="Suvi Munnukka" userId="eaa5dde8-fe64-439d-8c0d-62307b99dd18" providerId="ADAL" clId="{B68C40B7-15A7-47C6-A94A-6E35F044B652}" dt="2023-05-10T11:51:05.866" v="0" actId="6549"/>
        <pc:sldMkLst>
          <pc:docMk/>
          <pc:sldMk cId="2692881814" sldId="533"/>
        </pc:sldMkLst>
      </pc:sldChg>
    </pc:docChg>
  </pc:docChgLst>
</pc:chgInfo>
</file>

<file path=ppt/diagrams/_rels/data5.xml.rels><?xml version="1.0" encoding="UTF-8" standalone="yes"?>
<Relationships xmlns="http://schemas.openxmlformats.org/package/2006/relationships"><Relationship Id="rId1" Type="http://schemas.openxmlformats.org/officeDocument/2006/relationships/image" Target="../media/image27.jpg"/></Relationships>
</file>

<file path=ppt/diagrams/_rels/drawing5.xml.rels><?xml version="1.0" encoding="UTF-8" standalone="yes"?>
<Relationships xmlns="http://schemas.openxmlformats.org/package/2006/relationships"><Relationship Id="rId1" Type="http://schemas.openxmlformats.org/officeDocument/2006/relationships/image" Target="../media/image27.jp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A81169-DE74-44DA-8A8A-EC89C873F4D3}" type="doc">
      <dgm:prSet loTypeId="urn:microsoft.com/office/officeart/2008/layout/LinedList" loCatId="list" qsTypeId="urn:microsoft.com/office/officeart/2005/8/quickstyle/simple1" qsCatId="simple" csTypeId="urn:microsoft.com/office/officeart/2005/8/colors/accent4_2" csCatId="accent4"/>
      <dgm:spPr/>
      <dgm:t>
        <a:bodyPr/>
        <a:lstStyle/>
        <a:p>
          <a:endParaRPr lang="en-US"/>
        </a:p>
      </dgm:t>
    </dgm:pt>
    <dgm:pt modelId="{5550A879-851C-40AE-A604-D990AA7BA75F}">
      <dgm:prSet/>
      <dgm:spPr/>
      <dgm:t>
        <a:bodyPr/>
        <a:lstStyle/>
        <a:p>
          <a:r>
            <a:rPr lang="fi-FI"/>
            <a:t>Kliininen psykologia</a:t>
          </a:r>
          <a:endParaRPr lang="en-US"/>
        </a:p>
      </dgm:t>
    </dgm:pt>
    <dgm:pt modelId="{3477C98A-A35A-48C2-9866-DFC2251E8DA5}" type="parTrans" cxnId="{CE4B5834-C79D-431B-A482-D3C97C66D871}">
      <dgm:prSet/>
      <dgm:spPr/>
      <dgm:t>
        <a:bodyPr/>
        <a:lstStyle/>
        <a:p>
          <a:endParaRPr lang="en-US"/>
        </a:p>
      </dgm:t>
    </dgm:pt>
    <dgm:pt modelId="{B4B61CDE-4953-4F68-9104-0DF4DA48834E}" type="sibTrans" cxnId="{CE4B5834-C79D-431B-A482-D3C97C66D871}">
      <dgm:prSet/>
      <dgm:spPr/>
      <dgm:t>
        <a:bodyPr/>
        <a:lstStyle/>
        <a:p>
          <a:endParaRPr lang="en-US"/>
        </a:p>
      </dgm:t>
    </dgm:pt>
    <dgm:pt modelId="{44345C7B-D63E-4FB9-95E2-CEAD5B79819E}">
      <dgm:prSet/>
      <dgm:spPr/>
      <dgm:t>
        <a:bodyPr/>
        <a:lstStyle/>
        <a:p>
          <a:r>
            <a:rPr lang="fi-FI"/>
            <a:t>Mainonnan psykologia</a:t>
          </a:r>
          <a:endParaRPr lang="en-US"/>
        </a:p>
      </dgm:t>
    </dgm:pt>
    <dgm:pt modelId="{13E5C249-928C-4B5A-954E-4FAED189A83F}" type="parTrans" cxnId="{CF2F2FEE-6B5D-4F22-BC81-0A06319CE2C7}">
      <dgm:prSet/>
      <dgm:spPr/>
      <dgm:t>
        <a:bodyPr/>
        <a:lstStyle/>
        <a:p>
          <a:endParaRPr lang="en-US"/>
        </a:p>
      </dgm:t>
    </dgm:pt>
    <dgm:pt modelId="{E69F78B7-2767-41D2-8C1E-D0D970581140}" type="sibTrans" cxnId="{CF2F2FEE-6B5D-4F22-BC81-0A06319CE2C7}">
      <dgm:prSet/>
      <dgm:spPr/>
      <dgm:t>
        <a:bodyPr/>
        <a:lstStyle/>
        <a:p>
          <a:endParaRPr lang="en-US"/>
        </a:p>
      </dgm:t>
    </dgm:pt>
    <dgm:pt modelId="{94307504-4F3B-4651-B605-D098A96F6419}">
      <dgm:prSet/>
      <dgm:spPr/>
      <dgm:t>
        <a:bodyPr/>
        <a:lstStyle/>
        <a:p>
          <a:r>
            <a:rPr lang="fi-FI"/>
            <a:t>Ympäristöpsykologia</a:t>
          </a:r>
          <a:endParaRPr lang="en-US"/>
        </a:p>
      </dgm:t>
    </dgm:pt>
    <dgm:pt modelId="{9B745AB4-D110-4E0E-9DD0-37D6467046F4}" type="parTrans" cxnId="{819748D4-BB00-43A6-AB8E-F62B3B492875}">
      <dgm:prSet/>
      <dgm:spPr/>
      <dgm:t>
        <a:bodyPr/>
        <a:lstStyle/>
        <a:p>
          <a:endParaRPr lang="en-US"/>
        </a:p>
      </dgm:t>
    </dgm:pt>
    <dgm:pt modelId="{AD413BE8-881D-4052-AE33-A13D7ACC1F25}" type="sibTrans" cxnId="{819748D4-BB00-43A6-AB8E-F62B3B492875}">
      <dgm:prSet/>
      <dgm:spPr/>
      <dgm:t>
        <a:bodyPr/>
        <a:lstStyle/>
        <a:p>
          <a:endParaRPr lang="en-US"/>
        </a:p>
      </dgm:t>
    </dgm:pt>
    <dgm:pt modelId="{90F37E07-380D-47A9-888F-1B3B23BC497E}">
      <dgm:prSet/>
      <dgm:spPr/>
      <dgm:t>
        <a:bodyPr/>
        <a:lstStyle/>
        <a:p>
          <a:r>
            <a:rPr lang="fi-FI"/>
            <a:t>Työpsykologia</a:t>
          </a:r>
          <a:endParaRPr lang="en-US"/>
        </a:p>
      </dgm:t>
    </dgm:pt>
    <dgm:pt modelId="{EE6E7159-68EE-4589-91AE-5A78CDC1968A}" type="parTrans" cxnId="{A451D846-CF50-429E-86B2-ADAAC2C73EE4}">
      <dgm:prSet/>
      <dgm:spPr/>
      <dgm:t>
        <a:bodyPr/>
        <a:lstStyle/>
        <a:p>
          <a:endParaRPr lang="en-US"/>
        </a:p>
      </dgm:t>
    </dgm:pt>
    <dgm:pt modelId="{89F2419D-86A0-43F4-B481-4EF756ED3692}" type="sibTrans" cxnId="{A451D846-CF50-429E-86B2-ADAAC2C73EE4}">
      <dgm:prSet/>
      <dgm:spPr/>
      <dgm:t>
        <a:bodyPr/>
        <a:lstStyle/>
        <a:p>
          <a:endParaRPr lang="en-US"/>
        </a:p>
      </dgm:t>
    </dgm:pt>
    <dgm:pt modelId="{D7823BC0-F1AE-4D5F-91CE-C7E8B413C1D6}">
      <dgm:prSet/>
      <dgm:spPr/>
      <dgm:t>
        <a:bodyPr/>
        <a:lstStyle/>
        <a:p>
          <a:r>
            <a:rPr lang="fi-FI"/>
            <a:t>Urheilupsykologia</a:t>
          </a:r>
          <a:endParaRPr lang="en-US"/>
        </a:p>
      </dgm:t>
    </dgm:pt>
    <dgm:pt modelId="{FE06CF08-9DFC-4915-8C03-404C661CB6CF}" type="parTrans" cxnId="{5E5EC3BE-2C1C-4DAD-83D0-F8F3B940A67E}">
      <dgm:prSet/>
      <dgm:spPr/>
      <dgm:t>
        <a:bodyPr/>
        <a:lstStyle/>
        <a:p>
          <a:endParaRPr lang="en-US"/>
        </a:p>
      </dgm:t>
    </dgm:pt>
    <dgm:pt modelId="{D903A827-AC43-470E-A6FB-BBDBDDA514BF}" type="sibTrans" cxnId="{5E5EC3BE-2C1C-4DAD-83D0-F8F3B940A67E}">
      <dgm:prSet/>
      <dgm:spPr/>
      <dgm:t>
        <a:bodyPr/>
        <a:lstStyle/>
        <a:p>
          <a:endParaRPr lang="en-US"/>
        </a:p>
      </dgm:t>
    </dgm:pt>
    <dgm:pt modelId="{80C5F343-00FE-4CEA-8BE9-3EF51CDB9AE9}" type="pres">
      <dgm:prSet presAssocID="{7AA81169-DE74-44DA-8A8A-EC89C873F4D3}" presName="vert0" presStyleCnt="0">
        <dgm:presLayoutVars>
          <dgm:dir/>
          <dgm:animOne val="branch"/>
          <dgm:animLvl val="lvl"/>
        </dgm:presLayoutVars>
      </dgm:prSet>
      <dgm:spPr/>
    </dgm:pt>
    <dgm:pt modelId="{469C6CA9-07CA-4195-9B2E-CCDC8CBA0A76}" type="pres">
      <dgm:prSet presAssocID="{5550A879-851C-40AE-A604-D990AA7BA75F}" presName="thickLine" presStyleLbl="alignNode1" presStyleIdx="0" presStyleCnt="5"/>
      <dgm:spPr/>
    </dgm:pt>
    <dgm:pt modelId="{C8DF9EFB-5E8B-4454-A977-B1005E8E138E}" type="pres">
      <dgm:prSet presAssocID="{5550A879-851C-40AE-A604-D990AA7BA75F}" presName="horz1" presStyleCnt="0"/>
      <dgm:spPr/>
    </dgm:pt>
    <dgm:pt modelId="{FCAABEED-CE8B-485C-B49E-20DB67E7689A}" type="pres">
      <dgm:prSet presAssocID="{5550A879-851C-40AE-A604-D990AA7BA75F}" presName="tx1" presStyleLbl="revTx" presStyleIdx="0" presStyleCnt="5"/>
      <dgm:spPr/>
    </dgm:pt>
    <dgm:pt modelId="{B5619779-59A4-45F9-A612-D1E8FA857BFF}" type="pres">
      <dgm:prSet presAssocID="{5550A879-851C-40AE-A604-D990AA7BA75F}" presName="vert1" presStyleCnt="0"/>
      <dgm:spPr/>
    </dgm:pt>
    <dgm:pt modelId="{DABD97AE-A05D-435C-9189-F6B1E3A5C5BE}" type="pres">
      <dgm:prSet presAssocID="{44345C7B-D63E-4FB9-95E2-CEAD5B79819E}" presName="thickLine" presStyleLbl="alignNode1" presStyleIdx="1" presStyleCnt="5"/>
      <dgm:spPr/>
    </dgm:pt>
    <dgm:pt modelId="{1B3B60A3-6ADA-4D5D-A14A-262D6C6B9782}" type="pres">
      <dgm:prSet presAssocID="{44345C7B-D63E-4FB9-95E2-CEAD5B79819E}" presName="horz1" presStyleCnt="0"/>
      <dgm:spPr/>
    </dgm:pt>
    <dgm:pt modelId="{0EF416E6-66E3-4ACA-8310-DB975EE83FF0}" type="pres">
      <dgm:prSet presAssocID="{44345C7B-D63E-4FB9-95E2-CEAD5B79819E}" presName="tx1" presStyleLbl="revTx" presStyleIdx="1" presStyleCnt="5"/>
      <dgm:spPr/>
    </dgm:pt>
    <dgm:pt modelId="{00D3F251-FB35-43BE-8524-A89059B156A2}" type="pres">
      <dgm:prSet presAssocID="{44345C7B-D63E-4FB9-95E2-CEAD5B79819E}" presName="vert1" presStyleCnt="0"/>
      <dgm:spPr/>
    </dgm:pt>
    <dgm:pt modelId="{CA19A79E-EE95-48A6-A9CE-ECFFF7354409}" type="pres">
      <dgm:prSet presAssocID="{94307504-4F3B-4651-B605-D098A96F6419}" presName="thickLine" presStyleLbl="alignNode1" presStyleIdx="2" presStyleCnt="5"/>
      <dgm:spPr/>
    </dgm:pt>
    <dgm:pt modelId="{203BF0BB-4CC5-4D3C-879C-FFED1C37FD3E}" type="pres">
      <dgm:prSet presAssocID="{94307504-4F3B-4651-B605-D098A96F6419}" presName="horz1" presStyleCnt="0"/>
      <dgm:spPr/>
    </dgm:pt>
    <dgm:pt modelId="{80BA7FE9-B4AD-41BE-A661-7BE8BD8001BA}" type="pres">
      <dgm:prSet presAssocID="{94307504-4F3B-4651-B605-D098A96F6419}" presName="tx1" presStyleLbl="revTx" presStyleIdx="2" presStyleCnt="5"/>
      <dgm:spPr/>
    </dgm:pt>
    <dgm:pt modelId="{A8660A75-0B53-49D6-B2A9-A3B920DD6C2C}" type="pres">
      <dgm:prSet presAssocID="{94307504-4F3B-4651-B605-D098A96F6419}" presName="vert1" presStyleCnt="0"/>
      <dgm:spPr/>
    </dgm:pt>
    <dgm:pt modelId="{27AEB8D6-7D26-4664-BC0F-8BC47F65CBEF}" type="pres">
      <dgm:prSet presAssocID="{90F37E07-380D-47A9-888F-1B3B23BC497E}" presName="thickLine" presStyleLbl="alignNode1" presStyleIdx="3" presStyleCnt="5"/>
      <dgm:spPr/>
    </dgm:pt>
    <dgm:pt modelId="{F660A991-5053-479B-9657-6162790D28AC}" type="pres">
      <dgm:prSet presAssocID="{90F37E07-380D-47A9-888F-1B3B23BC497E}" presName="horz1" presStyleCnt="0"/>
      <dgm:spPr/>
    </dgm:pt>
    <dgm:pt modelId="{65AA3FF0-8296-4C67-B4C1-7319244015A5}" type="pres">
      <dgm:prSet presAssocID="{90F37E07-380D-47A9-888F-1B3B23BC497E}" presName="tx1" presStyleLbl="revTx" presStyleIdx="3" presStyleCnt="5"/>
      <dgm:spPr/>
    </dgm:pt>
    <dgm:pt modelId="{CD5C737C-9A5D-45AE-82A2-CDA4FF949AB1}" type="pres">
      <dgm:prSet presAssocID="{90F37E07-380D-47A9-888F-1B3B23BC497E}" presName="vert1" presStyleCnt="0"/>
      <dgm:spPr/>
    </dgm:pt>
    <dgm:pt modelId="{810BECFD-17F5-46EE-9407-88D7348772B2}" type="pres">
      <dgm:prSet presAssocID="{D7823BC0-F1AE-4D5F-91CE-C7E8B413C1D6}" presName="thickLine" presStyleLbl="alignNode1" presStyleIdx="4" presStyleCnt="5"/>
      <dgm:spPr/>
    </dgm:pt>
    <dgm:pt modelId="{2EC477EC-DB89-4E3C-8697-578AF4290A8F}" type="pres">
      <dgm:prSet presAssocID="{D7823BC0-F1AE-4D5F-91CE-C7E8B413C1D6}" presName="horz1" presStyleCnt="0"/>
      <dgm:spPr/>
    </dgm:pt>
    <dgm:pt modelId="{FF7171F1-5897-41C2-B712-EEC2E0795D26}" type="pres">
      <dgm:prSet presAssocID="{D7823BC0-F1AE-4D5F-91CE-C7E8B413C1D6}" presName="tx1" presStyleLbl="revTx" presStyleIdx="4" presStyleCnt="5"/>
      <dgm:spPr/>
    </dgm:pt>
    <dgm:pt modelId="{5113C0D3-7FA1-4783-A143-044286D01C66}" type="pres">
      <dgm:prSet presAssocID="{D7823BC0-F1AE-4D5F-91CE-C7E8B413C1D6}" presName="vert1" presStyleCnt="0"/>
      <dgm:spPr/>
    </dgm:pt>
  </dgm:ptLst>
  <dgm:cxnLst>
    <dgm:cxn modelId="{0B342410-1C25-409F-AA51-643EFB388A4C}" type="presOf" srcId="{5550A879-851C-40AE-A604-D990AA7BA75F}" destId="{FCAABEED-CE8B-485C-B49E-20DB67E7689A}" srcOrd="0" destOrd="0" presId="urn:microsoft.com/office/officeart/2008/layout/LinedList"/>
    <dgm:cxn modelId="{3EE58722-C641-42E6-8589-976B0A0AC841}" type="presOf" srcId="{D7823BC0-F1AE-4D5F-91CE-C7E8B413C1D6}" destId="{FF7171F1-5897-41C2-B712-EEC2E0795D26}" srcOrd="0" destOrd="0" presId="urn:microsoft.com/office/officeart/2008/layout/LinedList"/>
    <dgm:cxn modelId="{CE4B5834-C79D-431B-A482-D3C97C66D871}" srcId="{7AA81169-DE74-44DA-8A8A-EC89C873F4D3}" destId="{5550A879-851C-40AE-A604-D990AA7BA75F}" srcOrd="0" destOrd="0" parTransId="{3477C98A-A35A-48C2-9866-DFC2251E8DA5}" sibTransId="{B4B61CDE-4953-4F68-9104-0DF4DA48834E}"/>
    <dgm:cxn modelId="{A451D846-CF50-429E-86B2-ADAAC2C73EE4}" srcId="{7AA81169-DE74-44DA-8A8A-EC89C873F4D3}" destId="{90F37E07-380D-47A9-888F-1B3B23BC497E}" srcOrd="3" destOrd="0" parTransId="{EE6E7159-68EE-4589-91AE-5A78CDC1968A}" sibTransId="{89F2419D-86A0-43F4-B481-4EF756ED3692}"/>
    <dgm:cxn modelId="{9A3EC26F-CF9E-4FFD-873A-DCF36A4CEEBF}" type="presOf" srcId="{94307504-4F3B-4651-B605-D098A96F6419}" destId="{80BA7FE9-B4AD-41BE-A661-7BE8BD8001BA}" srcOrd="0" destOrd="0" presId="urn:microsoft.com/office/officeart/2008/layout/LinedList"/>
    <dgm:cxn modelId="{2D45CE52-88E7-426E-87F4-CF3D9F4417DE}" type="presOf" srcId="{44345C7B-D63E-4FB9-95E2-CEAD5B79819E}" destId="{0EF416E6-66E3-4ACA-8310-DB975EE83FF0}" srcOrd="0" destOrd="0" presId="urn:microsoft.com/office/officeart/2008/layout/LinedList"/>
    <dgm:cxn modelId="{30945581-8489-400D-8AFF-78D0991691EF}" type="presOf" srcId="{7AA81169-DE74-44DA-8A8A-EC89C873F4D3}" destId="{80C5F343-00FE-4CEA-8BE9-3EF51CDB9AE9}" srcOrd="0" destOrd="0" presId="urn:microsoft.com/office/officeart/2008/layout/LinedList"/>
    <dgm:cxn modelId="{18745492-75E3-4669-BC47-5E87E691FABA}" type="presOf" srcId="{90F37E07-380D-47A9-888F-1B3B23BC497E}" destId="{65AA3FF0-8296-4C67-B4C1-7319244015A5}" srcOrd="0" destOrd="0" presId="urn:microsoft.com/office/officeart/2008/layout/LinedList"/>
    <dgm:cxn modelId="{5E5EC3BE-2C1C-4DAD-83D0-F8F3B940A67E}" srcId="{7AA81169-DE74-44DA-8A8A-EC89C873F4D3}" destId="{D7823BC0-F1AE-4D5F-91CE-C7E8B413C1D6}" srcOrd="4" destOrd="0" parTransId="{FE06CF08-9DFC-4915-8C03-404C661CB6CF}" sibTransId="{D903A827-AC43-470E-A6FB-BBDBDDA514BF}"/>
    <dgm:cxn modelId="{819748D4-BB00-43A6-AB8E-F62B3B492875}" srcId="{7AA81169-DE74-44DA-8A8A-EC89C873F4D3}" destId="{94307504-4F3B-4651-B605-D098A96F6419}" srcOrd="2" destOrd="0" parTransId="{9B745AB4-D110-4E0E-9DD0-37D6467046F4}" sibTransId="{AD413BE8-881D-4052-AE33-A13D7ACC1F25}"/>
    <dgm:cxn modelId="{CF2F2FEE-6B5D-4F22-BC81-0A06319CE2C7}" srcId="{7AA81169-DE74-44DA-8A8A-EC89C873F4D3}" destId="{44345C7B-D63E-4FB9-95E2-CEAD5B79819E}" srcOrd="1" destOrd="0" parTransId="{13E5C249-928C-4B5A-954E-4FAED189A83F}" sibTransId="{E69F78B7-2767-41D2-8C1E-D0D970581140}"/>
    <dgm:cxn modelId="{F7E85C4D-2816-4716-8BBF-0B633D2D0000}" type="presParOf" srcId="{80C5F343-00FE-4CEA-8BE9-3EF51CDB9AE9}" destId="{469C6CA9-07CA-4195-9B2E-CCDC8CBA0A76}" srcOrd="0" destOrd="0" presId="urn:microsoft.com/office/officeart/2008/layout/LinedList"/>
    <dgm:cxn modelId="{C91B3903-CFB5-4771-A302-F159A5B3F3EE}" type="presParOf" srcId="{80C5F343-00FE-4CEA-8BE9-3EF51CDB9AE9}" destId="{C8DF9EFB-5E8B-4454-A977-B1005E8E138E}" srcOrd="1" destOrd="0" presId="urn:microsoft.com/office/officeart/2008/layout/LinedList"/>
    <dgm:cxn modelId="{E8BF29D6-010B-4216-A870-B85EA6B48978}" type="presParOf" srcId="{C8DF9EFB-5E8B-4454-A977-B1005E8E138E}" destId="{FCAABEED-CE8B-485C-B49E-20DB67E7689A}" srcOrd="0" destOrd="0" presId="urn:microsoft.com/office/officeart/2008/layout/LinedList"/>
    <dgm:cxn modelId="{80352313-1F6E-4F73-92DD-265F5EC73212}" type="presParOf" srcId="{C8DF9EFB-5E8B-4454-A977-B1005E8E138E}" destId="{B5619779-59A4-45F9-A612-D1E8FA857BFF}" srcOrd="1" destOrd="0" presId="urn:microsoft.com/office/officeart/2008/layout/LinedList"/>
    <dgm:cxn modelId="{E6E7F835-A71E-4F7A-ADAF-B9978355FD66}" type="presParOf" srcId="{80C5F343-00FE-4CEA-8BE9-3EF51CDB9AE9}" destId="{DABD97AE-A05D-435C-9189-F6B1E3A5C5BE}" srcOrd="2" destOrd="0" presId="urn:microsoft.com/office/officeart/2008/layout/LinedList"/>
    <dgm:cxn modelId="{1D31E545-1AEA-415C-85AC-ACA0DE2DADB9}" type="presParOf" srcId="{80C5F343-00FE-4CEA-8BE9-3EF51CDB9AE9}" destId="{1B3B60A3-6ADA-4D5D-A14A-262D6C6B9782}" srcOrd="3" destOrd="0" presId="urn:microsoft.com/office/officeart/2008/layout/LinedList"/>
    <dgm:cxn modelId="{57163D4F-7290-4EB8-A68B-07037616EA5B}" type="presParOf" srcId="{1B3B60A3-6ADA-4D5D-A14A-262D6C6B9782}" destId="{0EF416E6-66E3-4ACA-8310-DB975EE83FF0}" srcOrd="0" destOrd="0" presId="urn:microsoft.com/office/officeart/2008/layout/LinedList"/>
    <dgm:cxn modelId="{A53A5823-DDA2-4C74-A470-05565D57E63F}" type="presParOf" srcId="{1B3B60A3-6ADA-4D5D-A14A-262D6C6B9782}" destId="{00D3F251-FB35-43BE-8524-A89059B156A2}" srcOrd="1" destOrd="0" presId="urn:microsoft.com/office/officeart/2008/layout/LinedList"/>
    <dgm:cxn modelId="{87DE52C3-6BAE-4F52-B3A0-DE0675530C43}" type="presParOf" srcId="{80C5F343-00FE-4CEA-8BE9-3EF51CDB9AE9}" destId="{CA19A79E-EE95-48A6-A9CE-ECFFF7354409}" srcOrd="4" destOrd="0" presId="urn:microsoft.com/office/officeart/2008/layout/LinedList"/>
    <dgm:cxn modelId="{6E3675CD-0EF2-4588-8B51-BFAE0FBA5ECB}" type="presParOf" srcId="{80C5F343-00FE-4CEA-8BE9-3EF51CDB9AE9}" destId="{203BF0BB-4CC5-4D3C-879C-FFED1C37FD3E}" srcOrd="5" destOrd="0" presId="urn:microsoft.com/office/officeart/2008/layout/LinedList"/>
    <dgm:cxn modelId="{B666CFAB-6AD9-41BB-8C5E-9B6FA101F0D1}" type="presParOf" srcId="{203BF0BB-4CC5-4D3C-879C-FFED1C37FD3E}" destId="{80BA7FE9-B4AD-41BE-A661-7BE8BD8001BA}" srcOrd="0" destOrd="0" presId="urn:microsoft.com/office/officeart/2008/layout/LinedList"/>
    <dgm:cxn modelId="{E78EAE12-8CDE-43A8-9176-F612A09C1999}" type="presParOf" srcId="{203BF0BB-4CC5-4D3C-879C-FFED1C37FD3E}" destId="{A8660A75-0B53-49D6-B2A9-A3B920DD6C2C}" srcOrd="1" destOrd="0" presId="urn:microsoft.com/office/officeart/2008/layout/LinedList"/>
    <dgm:cxn modelId="{AEE18894-92F6-4C01-9681-63DED25F8CBE}" type="presParOf" srcId="{80C5F343-00FE-4CEA-8BE9-3EF51CDB9AE9}" destId="{27AEB8D6-7D26-4664-BC0F-8BC47F65CBEF}" srcOrd="6" destOrd="0" presId="urn:microsoft.com/office/officeart/2008/layout/LinedList"/>
    <dgm:cxn modelId="{55634077-CF12-4858-AC39-17C2EDBEEF35}" type="presParOf" srcId="{80C5F343-00FE-4CEA-8BE9-3EF51CDB9AE9}" destId="{F660A991-5053-479B-9657-6162790D28AC}" srcOrd="7" destOrd="0" presId="urn:microsoft.com/office/officeart/2008/layout/LinedList"/>
    <dgm:cxn modelId="{FDAF7A79-4A96-4257-83D8-CE77E464837A}" type="presParOf" srcId="{F660A991-5053-479B-9657-6162790D28AC}" destId="{65AA3FF0-8296-4C67-B4C1-7319244015A5}" srcOrd="0" destOrd="0" presId="urn:microsoft.com/office/officeart/2008/layout/LinedList"/>
    <dgm:cxn modelId="{9E45F5EB-958A-4B7C-9A0F-6669C6C40DA6}" type="presParOf" srcId="{F660A991-5053-479B-9657-6162790D28AC}" destId="{CD5C737C-9A5D-45AE-82A2-CDA4FF949AB1}" srcOrd="1" destOrd="0" presId="urn:microsoft.com/office/officeart/2008/layout/LinedList"/>
    <dgm:cxn modelId="{AA77EFC0-BC5C-4720-AC0B-B33F60D824CA}" type="presParOf" srcId="{80C5F343-00FE-4CEA-8BE9-3EF51CDB9AE9}" destId="{810BECFD-17F5-46EE-9407-88D7348772B2}" srcOrd="8" destOrd="0" presId="urn:microsoft.com/office/officeart/2008/layout/LinedList"/>
    <dgm:cxn modelId="{0A88E31D-02DF-4FB5-8BC5-271CC3034A45}" type="presParOf" srcId="{80C5F343-00FE-4CEA-8BE9-3EF51CDB9AE9}" destId="{2EC477EC-DB89-4E3C-8697-578AF4290A8F}" srcOrd="9" destOrd="0" presId="urn:microsoft.com/office/officeart/2008/layout/LinedList"/>
    <dgm:cxn modelId="{BDE7AA4B-CDBB-4D41-84F9-2F76EA0215FD}" type="presParOf" srcId="{2EC477EC-DB89-4E3C-8697-578AF4290A8F}" destId="{FF7171F1-5897-41C2-B712-EEC2E0795D26}" srcOrd="0" destOrd="0" presId="urn:microsoft.com/office/officeart/2008/layout/LinedList"/>
    <dgm:cxn modelId="{E6E1BDD5-04C1-4FC1-AFEB-1FE871AB3193}" type="presParOf" srcId="{2EC477EC-DB89-4E3C-8697-578AF4290A8F}" destId="{5113C0D3-7FA1-4783-A143-044286D01C6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2E6894-EFB8-4A6C-9BA1-60D26B31BAEA}"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3DEBDB06-8D33-4F3D-9356-A64190D58C34}">
      <dgm:prSet custT="1"/>
      <dgm:spPr/>
      <dgm:t>
        <a:bodyPr/>
        <a:lstStyle/>
        <a:p>
          <a:r>
            <a:rPr lang="fi-FI" sz="2800" dirty="0"/>
            <a:t>Validi eli pätevä</a:t>
          </a:r>
          <a:endParaRPr lang="en-US" sz="2800" dirty="0"/>
        </a:p>
      </dgm:t>
    </dgm:pt>
    <dgm:pt modelId="{17A888AB-B056-42DB-9B9C-CEF69A90F491}" type="parTrans" cxnId="{39E7F594-A4DD-4EEB-8200-33B3C896FF42}">
      <dgm:prSet/>
      <dgm:spPr/>
      <dgm:t>
        <a:bodyPr/>
        <a:lstStyle/>
        <a:p>
          <a:endParaRPr lang="en-US"/>
        </a:p>
      </dgm:t>
    </dgm:pt>
    <dgm:pt modelId="{341FE1F1-413A-4021-9DD8-C0D9CED44E2D}" type="sibTrans" cxnId="{39E7F594-A4DD-4EEB-8200-33B3C896FF42}">
      <dgm:prSet/>
      <dgm:spPr/>
      <dgm:t>
        <a:bodyPr/>
        <a:lstStyle/>
        <a:p>
          <a:endParaRPr lang="en-US"/>
        </a:p>
      </dgm:t>
    </dgm:pt>
    <dgm:pt modelId="{A4F102E3-8C60-4592-BA12-834E066618FF}">
      <dgm:prSet custT="1"/>
      <dgm:spPr/>
      <dgm:t>
        <a:bodyPr/>
        <a:lstStyle/>
        <a:p>
          <a:r>
            <a:rPr lang="fi-FI" sz="2800" dirty="0"/>
            <a:t>Reliaabeli eli luotettava</a:t>
          </a:r>
          <a:endParaRPr lang="en-US" sz="2800" dirty="0"/>
        </a:p>
      </dgm:t>
    </dgm:pt>
    <dgm:pt modelId="{C608DDAE-E785-4416-AA4D-72AEA728B2B9}" type="parTrans" cxnId="{FC7A8561-7050-410D-A27D-5BF0EC3A4A25}">
      <dgm:prSet/>
      <dgm:spPr/>
      <dgm:t>
        <a:bodyPr/>
        <a:lstStyle/>
        <a:p>
          <a:endParaRPr lang="en-US"/>
        </a:p>
      </dgm:t>
    </dgm:pt>
    <dgm:pt modelId="{5B9FF7DA-F7CB-4D8C-9D58-873D991537D0}" type="sibTrans" cxnId="{FC7A8561-7050-410D-A27D-5BF0EC3A4A25}">
      <dgm:prSet/>
      <dgm:spPr/>
      <dgm:t>
        <a:bodyPr/>
        <a:lstStyle/>
        <a:p>
          <a:endParaRPr lang="en-US"/>
        </a:p>
      </dgm:t>
    </dgm:pt>
    <dgm:pt modelId="{31D2A8C7-D87D-49F7-84C3-3BB5FADAA33D}">
      <dgm:prSet/>
      <dgm:spPr/>
      <dgm:t>
        <a:bodyPr/>
        <a:lstStyle/>
        <a:p>
          <a:r>
            <a:rPr lang="fi-FI" dirty="0"/>
            <a:t>Manipulointi on mahdollisimman voimakas, koska silloin erot ryhmien välillä näkyy mahdollisimman selkeästi</a:t>
          </a:r>
          <a:endParaRPr lang="en-US" dirty="0"/>
        </a:p>
      </dgm:t>
    </dgm:pt>
    <dgm:pt modelId="{EE07F6F4-102B-4606-A089-C4C1966BE6CA}" type="parTrans" cxnId="{D861156D-E231-4F8C-AD30-BF651037F2C1}">
      <dgm:prSet/>
      <dgm:spPr/>
      <dgm:t>
        <a:bodyPr/>
        <a:lstStyle/>
        <a:p>
          <a:endParaRPr lang="en-US"/>
        </a:p>
      </dgm:t>
    </dgm:pt>
    <dgm:pt modelId="{1C2ADE34-30EB-4F13-8F51-66349CF01F7D}" type="sibTrans" cxnId="{D861156D-E231-4F8C-AD30-BF651037F2C1}">
      <dgm:prSet/>
      <dgm:spPr/>
      <dgm:t>
        <a:bodyPr/>
        <a:lstStyle/>
        <a:p>
          <a:endParaRPr lang="en-US"/>
        </a:p>
      </dgm:t>
    </dgm:pt>
    <dgm:pt modelId="{EE73125A-90DA-48F5-A95F-EEB43C94401A}">
      <dgm:prSet/>
      <dgm:spPr/>
      <dgm:t>
        <a:bodyPr/>
        <a:lstStyle/>
        <a:p>
          <a:r>
            <a:rPr lang="fi-FI"/>
            <a:t>Otetaan huomioon psykologista tutkimusta koskevat eettiset periaatteet</a:t>
          </a:r>
          <a:endParaRPr lang="en-US"/>
        </a:p>
      </dgm:t>
    </dgm:pt>
    <dgm:pt modelId="{7F005983-CF6A-4B09-856B-9135555D2FE1}" type="parTrans" cxnId="{ECFEA603-A134-4648-852E-C90052F94F13}">
      <dgm:prSet/>
      <dgm:spPr/>
      <dgm:t>
        <a:bodyPr/>
        <a:lstStyle/>
        <a:p>
          <a:endParaRPr lang="en-US"/>
        </a:p>
      </dgm:t>
    </dgm:pt>
    <dgm:pt modelId="{BD09C862-593B-4533-9D51-86A0BD455586}" type="sibTrans" cxnId="{ECFEA603-A134-4648-852E-C90052F94F13}">
      <dgm:prSet/>
      <dgm:spPr/>
      <dgm:t>
        <a:bodyPr/>
        <a:lstStyle/>
        <a:p>
          <a:endParaRPr lang="en-US"/>
        </a:p>
      </dgm:t>
    </dgm:pt>
    <dgm:pt modelId="{738DA87A-CC4C-4BF3-8281-5357A5F65E92}" type="pres">
      <dgm:prSet presAssocID="{942E6894-EFB8-4A6C-9BA1-60D26B31BAEA}" presName="linear" presStyleCnt="0">
        <dgm:presLayoutVars>
          <dgm:animLvl val="lvl"/>
          <dgm:resizeHandles val="exact"/>
        </dgm:presLayoutVars>
      </dgm:prSet>
      <dgm:spPr/>
    </dgm:pt>
    <dgm:pt modelId="{6E21005D-F461-4F4C-B6F7-2443D51E38BA}" type="pres">
      <dgm:prSet presAssocID="{3DEBDB06-8D33-4F3D-9356-A64190D58C34}" presName="parentText" presStyleLbl="node1" presStyleIdx="0" presStyleCnt="4">
        <dgm:presLayoutVars>
          <dgm:chMax val="0"/>
          <dgm:bulletEnabled val="1"/>
        </dgm:presLayoutVars>
      </dgm:prSet>
      <dgm:spPr/>
    </dgm:pt>
    <dgm:pt modelId="{F76D9B3C-7AAD-4D2E-B122-AC3E97421BB7}" type="pres">
      <dgm:prSet presAssocID="{341FE1F1-413A-4021-9DD8-C0D9CED44E2D}" presName="spacer" presStyleCnt="0"/>
      <dgm:spPr/>
    </dgm:pt>
    <dgm:pt modelId="{0836954E-F371-4220-887C-BA72190658EF}" type="pres">
      <dgm:prSet presAssocID="{A4F102E3-8C60-4592-BA12-834E066618FF}" presName="parentText" presStyleLbl="node1" presStyleIdx="1" presStyleCnt="4">
        <dgm:presLayoutVars>
          <dgm:chMax val="0"/>
          <dgm:bulletEnabled val="1"/>
        </dgm:presLayoutVars>
      </dgm:prSet>
      <dgm:spPr/>
    </dgm:pt>
    <dgm:pt modelId="{7677051D-8C32-4514-8695-1547EC052F0E}" type="pres">
      <dgm:prSet presAssocID="{5B9FF7DA-F7CB-4D8C-9D58-873D991537D0}" presName="spacer" presStyleCnt="0"/>
      <dgm:spPr/>
    </dgm:pt>
    <dgm:pt modelId="{36E9DB5E-9C52-4D94-A411-75D28BBA6188}" type="pres">
      <dgm:prSet presAssocID="{31D2A8C7-D87D-49F7-84C3-3BB5FADAA33D}" presName="parentText" presStyleLbl="node1" presStyleIdx="2" presStyleCnt="4">
        <dgm:presLayoutVars>
          <dgm:chMax val="0"/>
          <dgm:bulletEnabled val="1"/>
        </dgm:presLayoutVars>
      </dgm:prSet>
      <dgm:spPr/>
    </dgm:pt>
    <dgm:pt modelId="{B66D347A-E4B5-41BA-8AE6-92AD22381AF1}" type="pres">
      <dgm:prSet presAssocID="{1C2ADE34-30EB-4F13-8F51-66349CF01F7D}" presName="spacer" presStyleCnt="0"/>
      <dgm:spPr/>
    </dgm:pt>
    <dgm:pt modelId="{135D47FC-3A9E-4DFB-AA77-7FB281634B12}" type="pres">
      <dgm:prSet presAssocID="{EE73125A-90DA-48F5-A95F-EEB43C94401A}" presName="parentText" presStyleLbl="node1" presStyleIdx="3" presStyleCnt="4">
        <dgm:presLayoutVars>
          <dgm:chMax val="0"/>
          <dgm:bulletEnabled val="1"/>
        </dgm:presLayoutVars>
      </dgm:prSet>
      <dgm:spPr/>
    </dgm:pt>
  </dgm:ptLst>
  <dgm:cxnLst>
    <dgm:cxn modelId="{ECFEA603-A134-4648-852E-C90052F94F13}" srcId="{942E6894-EFB8-4A6C-9BA1-60D26B31BAEA}" destId="{EE73125A-90DA-48F5-A95F-EEB43C94401A}" srcOrd="3" destOrd="0" parTransId="{7F005983-CF6A-4B09-856B-9135555D2FE1}" sibTransId="{BD09C862-593B-4533-9D51-86A0BD455586}"/>
    <dgm:cxn modelId="{FC7A8561-7050-410D-A27D-5BF0EC3A4A25}" srcId="{942E6894-EFB8-4A6C-9BA1-60D26B31BAEA}" destId="{A4F102E3-8C60-4592-BA12-834E066618FF}" srcOrd="1" destOrd="0" parTransId="{C608DDAE-E785-4416-AA4D-72AEA728B2B9}" sibTransId="{5B9FF7DA-F7CB-4D8C-9D58-873D991537D0}"/>
    <dgm:cxn modelId="{71CA9741-1B6A-45E2-9F84-BC98B116E044}" type="presOf" srcId="{EE73125A-90DA-48F5-A95F-EEB43C94401A}" destId="{135D47FC-3A9E-4DFB-AA77-7FB281634B12}" srcOrd="0" destOrd="0" presId="urn:microsoft.com/office/officeart/2005/8/layout/vList2"/>
    <dgm:cxn modelId="{D861156D-E231-4F8C-AD30-BF651037F2C1}" srcId="{942E6894-EFB8-4A6C-9BA1-60D26B31BAEA}" destId="{31D2A8C7-D87D-49F7-84C3-3BB5FADAA33D}" srcOrd="2" destOrd="0" parTransId="{EE07F6F4-102B-4606-A089-C4C1966BE6CA}" sibTransId="{1C2ADE34-30EB-4F13-8F51-66349CF01F7D}"/>
    <dgm:cxn modelId="{53D06478-2719-45A2-8510-FD237C24BCDF}" type="presOf" srcId="{31D2A8C7-D87D-49F7-84C3-3BB5FADAA33D}" destId="{36E9DB5E-9C52-4D94-A411-75D28BBA6188}" srcOrd="0" destOrd="0" presId="urn:microsoft.com/office/officeart/2005/8/layout/vList2"/>
    <dgm:cxn modelId="{8365825A-EA42-43F4-A820-D801900D4A37}" type="presOf" srcId="{A4F102E3-8C60-4592-BA12-834E066618FF}" destId="{0836954E-F371-4220-887C-BA72190658EF}" srcOrd="0" destOrd="0" presId="urn:microsoft.com/office/officeart/2005/8/layout/vList2"/>
    <dgm:cxn modelId="{80F7F892-1FC6-4298-B7B1-159E542EAC33}" type="presOf" srcId="{942E6894-EFB8-4A6C-9BA1-60D26B31BAEA}" destId="{738DA87A-CC4C-4BF3-8281-5357A5F65E92}" srcOrd="0" destOrd="0" presId="urn:microsoft.com/office/officeart/2005/8/layout/vList2"/>
    <dgm:cxn modelId="{39E7F594-A4DD-4EEB-8200-33B3C896FF42}" srcId="{942E6894-EFB8-4A6C-9BA1-60D26B31BAEA}" destId="{3DEBDB06-8D33-4F3D-9356-A64190D58C34}" srcOrd="0" destOrd="0" parTransId="{17A888AB-B056-42DB-9B9C-CEF69A90F491}" sibTransId="{341FE1F1-413A-4021-9DD8-C0D9CED44E2D}"/>
    <dgm:cxn modelId="{8F6F05A8-66CA-4289-ACE6-2932FC8FF900}" type="presOf" srcId="{3DEBDB06-8D33-4F3D-9356-A64190D58C34}" destId="{6E21005D-F461-4F4C-B6F7-2443D51E38BA}" srcOrd="0" destOrd="0" presId="urn:microsoft.com/office/officeart/2005/8/layout/vList2"/>
    <dgm:cxn modelId="{FD6695E5-DF99-41D5-9301-D61F9F8F4955}" type="presParOf" srcId="{738DA87A-CC4C-4BF3-8281-5357A5F65E92}" destId="{6E21005D-F461-4F4C-B6F7-2443D51E38BA}" srcOrd="0" destOrd="0" presId="urn:microsoft.com/office/officeart/2005/8/layout/vList2"/>
    <dgm:cxn modelId="{7DB8804E-08FF-491A-A700-FE2012E56044}" type="presParOf" srcId="{738DA87A-CC4C-4BF3-8281-5357A5F65E92}" destId="{F76D9B3C-7AAD-4D2E-B122-AC3E97421BB7}" srcOrd="1" destOrd="0" presId="urn:microsoft.com/office/officeart/2005/8/layout/vList2"/>
    <dgm:cxn modelId="{858CF674-E519-441C-8AA1-A1AE146A5100}" type="presParOf" srcId="{738DA87A-CC4C-4BF3-8281-5357A5F65E92}" destId="{0836954E-F371-4220-887C-BA72190658EF}" srcOrd="2" destOrd="0" presId="urn:microsoft.com/office/officeart/2005/8/layout/vList2"/>
    <dgm:cxn modelId="{07155D3B-2F43-45AE-B9B5-7C557DA3B3E5}" type="presParOf" srcId="{738DA87A-CC4C-4BF3-8281-5357A5F65E92}" destId="{7677051D-8C32-4514-8695-1547EC052F0E}" srcOrd="3" destOrd="0" presId="urn:microsoft.com/office/officeart/2005/8/layout/vList2"/>
    <dgm:cxn modelId="{6373BDF7-BCE6-476A-B1E4-7235CBAB7290}" type="presParOf" srcId="{738DA87A-CC4C-4BF3-8281-5357A5F65E92}" destId="{36E9DB5E-9C52-4D94-A411-75D28BBA6188}" srcOrd="4" destOrd="0" presId="urn:microsoft.com/office/officeart/2005/8/layout/vList2"/>
    <dgm:cxn modelId="{9EBA4AF7-4E98-4517-9107-78467E6FE806}" type="presParOf" srcId="{738DA87A-CC4C-4BF3-8281-5357A5F65E92}" destId="{B66D347A-E4B5-41BA-8AE6-92AD22381AF1}" srcOrd="5" destOrd="0" presId="urn:microsoft.com/office/officeart/2005/8/layout/vList2"/>
    <dgm:cxn modelId="{4D096D6A-A24A-49D2-9C83-4972D9B1952A}" type="presParOf" srcId="{738DA87A-CC4C-4BF3-8281-5357A5F65E92}" destId="{135D47FC-3A9E-4DFB-AA77-7FB281634B1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0C216D-0EAC-4E06-BA22-2231598327B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92F0C18-046D-4D7E-B417-7DB7CA3ECA11}">
      <dgm:prSet/>
      <dgm:spPr/>
      <dgm:t>
        <a:bodyPr/>
        <a:lstStyle/>
        <a:p>
          <a:r>
            <a:rPr lang="fi-FI" dirty="0"/>
            <a:t>KYSELYT, HAVAINNOINTI</a:t>
          </a:r>
          <a:endParaRPr lang="en-US" dirty="0"/>
        </a:p>
      </dgm:t>
    </dgm:pt>
    <dgm:pt modelId="{54B6F840-04C0-4EEB-9EAC-617D1E34334A}" type="parTrans" cxnId="{55C1B53F-91F0-4E4D-BCBE-269A0275D254}">
      <dgm:prSet/>
      <dgm:spPr/>
      <dgm:t>
        <a:bodyPr/>
        <a:lstStyle/>
        <a:p>
          <a:endParaRPr lang="en-US"/>
        </a:p>
      </dgm:t>
    </dgm:pt>
    <dgm:pt modelId="{F4DEC6B7-8EF4-4722-8B87-96D6C956F09A}" type="sibTrans" cxnId="{55C1B53F-91F0-4E4D-BCBE-269A0275D254}">
      <dgm:prSet/>
      <dgm:spPr/>
      <dgm:t>
        <a:bodyPr/>
        <a:lstStyle/>
        <a:p>
          <a:endParaRPr lang="en-US"/>
        </a:p>
      </dgm:t>
    </dgm:pt>
    <dgm:pt modelId="{4B1C766F-EE59-4B1B-ABD3-80818A7D3DAE}">
      <dgm:prSet/>
      <dgm:spPr/>
      <dgm:t>
        <a:bodyPr/>
        <a:lstStyle/>
        <a:p>
          <a:r>
            <a:rPr lang="fi-FI" dirty="0"/>
            <a:t>Valmiita kysymys- tai väittämäsarjoja (vastataan asteikolla)</a:t>
          </a:r>
          <a:endParaRPr lang="en-US" dirty="0"/>
        </a:p>
      </dgm:t>
    </dgm:pt>
    <dgm:pt modelId="{F670DABF-18BE-478B-8FB2-BAD97D7B24E8}" type="parTrans" cxnId="{C73376B2-0E82-4FC8-855B-178506352A50}">
      <dgm:prSet/>
      <dgm:spPr/>
      <dgm:t>
        <a:bodyPr/>
        <a:lstStyle/>
        <a:p>
          <a:endParaRPr lang="en-US"/>
        </a:p>
      </dgm:t>
    </dgm:pt>
    <dgm:pt modelId="{5A054CB0-0C0C-495A-988F-8AB433D0BA0D}" type="sibTrans" cxnId="{C73376B2-0E82-4FC8-855B-178506352A50}">
      <dgm:prSet/>
      <dgm:spPr/>
      <dgm:t>
        <a:bodyPr/>
        <a:lstStyle/>
        <a:p>
          <a:endParaRPr lang="en-US"/>
        </a:p>
      </dgm:t>
    </dgm:pt>
    <dgm:pt modelId="{BB208E4C-1817-42AE-9ABF-72D4398045DD}">
      <dgm:prSet/>
      <dgm:spPr/>
      <dgm:t>
        <a:bodyPr/>
        <a:lstStyle/>
        <a:p>
          <a:r>
            <a:rPr lang="fi-FI" dirty="0"/>
            <a:t>Usein pitkiä ja niissä on monia kysymyksiä, jotka liittyvät samaan ilmiöön (voivat olla vastaajalle väsyttäviä, vaatii tutkijalta tarkkaa pohdintaa siitä, kuinka monta kysymystä on tarpeeksi)</a:t>
          </a:r>
          <a:endParaRPr lang="en-US" dirty="0"/>
        </a:p>
      </dgm:t>
    </dgm:pt>
    <dgm:pt modelId="{0DCB3CC9-CC21-4226-9227-D90E213C40CA}" type="parTrans" cxnId="{44EC82FE-8533-43D4-A474-D9645406ED69}">
      <dgm:prSet/>
      <dgm:spPr/>
      <dgm:t>
        <a:bodyPr/>
        <a:lstStyle/>
        <a:p>
          <a:endParaRPr lang="en-US"/>
        </a:p>
      </dgm:t>
    </dgm:pt>
    <dgm:pt modelId="{B475B063-1AB5-4677-BCFF-1681325A8240}" type="sibTrans" cxnId="{44EC82FE-8533-43D4-A474-D9645406ED69}">
      <dgm:prSet/>
      <dgm:spPr/>
      <dgm:t>
        <a:bodyPr/>
        <a:lstStyle/>
        <a:p>
          <a:endParaRPr lang="en-US"/>
        </a:p>
      </dgm:t>
    </dgm:pt>
    <dgm:pt modelId="{2A1979B4-DA9F-4135-9781-451F45DBF800}">
      <dgm:prSet/>
      <dgm:spPr/>
      <dgm:t>
        <a:bodyPr/>
        <a:lstStyle/>
        <a:p>
          <a:r>
            <a:rPr lang="fi-FI" dirty="0"/>
            <a:t>PSYKOLOGISET TESTIT</a:t>
          </a:r>
          <a:endParaRPr lang="en-US" dirty="0"/>
        </a:p>
      </dgm:t>
    </dgm:pt>
    <dgm:pt modelId="{CE977B69-38C0-4FEB-9CD1-68C0993C3E74}" type="parTrans" cxnId="{3FBD3301-A0D9-44AE-873C-9495798D43EA}">
      <dgm:prSet/>
      <dgm:spPr/>
      <dgm:t>
        <a:bodyPr/>
        <a:lstStyle/>
        <a:p>
          <a:endParaRPr lang="en-US"/>
        </a:p>
      </dgm:t>
    </dgm:pt>
    <dgm:pt modelId="{3D84F754-5045-4630-B5D1-B02888C6B400}" type="sibTrans" cxnId="{3FBD3301-A0D9-44AE-873C-9495798D43EA}">
      <dgm:prSet/>
      <dgm:spPr/>
      <dgm:t>
        <a:bodyPr/>
        <a:lstStyle/>
        <a:p>
          <a:endParaRPr lang="en-US"/>
        </a:p>
      </dgm:t>
    </dgm:pt>
    <dgm:pt modelId="{E8A5527E-2593-45E0-B2B1-BB1DBF4C3431}">
      <dgm:prSet/>
      <dgm:spPr/>
      <dgm:t>
        <a:bodyPr/>
        <a:lstStyle/>
        <a:p>
          <a:r>
            <a:rPr lang="fi-FI"/>
            <a:t>Testimenetelmä, joka on vain psykologin käytössä (normiaineisto)</a:t>
          </a:r>
          <a:endParaRPr lang="en-US"/>
        </a:p>
      </dgm:t>
    </dgm:pt>
    <dgm:pt modelId="{85EFE982-A081-4E97-A199-93837BDDE45F}" type="parTrans" cxnId="{4AB2A7C0-D7D5-4C28-A546-037A4775769F}">
      <dgm:prSet/>
      <dgm:spPr/>
      <dgm:t>
        <a:bodyPr/>
        <a:lstStyle/>
        <a:p>
          <a:endParaRPr lang="en-US"/>
        </a:p>
      </dgm:t>
    </dgm:pt>
    <dgm:pt modelId="{14BB0923-8CC3-4B51-B830-8B38ED4F55CA}" type="sibTrans" cxnId="{4AB2A7C0-D7D5-4C28-A546-037A4775769F}">
      <dgm:prSet/>
      <dgm:spPr/>
      <dgm:t>
        <a:bodyPr/>
        <a:lstStyle/>
        <a:p>
          <a:endParaRPr lang="en-US"/>
        </a:p>
      </dgm:t>
    </dgm:pt>
    <dgm:pt modelId="{4BFCA369-8C95-496B-A879-07E22A45C121}">
      <dgm:prSet/>
      <dgm:spPr/>
      <dgm:t>
        <a:bodyPr/>
        <a:lstStyle/>
        <a:p>
          <a:r>
            <a:rPr lang="fi-FI"/>
            <a:t>Mittaavat yksityiskohtaista tiedonkäsittelyn osaa</a:t>
          </a:r>
          <a:endParaRPr lang="en-US"/>
        </a:p>
      </dgm:t>
    </dgm:pt>
    <dgm:pt modelId="{DDCA5FDB-44B8-4B36-9E59-1944C385832F}" type="parTrans" cxnId="{E05CB40E-6BFA-493E-AA6F-F4BF4E8E8205}">
      <dgm:prSet/>
      <dgm:spPr/>
      <dgm:t>
        <a:bodyPr/>
        <a:lstStyle/>
        <a:p>
          <a:endParaRPr lang="en-US"/>
        </a:p>
      </dgm:t>
    </dgm:pt>
    <dgm:pt modelId="{99186946-853B-4042-B2F3-D73A96463BB6}" type="sibTrans" cxnId="{E05CB40E-6BFA-493E-AA6F-F4BF4E8E8205}">
      <dgm:prSet/>
      <dgm:spPr/>
      <dgm:t>
        <a:bodyPr/>
        <a:lstStyle/>
        <a:p>
          <a:endParaRPr lang="en-US"/>
        </a:p>
      </dgm:t>
    </dgm:pt>
    <dgm:pt modelId="{9817A585-7856-4462-A77E-28A2034BEC36}">
      <dgm:prSet/>
      <dgm:spPr/>
      <dgm:t>
        <a:bodyPr/>
        <a:lstStyle/>
        <a:p>
          <a:r>
            <a:rPr lang="fi-FI"/>
            <a:t>BEHAVIORAALISET MENETELMÄT</a:t>
          </a:r>
          <a:endParaRPr lang="en-US"/>
        </a:p>
      </dgm:t>
    </dgm:pt>
    <dgm:pt modelId="{1343647A-3C66-4A6A-A9D6-80DD302AC0EC}" type="parTrans" cxnId="{1ADE518E-933F-4C6F-8290-C7DD6DA96F84}">
      <dgm:prSet/>
      <dgm:spPr/>
      <dgm:t>
        <a:bodyPr/>
        <a:lstStyle/>
        <a:p>
          <a:endParaRPr lang="en-US"/>
        </a:p>
      </dgm:t>
    </dgm:pt>
    <dgm:pt modelId="{DA806B58-5DB2-4D1A-AE51-3392A2E19EEB}" type="sibTrans" cxnId="{1ADE518E-933F-4C6F-8290-C7DD6DA96F84}">
      <dgm:prSet/>
      <dgm:spPr/>
      <dgm:t>
        <a:bodyPr/>
        <a:lstStyle/>
        <a:p>
          <a:endParaRPr lang="en-US"/>
        </a:p>
      </dgm:t>
    </dgm:pt>
    <dgm:pt modelId="{134BC6AA-FE7E-4DEB-A773-489B7139D110}">
      <dgm:prSet/>
      <dgm:spPr/>
      <dgm:t>
        <a:bodyPr/>
        <a:lstStyle/>
        <a:p>
          <a:r>
            <a:rPr lang="fi-FI"/>
            <a:t>Tehtäviä, joissa mitataan ihmisen toimintaa tai vaikka reaktionopeutta (Stroopin testi s. 51)</a:t>
          </a:r>
          <a:endParaRPr lang="en-US"/>
        </a:p>
      </dgm:t>
    </dgm:pt>
    <dgm:pt modelId="{5C1EAE80-4161-4476-AA98-40C0C71E18EC}" type="parTrans" cxnId="{1A944852-59D6-4AF0-A6E8-24B9FFF4314A}">
      <dgm:prSet/>
      <dgm:spPr/>
      <dgm:t>
        <a:bodyPr/>
        <a:lstStyle/>
        <a:p>
          <a:endParaRPr lang="en-US"/>
        </a:p>
      </dgm:t>
    </dgm:pt>
    <dgm:pt modelId="{B37A9FAB-AE42-4A34-A6E5-8321AD78F80A}" type="sibTrans" cxnId="{1A944852-59D6-4AF0-A6E8-24B9FFF4314A}">
      <dgm:prSet/>
      <dgm:spPr/>
      <dgm:t>
        <a:bodyPr/>
        <a:lstStyle/>
        <a:p>
          <a:endParaRPr lang="en-US"/>
        </a:p>
      </dgm:t>
    </dgm:pt>
    <dgm:pt modelId="{9918222F-520E-477F-9ECD-FFB2E49BDADF}">
      <dgm:prSet/>
      <dgm:spPr/>
      <dgm:t>
        <a:bodyPr/>
        <a:lstStyle/>
        <a:p>
          <a:r>
            <a:rPr lang="fi-FI" dirty="0"/>
            <a:t>Menetelmän tuloksia verrataan usein aivokuvantamismenetelmillä kerättyyn tietoon </a:t>
          </a:r>
          <a:endParaRPr lang="en-US" dirty="0"/>
        </a:p>
      </dgm:t>
    </dgm:pt>
    <dgm:pt modelId="{6235E5B8-C965-47AE-9A8B-EA632D8F77BA}" type="parTrans" cxnId="{12D7AA59-DC82-4EE1-8BDA-B0C1A6549343}">
      <dgm:prSet/>
      <dgm:spPr/>
      <dgm:t>
        <a:bodyPr/>
        <a:lstStyle/>
        <a:p>
          <a:endParaRPr lang="en-US"/>
        </a:p>
      </dgm:t>
    </dgm:pt>
    <dgm:pt modelId="{9CDC762B-03C0-422E-A96E-034A580DDE81}" type="sibTrans" cxnId="{12D7AA59-DC82-4EE1-8BDA-B0C1A6549343}">
      <dgm:prSet/>
      <dgm:spPr/>
      <dgm:t>
        <a:bodyPr/>
        <a:lstStyle/>
        <a:p>
          <a:endParaRPr lang="en-US"/>
        </a:p>
      </dgm:t>
    </dgm:pt>
    <dgm:pt modelId="{6D0B5771-F58A-45A9-A710-59C4CE74D56C}" type="pres">
      <dgm:prSet presAssocID="{B30C216D-0EAC-4E06-BA22-2231598327B6}" presName="linear" presStyleCnt="0">
        <dgm:presLayoutVars>
          <dgm:animLvl val="lvl"/>
          <dgm:resizeHandles val="exact"/>
        </dgm:presLayoutVars>
      </dgm:prSet>
      <dgm:spPr/>
    </dgm:pt>
    <dgm:pt modelId="{90AA9643-C906-4185-ACEB-2E35693E2FC6}" type="pres">
      <dgm:prSet presAssocID="{392F0C18-046D-4D7E-B417-7DB7CA3ECA11}" presName="parentText" presStyleLbl="node1" presStyleIdx="0" presStyleCnt="3" custLinFactNeighborY="6151">
        <dgm:presLayoutVars>
          <dgm:chMax val="0"/>
          <dgm:bulletEnabled val="1"/>
        </dgm:presLayoutVars>
      </dgm:prSet>
      <dgm:spPr/>
    </dgm:pt>
    <dgm:pt modelId="{5BA392C2-376A-46D7-B307-3813224639CF}" type="pres">
      <dgm:prSet presAssocID="{392F0C18-046D-4D7E-B417-7DB7CA3ECA11}" presName="childText" presStyleLbl="revTx" presStyleIdx="0" presStyleCnt="3">
        <dgm:presLayoutVars>
          <dgm:bulletEnabled val="1"/>
        </dgm:presLayoutVars>
      </dgm:prSet>
      <dgm:spPr/>
    </dgm:pt>
    <dgm:pt modelId="{3B1E7D22-8A80-4A7F-9542-30201531FB81}" type="pres">
      <dgm:prSet presAssocID="{2A1979B4-DA9F-4135-9781-451F45DBF800}" presName="parentText" presStyleLbl="node1" presStyleIdx="1" presStyleCnt="3">
        <dgm:presLayoutVars>
          <dgm:chMax val="0"/>
          <dgm:bulletEnabled val="1"/>
        </dgm:presLayoutVars>
      </dgm:prSet>
      <dgm:spPr/>
    </dgm:pt>
    <dgm:pt modelId="{D7558F07-A9EF-4136-A63E-5855F5EF67AB}" type="pres">
      <dgm:prSet presAssocID="{2A1979B4-DA9F-4135-9781-451F45DBF800}" presName="childText" presStyleLbl="revTx" presStyleIdx="1" presStyleCnt="3">
        <dgm:presLayoutVars>
          <dgm:bulletEnabled val="1"/>
        </dgm:presLayoutVars>
      </dgm:prSet>
      <dgm:spPr/>
    </dgm:pt>
    <dgm:pt modelId="{86970A1A-457E-45CC-8755-C4E7C5EEB320}" type="pres">
      <dgm:prSet presAssocID="{9817A585-7856-4462-A77E-28A2034BEC36}" presName="parentText" presStyleLbl="node1" presStyleIdx="2" presStyleCnt="3">
        <dgm:presLayoutVars>
          <dgm:chMax val="0"/>
          <dgm:bulletEnabled val="1"/>
        </dgm:presLayoutVars>
      </dgm:prSet>
      <dgm:spPr/>
    </dgm:pt>
    <dgm:pt modelId="{E6CFDFDB-175D-4061-9B2F-3C7E743890CC}" type="pres">
      <dgm:prSet presAssocID="{9817A585-7856-4462-A77E-28A2034BEC36}" presName="childText" presStyleLbl="revTx" presStyleIdx="2" presStyleCnt="3">
        <dgm:presLayoutVars>
          <dgm:bulletEnabled val="1"/>
        </dgm:presLayoutVars>
      </dgm:prSet>
      <dgm:spPr/>
    </dgm:pt>
  </dgm:ptLst>
  <dgm:cxnLst>
    <dgm:cxn modelId="{3FBD3301-A0D9-44AE-873C-9495798D43EA}" srcId="{B30C216D-0EAC-4E06-BA22-2231598327B6}" destId="{2A1979B4-DA9F-4135-9781-451F45DBF800}" srcOrd="1" destOrd="0" parTransId="{CE977B69-38C0-4FEB-9CD1-68C0993C3E74}" sibTransId="{3D84F754-5045-4630-B5D1-B02888C6B400}"/>
    <dgm:cxn modelId="{AD597604-109E-4BEE-BF81-5A03C76FE493}" type="presOf" srcId="{4BFCA369-8C95-496B-A879-07E22A45C121}" destId="{D7558F07-A9EF-4136-A63E-5855F5EF67AB}" srcOrd="0" destOrd="1" presId="urn:microsoft.com/office/officeart/2005/8/layout/vList2"/>
    <dgm:cxn modelId="{E05CB40E-6BFA-493E-AA6F-F4BF4E8E8205}" srcId="{2A1979B4-DA9F-4135-9781-451F45DBF800}" destId="{4BFCA369-8C95-496B-A879-07E22A45C121}" srcOrd="1" destOrd="0" parTransId="{DDCA5FDB-44B8-4B36-9E59-1944C385832F}" sibTransId="{99186946-853B-4042-B2F3-D73A96463BB6}"/>
    <dgm:cxn modelId="{F11B5631-F857-4B85-855F-D34EB8CA38E3}" type="presOf" srcId="{9817A585-7856-4462-A77E-28A2034BEC36}" destId="{86970A1A-457E-45CC-8755-C4E7C5EEB320}" srcOrd="0" destOrd="0" presId="urn:microsoft.com/office/officeart/2005/8/layout/vList2"/>
    <dgm:cxn modelId="{55C1B53F-91F0-4E4D-BCBE-269A0275D254}" srcId="{B30C216D-0EAC-4E06-BA22-2231598327B6}" destId="{392F0C18-046D-4D7E-B417-7DB7CA3ECA11}" srcOrd="0" destOrd="0" parTransId="{54B6F840-04C0-4EEB-9EAC-617D1E34334A}" sibTransId="{F4DEC6B7-8EF4-4722-8B87-96D6C956F09A}"/>
    <dgm:cxn modelId="{1A944852-59D6-4AF0-A6E8-24B9FFF4314A}" srcId="{9817A585-7856-4462-A77E-28A2034BEC36}" destId="{134BC6AA-FE7E-4DEB-A773-489B7139D110}" srcOrd="0" destOrd="0" parTransId="{5C1EAE80-4161-4476-AA98-40C0C71E18EC}" sibTransId="{B37A9FAB-AE42-4A34-A6E5-8321AD78F80A}"/>
    <dgm:cxn modelId="{E95B3F56-2992-4DD2-A96D-55C227EFD322}" type="presOf" srcId="{392F0C18-046D-4D7E-B417-7DB7CA3ECA11}" destId="{90AA9643-C906-4185-ACEB-2E35693E2FC6}" srcOrd="0" destOrd="0" presId="urn:microsoft.com/office/officeart/2005/8/layout/vList2"/>
    <dgm:cxn modelId="{C14DCE76-48B6-47C1-9183-1B7175AAE638}" type="presOf" srcId="{4B1C766F-EE59-4B1B-ABD3-80818A7D3DAE}" destId="{5BA392C2-376A-46D7-B307-3813224639CF}" srcOrd="0" destOrd="0" presId="urn:microsoft.com/office/officeart/2005/8/layout/vList2"/>
    <dgm:cxn modelId="{12D7AA59-DC82-4EE1-8BDA-B0C1A6549343}" srcId="{9817A585-7856-4462-A77E-28A2034BEC36}" destId="{9918222F-520E-477F-9ECD-FFB2E49BDADF}" srcOrd="1" destOrd="0" parTransId="{6235E5B8-C965-47AE-9A8B-EA632D8F77BA}" sibTransId="{9CDC762B-03C0-422E-A96E-034A580DDE81}"/>
    <dgm:cxn modelId="{1ADE518E-933F-4C6F-8290-C7DD6DA96F84}" srcId="{B30C216D-0EAC-4E06-BA22-2231598327B6}" destId="{9817A585-7856-4462-A77E-28A2034BEC36}" srcOrd="2" destOrd="0" parTransId="{1343647A-3C66-4A6A-A9D6-80DD302AC0EC}" sibTransId="{DA806B58-5DB2-4D1A-AE51-3392A2E19EEB}"/>
    <dgm:cxn modelId="{CE9379A7-C987-4AB8-917F-353D565F3D86}" type="presOf" srcId="{2A1979B4-DA9F-4135-9781-451F45DBF800}" destId="{3B1E7D22-8A80-4A7F-9542-30201531FB81}" srcOrd="0" destOrd="0" presId="urn:microsoft.com/office/officeart/2005/8/layout/vList2"/>
    <dgm:cxn modelId="{BC870BA8-D3E7-43DC-B647-79EFBBC0C9D0}" type="presOf" srcId="{B30C216D-0EAC-4E06-BA22-2231598327B6}" destId="{6D0B5771-F58A-45A9-A710-59C4CE74D56C}" srcOrd="0" destOrd="0" presId="urn:microsoft.com/office/officeart/2005/8/layout/vList2"/>
    <dgm:cxn modelId="{C73376B2-0E82-4FC8-855B-178506352A50}" srcId="{392F0C18-046D-4D7E-B417-7DB7CA3ECA11}" destId="{4B1C766F-EE59-4B1B-ABD3-80818A7D3DAE}" srcOrd="0" destOrd="0" parTransId="{F670DABF-18BE-478B-8FB2-BAD97D7B24E8}" sibTransId="{5A054CB0-0C0C-495A-988F-8AB433D0BA0D}"/>
    <dgm:cxn modelId="{4AB2A7C0-D7D5-4C28-A546-037A4775769F}" srcId="{2A1979B4-DA9F-4135-9781-451F45DBF800}" destId="{E8A5527E-2593-45E0-B2B1-BB1DBF4C3431}" srcOrd="0" destOrd="0" parTransId="{85EFE982-A081-4E97-A199-93837BDDE45F}" sibTransId="{14BB0923-8CC3-4B51-B830-8B38ED4F55CA}"/>
    <dgm:cxn modelId="{1E6C99CD-BA9E-4AF8-BFF6-BC2D9924AB5D}" type="presOf" srcId="{BB208E4C-1817-42AE-9ABF-72D4398045DD}" destId="{5BA392C2-376A-46D7-B307-3813224639CF}" srcOrd="0" destOrd="1" presId="urn:microsoft.com/office/officeart/2005/8/layout/vList2"/>
    <dgm:cxn modelId="{B011C5D4-E171-4CDD-AF88-4A91595E16A4}" type="presOf" srcId="{134BC6AA-FE7E-4DEB-A773-489B7139D110}" destId="{E6CFDFDB-175D-4061-9B2F-3C7E743890CC}" srcOrd="0" destOrd="0" presId="urn:microsoft.com/office/officeart/2005/8/layout/vList2"/>
    <dgm:cxn modelId="{CF2995DE-07A8-4830-A73D-B97FBF7247CE}" type="presOf" srcId="{9918222F-520E-477F-9ECD-FFB2E49BDADF}" destId="{E6CFDFDB-175D-4061-9B2F-3C7E743890CC}" srcOrd="0" destOrd="1" presId="urn:microsoft.com/office/officeart/2005/8/layout/vList2"/>
    <dgm:cxn modelId="{44EC82FE-8533-43D4-A474-D9645406ED69}" srcId="{392F0C18-046D-4D7E-B417-7DB7CA3ECA11}" destId="{BB208E4C-1817-42AE-9ABF-72D4398045DD}" srcOrd="1" destOrd="0" parTransId="{0DCB3CC9-CC21-4226-9227-D90E213C40CA}" sibTransId="{B475B063-1AB5-4677-BCFF-1681325A8240}"/>
    <dgm:cxn modelId="{5E9D9FFF-6261-4983-8DE8-39C3FEAEDAB9}" type="presOf" srcId="{E8A5527E-2593-45E0-B2B1-BB1DBF4C3431}" destId="{D7558F07-A9EF-4136-A63E-5855F5EF67AB}" srcOrd="0" destOrd="0" presId="urn:microsoft.com/office/officeart/2005/8/layout/vList2"/>
    <dgm:cxn modelId="{1372A287-EEE3-40A8-8986-B5A8E9210842}" type="presParOf" srcId="{6D0B5771-F58A-45A9-A710-59C4CE74D56C}" destId="{90AA9643-C906-4185-ACEB-2E35693E2FC6}" srcOrd="0" destOrd="0" presId="urn:microsoft.com/office/officeart/2005/8/layout/vList2"/>
    <dgm:cxn modelId="{A44F6BB8-E6F8-4C40-AE67-3395A5981988}" type="presParOf" srcId="{6D0B5771-F58A-45A9-A710-59C4CE74D56C}" destId="{5BA392C2-376A-46D7-B307-3813224639CF}" srcOrd="1" destOrd="0" presId="urn:microsoft.com/office/officeart/2005/8/layout/vList2"/>
    <dgm:cxn modelId="{C102D78D-4552-4D10-A1FD-42115C65CA8D}" type="presParOf" srcId="{6D0B5771-F58A-45A9-A710-59C4CE74D56C}" destId="{3B1E7D22-8A80-4A7F-9542-30201531FB81}" srcOrd="2" destOrd="0" presId="urn:microsoft.com/office/officeart/2005/8/layout/vList2"/>
    <dgm:cxn modelId="{5D82EA67-C60E-42C7-970B-5690B9E81F8E}" type="presParOf" srcId="{6D0B5771-F58A-45A9-A710-59C4CE74D56C}" destId="{D7558F07-A9EF-4136-A63E-5855F5EF67AB}" srcOrd="3" destOrd="0" presId="urn:microsoft.com/office/officeart/2005/8/layout/vList2"/>
    <dgm:cxn modelId="{8FB4E279-37E9-4802-864F-6E7F0A635398}" type="presParOf" srcId="{6D0B5771-F58A-45A9-A710-59C4CE74D56C}" destId="{86970A1A-457E-45CC-8755-C4E7C5EEB320}" srcOrd="4" destOrd="0" presId="urn:microsoft.com/office/officeart/2005/8/layout/vList2"/>
    <dgm:cxn modelId="{94B080D4-729E-494F-91E1-EC6F0DC436F5}" type="presParOf" srcId="{6D0B5771-F58A-45A9-A710-59C4CE74D56C}" destId="{E6CFDFDB-175D-4061-9B2F-3C7E743890CC}"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4D340D-ED03-4C8D-A186-FCE29AD452D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E0E060DF-892E-4BE3-838B-B0D0DA737928}">
      <dgm:prSet/>
      <dgm:spPr/>
      <dgm:t>
        <a:bodyPr/>
        <a:lstStyle/>
        <a:p>
          <a:r>
            <a:rPr lang="fi-FI" b="1"/>
            <a:t>1. ITSESÄÄTELY</a:t>
          </a:r>
          <a:endParaRPr lang="en-US"/>
        </a:p>
      </dgm:t>
    </dgm:pt>
    <dgm:pt modelId="{D7BF44BE-FEAA-41A9-91B6-147464530B3E}" type="parTrans" cxnId="{62678B84-5D7D-4CF0-8926-4C15166F4213}">
      <dgm:prSet/>
      <dgm:spPr/>
      <dgm:t>
        <a:bodyPr/>
        <a:lstStyle/>
        <a:p>
          <a:endParaRPr lang="en-US"/>
        </a:p>
      </dgm:t>
    </dgm:pt>
    <dgm:pt modelId="{FEFBE714-A334-4449-AAE4-71CE1DC6C6B4}" type="sibTrans" cxnId="{62678B84-5D7D-4CF0-8926-4C15166F4213}">
      <dgm:prSet/>
      <dgm:spPr/>
      <dgm:t>
        <a:bodyPr/>
        <a:lstStyle/>
        <a:p>
          <a:endParaRPr lang="en-US"/>
        </a:p>
      </dgm:t>
    </dgm:pt>
    <dgm:pt modelId="{C9E88808-9E53-4E20-9361-36D99C5E7DE1}">
      <dgm:prSet/>
      <dgm:spPr/>
      <dgm:t>
        <a:bodyPr/>
        <a:lstStyle/>
        <a:p>
          <a:r>
            <a:rPr lang="fi-FI"/>
            <a:t>Yksilön kyky säädellä omia tunteitaan ja käyttäytymistään</a:t>
          </a:r>
          <a:endParaRPr lang="en-US"/>
        </a:p>
      </dgm:t>
    </dgm:pt>
    <dgm:pt modelId="{1A39ACAA-8F78-43F0-ADFB-C9A6D8E4ADF7}" type="parTrans" cxnId="{36ADA651-21FE-4768-A1AA-94CE8C6FFAAA}">
      <dgm:prSet/>
      <dgm:spPr/>
      <dgm:t>
        <a:bodyPr/>
        <a:lstStyle/>
        <a:p>
          <a:endParaRPr lang="en-US"/>
        </a:p>
      </dgm:t>
    </dgm:pt>
    <dgm:pt modelId="{BBE8E969-8530-4720-B63E-5F3F02FE581B}" type="sibTrans" cxnId="{36ADA651-21FE-4768-A1AA-94CE8C6FFAAA}">
      <dgm:prSet/>
      <dgm:spPr/>
      <dgm:t>
        <a:bodyPr/>
        <a:lstStyle/>
        <a:p>
          <a:endParaRPr lang="en-US"/>
        </a:p>
      </dgm:t>
    </dgm:pt>
    <dgm:pt modelId="{7BF70924-0C75-4ED9-9B49-026A815A7BCC}">
      <dgm:prSet/>
      <dgm:spPr/>
      <dgm:t>
        <a:bodyPr/>
        <a:lstStyle/>
        <a:p>
          <a:r>
            <a:rPr lang="fi-FI" b="1"/>
            <a:t>2. TAIPUMUS KOKEA KIELTEISIÄ TUNTEITA</a:t>
          </a:r>
          <a:endParaRPr lang="en-US"/>
        </a:p>
      </dgm:t>
    </dgm:pt>
    <dgm:pt modelId="{0A553147-7782-421B-908A-6FAB5DC16DD7}" type="parTrans" cxnId="{94B53CF9-4D52-4ECB-A343-CF8D460A2130}">
      <dgm:prSet/>
      <dgm:spPr/>
      <dgm:t>
        <a:bodyPr/>
        <a:lstStyle/>
        <a:p>
          <a:endParaRPr lang="en-US"/>
        </a:p>
      </dgm:t>
    </dgm:pt>
    <dgm:pt modelId="{2844B48D-F3B4-442D-A0C4-CE091BE33A22}" type="sibTrans" cxnId="{94B53CF9-4D52-4ECB-A343-CF8D460A2130}">
      <dgm:prSet/>
      <dgm:spPr/>
      <dgm:t>
        <a:bodyPr/>
        <a:lstStyle/>
        <a:p>
          <a:endParaRPr lang="en-US"/>
        </a:p>
      </dgm:t>
    </dgm:pt>
    <dgm:pt modelId="{463FB802-2BFB-4C15-AC52-EEAE2458E5AF}">
      <dgm:prSet/>
      <dgm:spPr/>
      <dgm:t>
        <a:bodyPr/>
        <a:lstStyle/>
        <a:p>
          <a:r>
            <a:rPr lang="fi-FI"/>
            <a:t>Kuinka herkästi kielteiset tunteet syntyvät</a:t>
          </a:r>
          <a:endParaRPr lang="en-US"/>
        </a:p>
      </dgm:t>
    </dgm:pt>
    <dgm:pt modelId="{E3E25BD9-7535-496A-B714-07170665EC47}" type="parTrans" cxnId="{F6CC86E2-7EBD-4C8C-B9A9-FC1069F42C3B}">
      <dgm:prSet/>
      <dgm:spPr/>
      <dgm:t>
        <a:bodyPr/>
        <a:lstStyle/>
        <a:p>
          <a:endParaRPr lang="en-US"/>
        </a:p>
      </dgm:t>
    </dgm:pt>
    <dgm:pt modelId="{918CDDD3-9263-45DD-92C5-7103AB536C86}" type="sibTrans" cxnId="{F6CC86E2-7EBD-4C8C-B9A9-FC1069F42C3B}">
      <dgm:prSet/>
      <dgm:spPr/>
      <dgm:t>
        <a:bodyPr/>
        <a:lstStyle/>
        <a:p>
          <a:endParaRPr lang="en-US"/>
        </a:p>
      </dgm:t>
    </dgm:pt>
    <dgm:pt modelId="{23BA026B-B70E-4543-BB71-BB5E96DEB40E}">
      <dgm:prSet/>
      <dgm:spPr/>
      <dgm:t>
        <a:bodyPr/>
        <a:lstStyle/>
        <a:p>
          <a:r>
            <a:rPr lang="fi-FI"/>
            <a:t>Kuinka voimakkaana ihminen ne kokee</a:t>
          </a:r>
          <a:endParaRPr lang="en-US"/>
        </a:p>
      </dgm:t>
    </dgm:pt>
    <dgm:pt modelId="{76F7554F-E6BD-4280-86AF-4F13F0080EC0}" type="parTrans" cxnId="{7E1E0775-E167-4FAA-B7B8-6E3344F8A5EA}">
      <dgm:prSet/>
      <dgm:spPr/>
      <dgm:t>
        <a:bodyPr/>
        <a:lstStyle/>
        <a:p>
          <a:endParaRPr lang="en-US"/>
        </a:p>
      </dgm:t>
    </dgm:pt>
    <dgm:pt modelId="{5E07BDC6-6AE2-48D4-9368-B733FC0C3D79}" type="sibTrans" cxnId="{7E1E0775-E167-4FAA-B7B8-6E3344F8A5EA}">
      <dgm:prSet/>
      <dgm:spPr/>
      <dgm:t>
        <a:bodyPr/>
        <a:lstStyle/>
        <a:p>
          <a:endParaRPr lang="en-US"/>
        </a:p>
      </dgm:t>
    </dgm:pt>
    <dgm:pt modelId="{08138A2B-E8C0-4099-AB4D-F428E82BC78E}">
      <dgm:prSet/>
      <dgm:spPr/>
      <dgm:t>
        <a:bodyPr/>
        <a:lstStyle/>
        <a:p>
          <a:r>
            <a:rPr lang="fi-FI" b="1"/>
            <a:t>3. TAIPUMUS KOKEA MYÖNTEISIÄ TUNTEITA</a:t>
          </a:r>
          <a:endParaRPr lang="en-US"/>
        </a:p>
      </dgm:t>
    </dgm:pt>
    <dgm:pt modelId="{27D6889D-9659-41FE-9009-8991A76FC1B1}" type="parTrans" cxnId="{AA77F100-171F-4B2A-BDD2-6F0CCC626E82}">
      <dgm:prSet/>
      <dgm:spPr/>
      <dgm:t>
        <a:bodyPr/>
        <a:lstStyle/>
        <a:p>
          <a:endParaRPr lang="en-US"/>
        </a:p>
      </dgm:t>
    </dgm:pt>
    <dgm:pt modelId="{F2DE229A-8D6A-4BDE-BE07-4CC7FA683AB9}" type="sibTrans" cxnId="{AA77F100-171F-4B2A-BDD2-6F0CCC626E82}">
      <dgm:prSet/>
      <dgm:spPr/>
      <dgm:t>
        <a:bodyPr/>
        <a:lstStyle/>
        <a:p>
          <a:endParaRPr lang="en-US"/>
        </a:p>
      </dgm:t>
    </dgm:pt>
    <dgm:pt modelId="{36597FA4-E370-4973-9B2C-10828777A8E1}">
      <dgm:prSet/>
      <dgm:spPr/>
      <dgm:t>
        <a:bodyPr/>
        <a:lstStyle/>
        <a:p>
          <a:r>
            <a:rPr lang="fi-FI"/>
            <a:t>Kuinka voimakkaasti ja usein ihminen kokee myönteisiä tunteita erityisesti sosiaalisissa tilanteissa</a:t>
          </a:r>
          <a:endParaRPr lang="en-US"/>
        </a:p>
      </dgm:t>
    </dgm:pt>
    <dgm:pt modelId="{9C0968AC-0A3F-4C44-85E6-56B02EFCECA5}" type="parTrans" cxnId="{294E9E34-7509-4171-9B26-5F242B091FDA}">
      <dgm:prSet/>
      <dgm:spPr/>
      <dgm:t>
        <a:bodyPr/>
        <a:lstStyle/>
        <a:p>
          <a:endParaRPr lang="en-US"/>
        </a:p>
      </dgm:t>
    </dgm:pt>
    <dgm:pt modelId="{781AAC50-BC5B-423D-996A-F6407F5027A3}" type="sibTrans" cxnId="{294E9E34-7509-4171-9B26-5F242B091FDA}">
      <dgm:prSet/>
      <dgm:spPr/>
      <dgm:t>
        <a:bodyPr/>
        <a:lstStyle/>
        <a:p>
          <a:endParaRPr lang="en-US"/>
        </a:p>
      </dgm:t>
    </dgm:pt>
    <dgm:pt modelId="{3A1FD6E6-9D2C-48CF-AF16-CC9650560419}" type="pres">
      <dgm:prSet presAssocID="{184D340D-ED03-4C8D-A186-FCE29AD452DA}" presName="linear" presStyleCnt="0">
        <dgm:presLayoutVars>
          <dgm:animLvl val="lvl"/>
          <dgm:resizeHandles val="exact"/>
        </dgm:presLayoutVars>
      </dgm:prSet>
      <dgm:spPr/>
    </dgm:pt>
    <dgm:pt modelId="{C683EC44-D019-478A-84A6-8E41549301A6}" type="pres">
      <dgm:prSet presAssocID="{E0E060DF-892E-4BE3-838B-B0D0DA737928}" presName="parentText" presStyleLbl="node1" presStyleIdx="0" presStyleCnt="3">
        <dgm:presLayoutVars>
          <dgm:chMax val="0"/>
          <dgm:bulletEnabled val="1"/>
        </dgm:presLayoutVars>
      </dgm:prSet>
      <dgm:spPr/>
    </dgm:pt>
    <dgm:pt modelId="{F8A4B76D-0170-41AD-9DDC-27C8383D53FA}" type="pres">
      <dgm:prSet presAssocID="{E0E060DF-892E-4BE3-838B-B0D0DA737928}" presName="childText" presStyleLbl="revTx" presStyleIdx="0" presStyleCnt="3">
        <dgm:presLayoutVars>
          <dgm:bulletEnabled val="1"/>
        </dgm:presLayoutVars>
      </dgm:prSet>
      <dgm:spPr/>
    </dgm:pt>
    <dgm:pt modelId="{007208A1-90D7-48FB-A839-4EE7B77D3AA3}" type="pres">
      <dgm:prSet presAssocID="{7BF70924-0C75-4ED9-9B49-026A815A7BCC}" presName="parentText" presStyleLbl="node1" presStyleIdx="1" presStyleCnt="3">
        <dgm:presLayoutVars>
          <dgm:chMax val="0"/>
          <dgm:bulletEnabled val="1"/>
        </dgm:presLayoutVars>
      </dgm:prSet>
      <dgm:spPr/>
    </dgm:pt>
    <dgm:pt modelId="{7CEFB093-C118-44C6-873D-8E31915416D5}" type="pres">
      <dgm:prSet presAssocID="{7BF70924-0C75-4ED9-9B49-026A815A7BCC}" presName="childText" presStyleLbl="revTx" presStyleIdx="1" presStyleCnt="3">
        <dgm:presLayoutVars>
          <dgm:bulletEnabled val="1"/>
        </dgm:presLayoutVars>
      </dgm:prSet>
      <dgm:spPr/>
    </dgm:pt>
    <dgm:pt modelId="{06ED006A-767D-4E6D-896E-4FD02005FC46}" type="pres">
      <dgm:prSet presAssocID="{08138A2B-E8C0-4099-AB4D-F428E82BC78E}" presName="parentText" presStyleLbl="node1" presStyleIdx="2" presStyleCnt="3">
        <dgm:presLayoutVars>
          <dgm:chMax val="0"/>
          <dgm:bulletEnabled val="1"/>
        </dgm:presLayoutVars>
      </dgm:prSet>
      <dgm:spPr/>
    </dgm:pt>
    <dgm:pt modelId="{8E1E24E9-BEC0-4344-83E2-C2493F07963F}" type="pres">
      <dgm:prSet presAssocID="{08138A2B-E8C0-4099-AB4D-F428E82BC78E}" presName="childText" presStyleLbl="revTx" presStyleIdx="2" presStyleCnt="3">
        <dgm:presLayoutVars>
          <dgm:bulletEnabled val="1"/>
        </dgm:presLayoutVars>
      </dgm:prSet>
      <dgm:spPr/>
    </dgm:pt>
  </dgm:ptLst>
  <dgm:cxnLst>
    <dgm:cxn modelId="{AA77F100-171F-4B2A-BDD2-6F0CCC626E82}" srcId="{184D340D-ED03-4C8D-A186-FCE29AD452DA}" destId="{08138A2B-E8C0-4099-AB4D-F428E82BC78E}" srcOrd="2" destOrd="0" parTransId="{27D6889D-9659-41FE-9009-8991A76FC1B1}" sibTransId="{F2DE229A-8D6A-4BDE-BE07-4CC7FA683AB9}"/>
    <dgm:cxn modelId="{6CFA8F23-1EB7-42D0-ADA9-FB1A8C250794}" type="presOf" srcId="{463FB802-2BFB-4C15-AC52-EEAE2458E5AF}" destId="{7CEFB093-C118-44C6-873D-8E31915416D5}" srcOrd="0" destOrd="0" presId="urn:microsoft.com/office/officeart/2005/8/layout/vList2"/>
    <dgm:cxn modelId="{80563B28-D2BD-418A-B56C-2F5141E4C9E7}" type="presOf" srcId="{7BF70924-0C75-4ED9-9B49-026A815A7BCC}" destId="{007208A1-90D7-48FB-A839-4EE7B77D3AA3}" srcOrd="0" destOrd="0" presId="urn:microsoft.com/office/officeart/2005/8/layout/vList2"/>
    <dgm:cxn modelId="{C803AE2A-9E9D-4666-AA2A-EF0ED5DF1DC5}" type="presOf" srcId="{36597FA4-E370-4973-9B2C-10828777A8E1}" destId="{8E1E24E9-BEC0-4344-83E2-C2493F07963F}" srcOrd="0" destOrd="0" presId="urn:microsoft.com/office/officeart/2005/8/layout/vList2"/>
    <dgm:cxn modelId="{294E9E34-7509-4171-9B26-5F242B091FDA}" srcId="{08138A2B-E8C0-4099-AB4D-F428E82BC78E}" destId="{36597FA4-E370-4973-9B2C-10828777A8E1}" srcOrd="0" destOrd="0" parTransId="{9C0968AC-0A3F-4C44-85E6-56B02EFCECA5}" sibTransId="{781AAC50-BC5B-423D-996A-F6407F5027A3}"/>
    <dgm:cxn modelId="{36ADA651-21FE-4768-A1AA-94CE8C6FFAAA}" srcId="{E0E060DF-892E-4BE3-838B-B0D0DA737928}" destId="{C9E88808-9E53-4E20-9361-36D99C5E7DE1}" srcOrd="0" destOrd="0" parTransId="{1A39ACAA-8F78-43F0-ADFB-C9A6D8E4ADF7}" sibTransId="{BBE8E969-8530-4720-B63E-5F3F02FE581B}"/>
    <dgm:cxn modelId="{7E1E0775-E167-4FAA-B7B8-6E3344F8A5EA}" srcId="{7BF70924-0C75-4ED9-9B49-026A815A7BCC}" destId="{23BA026B-B70E-4543-BB71-BB5E96DEB40E}" srcOrd="1" destOrd="0" parTransId="{76F7554F-E6BD-4280-86AF-4F13F0080EC0}" sibTransId="{5E07BDC6-6AE2-48D4-9368-B733FC0C3D79}"/>
    <dgm:cxn modelId="{2FA0417C-30A7-429B-AA83-0052CDEF0C74}" type="presOf" srcId="{23BA026B-B70E-4543-BB71-BB5E96DEB40E}" destId="{7CEFB093-C118-44C6-873D-8E31915416D5}" srcOrd="0" destOrd="1" presId="urn:microsoft.com/office/officeart/2005/8/layout/vList2"/>
    <dgm:cxn modelId="{62678B84-5D7D-4CF0-8926-4C15166F4213}" srcId="{184D340D-ED03-4C8D-A186-FCE29AD452DA}" destId="{E0E060DF-892E-4BE3-838B-B0D0DA737928}" srcOrd="0" destOrd="0" parTransId="{D7BF44BE-FEAA-41A9-91B6-147464530B3E}" sibTransId="{FEFBE714-A334-4449-AAE4-71CE1DC6C6B4}"/>
    <dgm:cxn modelId="{37F5708F-90C8-4E4A-AA6D-B1A80347BDBA}" type="presOf" srcId="{C9E88808-9E53-4E20-9361-36D99C5E7DE1}" destId="{F8A4B76D-0170-41AD-9DDC-27C8383D53FA}" srcOrd="0" destOrd="0" presId="urn:microsoft.com/office/officeart/2005/8/layout/vList2"/>
    <dgm:cxn modelId="{0CF3CBBB-E680-4206-9241-FE267E2E562C}" type="presOf" srcId="{184D340D-ED03-4C8D-A186-FCE29AD452DA}" destId="{3A1FD6E6-9D2C-48CF-AF16-CC9650560419}" srcOrd="0" destOrd="0" presId="urn:microsoft.com/office/officeart/2005/8/layout/vList2"/>
    <dgm:cxn modelId="{BB1F60D7-0778-49BB-A32D-3F9C2BBC83A1}" type="presOf" srcId="{E0E060DF-892E-4BE3-838B-B0D0DA737928}" destId="{C683EC44-D019-478A-84A6-8E41549301A6}" srcOrd="0" destOrd="0" presId="urn:microsoft.com/office/officeart/2005/8/layout/vList2"/>
    <dgm:cxn modelId="{F6CC86E2-7EBD-4C8C-B9A9-FC1069F42C3B}" srcId="{7BF70924-0C75-4ED9-9B49-026A815A7BCC}" destId="{463FB802-2BFB-4C15-AC52-EEAE2458E5AF}" srcOrd="0" destOrd="0" parTransId="{E3E25BD9-7535-496A-B714-07170665EC47}" sibTransId="{918CDDD3-9263-45DD-92C5-7103AB536C86}"/>
    <dgm:cxn modelId="{94B53CF9-4D52-4ECB-A343-CF8D460A2130}" srcId="{184D340D-ED03-4C8D-A186-FCE29AD452DA}" destId="{7BF70924-0C75-4ED9-9B49-026A815A7BCC}" srcOrd="1" destOrd="0" parTransId="{0A553147-7782-421B-908A-6FAB5DC16DD7}" sibTransId="{2844B48D-F3B4-442D-A0C4-CE091BE33A22}"/>
    <dgm:cxn modelId="{FA879AFE-F794-459A-A110-2F82412137E4}" type="presOf" srcId="{08138A2B-E8C0-4099-AB4D-F428E82BC78E}" destId="{06ED006A-767D-4E6D-896E-4FD02005FC46}" srcOrd="0" destOrd="0" presId="urn:microsoft.com/office/officeart/2005/8/layout/vList2"/>
    <dgm:cxn modelId="{04C0C190-D66B-44A5-B144-087951783B38}" type="presParOf" srcId="{3A1FD6E6-9D2C-48CF-AF16-CC9650560419}" destId="{C683EC44-D019-478A-84A6-8E41549301A6}" srcOrd="0" destOrd="0" presId="urn:microsoft.com/office/officeart/2005/8/layout/vList2"/>
    <dgm:cxn modelId="{B48BD4AC-6F4A-4F03-BA32-A24BC1E94134}" type="presParOf" srcId="{3A1FD6E6-9D2C-48CF-AF16-CC9650560419}" destId="{F8A4B76D-0170-41AD-9DDC-27C8383D53FA}" srcOrd="1" destOrd="0" presId="urn:microsoft.com/office/officeart/2005/8/layout/vList2"/>
    <dgm:cxn modelId="{3166E14D-52AC-4C65-87F1-4A500BC13380}" type="presParOf" srcId="{3A1FD6E6-9D2C-48CF-AF16-CC9650560419}" destId="{007208A1-90D7-48FB-A839-4EE7B77D3AA3}" srcOrd="2" destOrd="0" presId="urn:microsoft.com/office/officeart/2005/8/layout/vList2"/>
    <dgm:cxn modelId="{CC197489-FD41-4E70-BD63-E5E74C00B674}" type="presParOf" srcId="{3A1FD6E6-9D2C-48CF-AF16-CC9650560419}" destId="{7CEFB093-C118-44C6-873D-8E31915416D5}" srcOrd="3" destOrd="0" presId="urn:microsoft.com/office/officeart/2005/8/layout/vList2"/>
    <dgm:cxn modelId="{1B65E57C-1F63-41DB-B96C-A094BAA368D4}" type="presParOf" srcId="{3A1FD6E6-9D2C-48CF-AF16-CC9650560419}" destId="{06ED006A-767D-4E6D-896E-4FD02005FC46}" srcOrd="4" destOrd="0" presId="urn:microsoft.com/office/officeart/2005/8/layout/vList2"/>
    <dgm:cxn modelId="{1EE9901B-1811-4434-A21D-54CF2AB59E35}" type="presParOf" srcId="{3A1FD6E6-9D2C-48CF-AF16-CC9650560419}" destId="{8E1E24E9-BEC0-4344-83E2-C2493F07963F}"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204AA13-90B5-44C9-8C7A-E07F34BD3A89}"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fi-FI"/>
        </a:p>
      </dgm:t>
    </dgm:pt>
    <dgm:pt modelId="{0C7AA532-369B-4C94-B51B-E18C68F5513C}">
      <dgm:prSet phldrT="[Teksti]"/>
      <dgm:spPr/>
      <dgm:t>
        <a:bodyPr/>
        <a:lstStyle/>
        <a:p>
          <a:r>
            <a:rPr lang="fi-FI" dirty="0"/>
            <a:t>ISOAIVOT</a:t>
          </a:r>
        </a:p>
      </dgm:t>
    </dgm:pt>
    <dgm:pt modelId="{14B0D827-651A-4BCB-ABD7-D4E00C9C4F03}" type="parTrans" cxnId="{240795F4-E20A-4627-B4F4-61FEB27E4ADF}">
      <dgm:prSet/>
      <dgm:spPr/>
      <dgm:t>
        <a:bodyPr/>
        <a:lstStyle/>
        <a:p>
          <a:endParaRPr lang="fi-FI"/>
        </a:p>
      </dgm:t>
    </dgm:pt>
    <dgm:pt modelId="{5562696E-B311-4A21-9210-FAD7FDCEE8F8}" type="sibTrans" cxnId="{240795F4-E20A-4627-B4F4-61FEB27E4ADF}">
      <dgm:prSet/>
      <dgm:spPr/>
      <dgm:t>
        <a:bodyPr/>
        <a:lstStyle/>
        <a:p>
          <a:endParaRPr lang="fi-FI"/>
        </a:p>
      </dgm:t>
    </dgm:pt>
    <dgm:pt modelId="{8120FBD1-03B5-4B35-8F73-C2398FF7ABB0}">
      <dgm:prSet phldrT="[Teksti]"/>
      <dgm:spPr>
        <a:solidFill>
          <a:schemeClr val="accent2">
            <a:lumMod val="75000"/>
          </a:schemeClr>
        </a:solidFill>
      </dgm:spPr>
      <dgm:t>
        <a:bodyPr/>
        <a:lstStyle/>
        <a:p>
          <a:endParaRPr lang="fi-FI" sz="1600" dirty="0"/>
        </a:p>
      </dgm:t>
    </dgm:pt>
    <dgm:pt modelId="{C9FE36C1-5783-458D-A7F7-D42769AE5404}" type="parTrans" cxnId="{D1B51354-733E-4C03-B2D7-E2E99E9F13FF}">
      <dgm:prSet/>
      <dgm:spPr/>
      <dgm:t>
        <a:bodyPr/>
        <a:lstStyle/>
        <a:p>
          <a:endParaRPr lang="fi-FI"/>
        </a:p>
      </dgm:t>
    </dgm:pt>
    <dgm:pt modelId="{1D31A22D-3EBA-41E0-B098-C40FD0E1D942}" type="sibTrans" cxnId="{D1B51354-733E-4C03-B2D7-E2E99E9F13FF}">
      <dgm:prSet/>
      <dgm:spPr/>
      <dgm:t>
        <a:bodyPr/>
        <a:lstStyle/>
        <a:p>
          <a:endParaRPr lang="fi-FI"/>
        </a:p>
      </dgm:t>
    </dgm:pt>
    <dgm:pt modelId="{3F44D14E-C6B3-43C7-96D0-3D97CC545609}">
      <dgm:prSet phldrT="[Teksti]" custT="1"/>
      <dgm:spPr>
        <a:solidFill>
          <a:schemeClr val="accent2">
            <a:lumMod val="75000"/>
          </a:schemeClr>
        </a:solidFill>
      </dgm:spPr>
      <dgm:t>
        <a:bodyPr/>
        <a:lstStyle/>
        <a:p>
          <a:r>
            <a:rPr lang="fi-FI" sz="1800" dirty="0"/>
            <a:t>Laaja kokonaisuus</a:t>
          </a:r>
        </a:p>
      </dgm:t>
    </dgm:pt>
    <dgm:pt modelId="{5523D934-69CE-47BD-B897-2C788E75641D}" type="parTrans" cxnId="{A1B7E804-9B93-4C37-8E78-5FA96AA68A8F}">
      <dgm:prSet/>
      <dgm:spPr/>
      <dgm:t>
        <a:bodyPr/>
        <a:lstStyle/>
        <a:p>
          <a:endParaRPr lang="fi-FI"/>
        </a:p>
      </dgm:t>
    </dgm:pt>
    <dgm:pt modelId="{6CBB066B-6336-4831-A922-03203EFF4CBD}" type="sibTrans" cxnId="{A1B7E804-9B93-4C37-8E78-5FA96AA68A8F}">
      <dgm:prSet/>
      <dgm:spPr/>
      <dgm:t>
        <a:bodyPr/>
        <a:lstStyle/>
        <a:p>
          <a:endParaRPr lang="fi-FI"/>
        </a:p>
      </dgm:t>
    </dgm:pt>
    <dgm:pt modelId="{0B565227-FC3A-4881-9D90-88AB8E981862}">
      <dgm:prSet phldrT="[Teksti]"/>
      <dgm:spPr/>
      <dgm:t>
        <a:bodyPr/>
        <a:lstStyle/>
        <a:p>
          <a:r>
            <a:rPr lang="fi-FI" dirty="0"/>
            <a:t>PIKKUAIVOT</a:t>
          </a:r>
        </a:p>
      </dgm:t>
    </dgm:pt>
    <dgm:pt modelId="{1A3966D3-F87D-4715-9F14-B0260A26FCA9}" type="parTrans" cxnId="{EC1852B3-9349-4E16-A660-C7DA589C357E}">
      <dgm:prSet/>
      <dgm:spPr/>
      <dgm:t>
        <a:bodyPr/>
        <a:lstStyle/>
        <a:p>
          <a:endParaRPr lang="fi-FI"/>
        </a:p>
      </dgm:t>
    </dgm:pt>
    <dgm:pt modelId="{509BAA91-9DAB-46FA-910A-59095DE28E53}" type="sibTrans" cxnId="{EC1852B3-9349-4E16-A660-C7DA589C357E}">
      <dgm:prSet/>
      <dgm:spPr/>
      <dgm:t>
        <a:bodyPr/>
        <a:lstStyle/>
        <a:p>
          <a:endParaRPr lang="fi-FI"/>
        </a:p>
      </dgm:t>
    </dgm:pt>
    <dgm:pt modelId="{79899E83-61AF-4C5E-9EAA-D8BE86FEE12F}">
      <dgm:prSet phldrT="[Teksti]"/>
      <dgm:spPr>
        <a:solidFill>
          <a:schemeClr val="accent6">
            <a:lumMod val="75000"/>
          </a:schemeClr>
        </a:solidFill>
      </dgm:spPr>
      <dgm:t>
        <a:bodyPr/>
        <a:lstStyle/>
        <a:p>
          <a:r>
            <a:rPr lang="fi-FI" dirty="0"/>
            <a:t>Liikkeiden säätely</a:t>
          </a:r>
        </a:p>
      </dgm:t>
    </dgm:pt>
    <dgm:pt modelId="{B965A688-6466-4E55-9BDC-4B5520FE2989}" type="parTrans" cxnId="{46EB62DE-4190-456D-9183-96400486B4C6}">
      <dgm:prSet/>
      <dgm:spPr/>
      <dgm:t>
        <a:bodyPr/>
        <a:lstStyle/>
        <a:p>
          <a:endParaRPr lang="fi-FI"/>
        </a:p>
      </dgm:t>
    </dgm:pt>
    <dgm:pt modelId="{08EF2731-9779-4F96-BC45-4B19C3DA3868}" type="sibTrans" cxnId="{46EB62DE-4190-456D-9183-96400486B4C6}">
      <dgm:prSet/>
      <dgm:spPr/>
      <dgm:t>
        <a:bodyPr/>
        <a:lstStyle/>
        <a:p>
          <a:endParaRPr lang="fi-FI"/>
        </a:p>
      </dgm:t>
    </dgm:pt>
    <dgm:pt modelId="{B54BF9B2-2BA7-4D1B-89BC-19819645993F}">
      <dgm:prSet phldrT="[Teksti]"/>
      <dgm:spPr>
        <a:solidFill>
          <a:schemeClr val="accent6">
            <a:lumMod val="75000"/>
          </a:schemeClr>
        </a:solidFill>
      </dgm:spPr>
      <dgm:t>
        <a:bodyPr/>
        <a:lstStyle/>
        <a:p>
          <a:r>
            <a:rPr lang="fi-FI" dirty="0"/>
            <a:t>Tarkkaavaisuus ja työmuistitoiminnot</a:t>
          </a:r>
        </a:p>
      </dgm:t>
    </dgm:pt>
    <dgm:pt modelId="{BE09A1E2-D1F3-472C-9FB7-990CDFEB16EE}" type="parTrans" cxnId="{DF147000-C5E3-452F-9EE8-ACC97A352DBC}">
      <dgm:prSet/>
      <dgm:spPr/>
      <dgm:t>
        <a:bodyPr/>
        <a:lstStyle/>
        <a:p>
          <a:endParaRPr lang="fi-FI"/>
        </a:p>
      </dgm:t>
    </dgm:pt>
    <dgm:pt modelId="{009925A9-3334-4BF6-A078-EF247D6A5551}" type="sibTrans" cxnId="{DF147000-C5E3-452F-9EE8-ACC97A352DBC}">
      <dgm:prSet/>
      <dgm:spPr/>
      <dgm:t>
        <a:bodyPr/>
        <a:lstStyle/>
        <a:p>
          <a:endParaRPr lang="fi-FI"/>
        </a:p>
      </dgm:t>
    </dgm:pt>
    <dgm:pt modelId="{80FE4F2F-B27A-4086-B486-94CE31169F51}">
      <dgm:prSet phldrT="[Teksti]"/>
      <dgm:spPr/>
      <dgm:t>
        <a:bodyPr/>
        <a:lstStyle/>
        <a:p>
          <a:r>
            <a:rPr lang="fi-FI" dirty="0"/>
            <a:t>AIVORUNKO</a:t>
          </a:r>
        </a:p>
      </dgm:t>
    </dgm:pt>
    <dgm:pt modelId="{96AA8380-58EB-414C-8AFD-813EF95E9E58}" type="parTrans" cxnId="{2076CDAF-3F60-4AA9-9872-B59295DEAB81}">
      <dgm:prSet/>
      <dgm:spPr/>
      <dgm:t>
        <a:bodyPr/>
        <a:lstStyle/>
        <a:p>
          <a:endParaRPr lang="fi-FI"/>
        </a:p>
      </dgm:t>
    </dgm:pt>
    <dgm:pt modelId="{285CDC34-0B6B-43F3-9FA8-924FF41A3959}" type="sibTrans" cxnId="{2076CDAF-3F60-4AA9-9872-B59295DEAB81}">
      <dgm:prSet/>
      <dgm:spPr/>
      <dgm:t>
        <a:bodyPr/>
        <a:lstStyle/>
        <a:p>
          <a:endParaRPr lang="fi-FI"/>
        </a:p>
      </dgm:t>
    </dgm:pt>
    <dgm:pt modelId="{921DF66F-D437-48E3-88C9-EE75301F8A4E}">
      <dgm:prSet phldrT="[Teksti]"/>
      <dgm:spPr>
        <a:solidFill>
          <a:schemeClr val="accent4">
            <a:lumMod val="75000"/>
          </a:schemeClr>
        </a:solidFill>
      </dgm:spPr>
      <dgm:t>
        <a:bodyPr/>
        <a:lstStyle/>
        <a:p>
          <a:r>
            <a:rPr lang="fi-FI" dirty="0"/>
            <a:t>Säätelee hengitystä ja muita peruselintoimintoja</a:t>
          </a:r>
        </a:p>
      </dgm:t>
    </dgm:pt>
    <dgm:pt modelId="{2B28AF56-CAB8-4E6A-A036-A8DE257C5C10}" type="parTrans" cxnId="{4DBECD7F-F035-4AF3-A66A-65E8B9CE4A66}">
      <dgm:prSet/>
      <dgm:spPr/>
      <dgm:t>
        <a:bodyPr/>
        <a:lstStyle/>
        <a:p>
          <a:endParaRPr lang="fi-FI"/>
        </a:p>
      </dgm:t>
    </dgm:pt>
    <dgm:pt modelId="{74FBB485-F6EF-43DD-8BED-F61D2EC5AF86}" type="sibTrans" cxnId="{4DBECD7F-F035-4AF3-A66A-65E8B9CE4A66}">
      <dgm:prSet/>
      <dgm:spPr/>
      <dgm:t>
        <a:bodyPr/>
        <a:lstStyle/>
        <a:p>
          <a:endParaRPr lang="fi-FI"/>
        </a:p>
      </dgm:t>
    </dgm:pt>
    <dgm:pt modelId="{BBAD7C22-38EA-4816-AC98-A2545CF8F347}">
      <dgm:prSet phldrT="[Teksti]"/>
      <dgm:spPr>
        <a:solidFill>
          <a:schemeClr val="accent4">
            <a:lumMod val="75000"/>
          </a:schemeClr>
        </a:solidFill>
      </dgm:spPr>
      <dgm:t>
        <a:bodyPr/>
        <a:lstStyle/>
        <a:p>
          <a:r>
            <a:rPr lang="fi-FI" dirty="0"/>
            <a:t>Koostuu väliaivoista, keskiaivoista, aivosillasta, ja ydinjatkeesta </a:t>
          </a:r>
        </a:p>
      </dgm:t>
    </dgm:pt>
    <dgm:pt modelId="{5371760D-C5AB-40E6-84D5-B320464A4B26}" type="parTrans" cxnId="{3248F6CA-15D3-4E67-97E4-F690323F04FB}">
      <dgm:prSet/>
      <dgm:spPr/>
      <dgm:t>
        <a:bodyPr/>
        <a:lstStyle/>
        <a:p>
          <a:endParaRPr lang="fi-FI"/>
        </a:p>
      </dgm:t>
    </dgm:pt>
    <dgm:pt modelId="{1DD3751C-4086-4316-BEAD-93B49AAA47F8}" type="sibTrans" cxnId="{3248F6CA-15D3-4E67-97E4-F690323F04FB}">
      <dgm:prSet/>
      <dgm:spPr/>
      <dgm:t>
        <a:bodyPr/>
        <a:lstStyle/>
        <a:p>
          <a:endParaRPr lang="fi-FI"/>
        </a:p>
      </dgm:t>
    </dgm:pt>
    <dgm:pt modelId="{13D7DFD0-215F-431E-AF4C-B5B9E07F3975}">
      <dgm:prSet phldrT="[Teksti]" custT="1"/>
      <dgm:spPr>
        <a:solidFill>
          <a:schemeClr val="accent2">
            <a:lumMod val="75000"/>
          </a:schemeClr>
        </a:solidFill>
      </dgm:spPr>
      <dgm:t>
        <a:bodyPr/>
        <a:lstStyle/>
        <a:p>
          <a:r>
            <a:rPr lang="fi-FI" sz="1800" dirty="0"/>
            <a:t>Osallistuu kaikkeen tiedonkäsittely-toimintaan</a:t>
          </a:r>
        </a:p>
      </dgm:t>
    </dgm:pt>
    <dgm:pt modelId="{6E306ADF-4614-4BD2-9195-270E5CDB313D}" type="parTrans" cxnId="{132C940B-2CB4-4810-8DF7-C558EFA60EB0}">
      <dgm:prSet/>
      <dgm:spPr/>
      <dgm:t>
        <a:bodyPr/>
        <a:lstStyle/>
        <a:p>
          <a:endParaRPr lang="fi-FI"/>
        </a:p>
      </dgm:t>
    </dgm:pt>
    <dgm:pt modelId="{A4C092FF-F1CC-4373-9A83-5BAA6616B599}" type="sibTrans" cxnId="{132C940B-2CB4-4810-8DF7-C558EFA60EB0}">
      <dgm:prSet/>
      <dgm:spPr/>
      <dgm:t>
        <a:bodyPr/>
        <a:lstStyle/>
        <a:p>
          <a:endParaRPr lang="fi-FI"/>
        </a:p>
      </dgm:t>
    </dgm:pt>
    <dgm:pt modelId="{A7B402A9-3AA9-4414-8FC3-22EF1D65640D}">
      <dgm:prSet phldrT="[Teksti]"/>
      <dgm:spPr>
        <a:solidFill>
          <a:schemeClr val="accent6">
            <a:lumMod val="75000"/>
          </a:schemeClr>
        </a:solidFill>
      </dgm:spPr>
      <dgm:t>
        <a:bodyPr/>
        <a:lstStyle/>
        <a:p>
          <a:r>
            <a:rPr lang="fi-FI" dirty="0"/>
            <a:t>Aisti- ja liiketiedon yhdistäminen (sensomotorinen)</a:t>
          </a:r>
        </a:p>
      </dgm:t>
    </dgm:pt>
    <dgm:pt modelId="{973E48F2-2230-46EE-BF10-CD908723C88E}" type="parTrans" cxnId="{6B78133E-1DD0-4E60-8608-51D71C8DA71B}">
      <dgm:prSet/>
      <dgm:spPr/>
      <dgm:t>
        <a:bodyPr/>
        <a:lstStyle/>
        <a:p>
          <a:endParaRPr lang="fi-FI"/>
        </a:p>
      </dgm:t>
    </dgm:pt>
    <dgm:pt modelId="{4FB60357-3B36-4DD2-B402-B439B2714A69}" type="sibTrans" cxnId="{6B78133E-1DD0-4E60-8608-51D71C8DA71B}">
      <dgm:prSet/>
      <dgm:spPr/>
      <dgm:t>
        <a:bodyPr/>
        <a:lstStyle/>
        <a:p>
          <a:endParaRPr lang="fi-FI"/>
        </a:p>
      </dgm:t>
    </dgm:pt>
    <dgm:pt modelId="{E76FAA86-B9E4-43DC-BE3E-5F0983FC5A22}">
      <dgm:prSet phldrT="[Teksti]"/>
      <dgm:spPr>
        <a:solidFill>
          <a:schemeClr val="accent6">
            <a:lumMod val="75000"/>
          </a:schemeClr>
        </a:solidFill>
      </dgm:spPr>
      <dgm:t>
        <a:bodyPr/>
        <a:lstStyle/>
        <a:p>
          <a:r>
            <a:rPr lang="fi-FI" dirty="0"/>
            <a:t>oppiminen</a:t>
          </a:r>
        </a:p>
      </dgm:t>
    </dgm:pt>
    <dgm:pt modelId="{BF0BF683-19DC-40C4-8FD8-B35C75411ECB}" type="parTrans" cxnId="{819A25B9-C5AC-4D21-B21E-1C62151D2C07}">
      <dgm:prSet/>
      <dgm:spPr/>
      <dgm:t>
        <a:bodyPr/>
        <a:lstStyle/>
        <a:p>
          <a:endParaRPr lang="fi-FI"/>
        </a:p>
      </dgm:t>
    </dgm:pt>
    <dgm:pt modelId="{F3C4B4B4-EAB8-47AD-8F79-FAFCBAE50436}" type="sibTrans" cxnId="{819A25B9-C5AC-4D21-B21E-1C62151D2C07}">
      <dgm:prSet/>
      <dgm:spPr/>
      <dgm:t>
        <a:bodyPr/>
        <a:lstStyle/>
        <a:p>
          <a:endParaRPr lang="fi-FI"/>
        </a:p>
      </dgm:t>
    </dgm:pt>
    <dgm:pt modelId="{E581A15C-3F11-4A13-8BF8-B98C80CFB11A}">
      <dgm:prSet phldrT="[Teksti]" custT="1"/>
      <dgm:spPr>
        <a:solidFill>
          <a:schemeClr val="accent2">
            <a:lumMod val="75000"/>
          </a:schemeClr>
        </a:solidFill>
      </dgm:spPr>
      <dgm:t>
        <a:bodyPr/>
        <a:lstStyle/>
        <a:p>
          <a:r>
            <a:rPr lang="fi-FI" sz="1800" dirty="0"/>
            <a:t>Jakautuu oikeaksi ja vasemmaksi aivopuoliskoksi</a:t>
          </a:r>
        </a:p>
      </dgm:t>
    </dgm:pt>
    <dgm:pt modelId="{0C447EB9-88FE-4C75-B0FB-899C6CBBF414}" type="parTrans" cxnId="{2318EECC-0007-424D-AE9F-4A8718FEEC98}">
      <dgm:prSet/>
      <dgm:spPr/>
      <dgm:t>
        <a:bodyPr/>
        <a:lstStyle/>
        <a:p>
          <a:endParaRPr lang="fi-FI"/>
        </a:p>
      </dgm:t>
    </dgm:pt>
    <dgm:pt modelId="{001552C5-1D2D-4E19-87F5-6B52E861A83B}" type="sibTrans" cxnId="{2318EECC-0007-424D-AE9F-4A8718FEEC98}">
      <dgm:prSet/>
      <dgm:spPr/>
      <dgm:t>
        <a:bodyPr/>
        <a:lstStyle/>
        <a:p>
          <a:endParaRPr lang="fi-FI"/>
        </a:p>
      </dgm:t>
    </dgm:pt>
    <dgm:pt modelId="{31AC5567-8068-4990-8512-FFDBFF27086A}">
      <dgm:prSet phldrT="[Teksti]"/>
      <dgm:spPr>
        <a:solidFill>
          <a:schemeClr val="accent6">
            <a:lumMod val="75000"/>
          </a:schemeClr>
        </a:solidFill>
      </dgm:spPr>
      <dgm:t>
        <a:bodyPr/>
        <a:lstStyle/>
        <a:p>
          <a:endParaRPr lang="fi-FI" dirty="0"/>
        </a:p>
      </dgm:t>
    </dgm:pt>
    <dgm:pt modelId="{6F463F32-B6D9-4FFC-9892-70806397D41F}" type="parTrans" cxnId="{50A37FA0-C39C-44E4-8CE9-AEF9A32B5C5E}">
      <dgm:prSet/>
      <dgm:spPr/>
      <dgm:t>
        <a:bodyPr/>
        <a:lstStyle/>
        <a:p>
          <a:endParaRPr lang="fi-FI"/>
        </a:p>
      </dgm:t>
    </dgm:pt>
    <dgm:pt modelId="{1D9AF72B-0E3E-4F1B-9BCD-8CB4B5790AE0}" type="sibTrans" cxnId="{50A37FA0-C39C-44E4-8CE9-AEF9A32B5C5E}">
      <dgm:prSet/>
      <dgm:spPr/>
      <dgm:t>
        <a:bodyPr/>
        <a:lstStyle/>
        <a:p>
          <a:endParaRPr lang="fi-FI"/>
        </a:p>
      </dgm:t>
    </dgm:pt>
    <dgm:pt modelId="{135F78D5-38D3-40AB-84A1-0D32DD2A2A64}">
      <dgm:prSet phldrT="[Teksti]"/>
      <dgm:spPr>
        <a:solidFill>
          <a:schemeClr val="accent6">
            <a:lumMod val="75000"/>
          </a:schemeClr>
        </a:solidFill>
      </dgm:spPr>
      <dgm:t>
        <a:bodyPr/>
        <a:lstStyle/>
        <a:p>
          <a:endParaRPr lang="fi-FI" dirty="0"/>
        </a:p>
      </dgm:t>
    </dgm:pt>
    <dgm:pt modelId="{A2BE4720-627D-4E09-8166-AA82282B5CA3}" type="parTrans" cxnId="{7DE5A20E-44E3-46A6-B1C6-CAD3D99CE377}">
      <dgm:prSet/>
      <dgm:spPr/>
      <dgm:t>
        <a:bodyPr/>
        <a:lstStyle/>
        <a:p>
          <a:endParaRPr lang="fi-FI"/>
        </a:p>
      </dgm:t>
    </dgm:pt>
    <dgm:pt modelId="{3A36A84F-40D0-4FC5-8041-47E07D44199A}" type="sibTrans" cxnId="{7DE5A20E-44E3-46A6-B1C6-CAD3D99CE377}">
      <dgm:prSet/>
      <dgm:spPr/>
      <dgm:t>
        <a:bodyPr/>
        <a:lstStyle/>
        <a:p>
          <a:endParaRPr lang="fi-FI"/>
        </a:p>
      </dgm:t>
    </dgm:pt>
    <dgm:pt modelId="{7A0FFCE3-BBA9-4505-BEBD-2B61E037C303}">
      <dgm:prSet phldrT="[Teksti]"/>
      <dgm:spPr>
        <a:solidFill>
          <a:schemeClr val="accent4">
            <a:lumMod val="75000"/>
          </a:schemeClr>
        </a:solidFill>
      </dgm:spPr>
      <dgm:t>
        <a:bodyPr/>
        <a:lstStyle/>
        <a:p>
          <a:endParaRPr lang="fi-FI" dirty="0"/>
        </a:p>
      </dgm:t>
    </dgm:pt>
    <dgm:pt modelId="{78BD9336-89E1-4887-9E4F-3F5009511A00}" type="parTrans" cxnId="{79DEC814-42F3-42CB-A6E7-13B9FF6FD1C0}">
      <dgm:prSet/>
      <dgm:spPr/>
      <dgm:t>
        <a:bodyPr/>
        <a:lstStyle/>
        <a:p>
          <a:endParaRPr lang="fi-FI"/>
        </a:p>
      </dgm:t>
    </dgm:pt>
    <dgm:pt modelId="{F837C8D6-8E3D-4C4B-9F6A-D2F70EAE1AD4}" type="sibTrans" cxnId="{79DEC814-42F3-42CB-A6E7-13B9FF6FD1C0}">
      <dgm:prSet/>
      <dgm:spPr/>
      <dgm:t>
        <a:bodyPr/>
        <a:lstStyle/>
        <a:p>
          <a:endParaRPr lang="fi-FI"/>
        </a:p>
      </dgm:t>
    </dgm:pt>
    <dgm:pt modelId="{8DB67676-FB07-4030-AC73-D7F882E733A9}">
      <dgm:prSet phldrT="[Teksti]"/>
      <dgm:spPr>
        <a:solidFill>
          <a:schemeClr val="accent4">
            <a:lumMod val="75000"/>
          </a:schemeClr>
        </a:solidFill>
      </dgm:spPr>
      <dgm:t>
        <a:bodyPr/>
        <a:lstStyle/>
        <a:p>
          <a:endParaRPr lang="fi-FI" dirty="0"/>
        </a:p>
      </dgm:t>
    </dgm:pt>
    <dgm:pt modelId="{392F50FC-0E34-4174-A631-737178188569}" type="parTrans" cxnId="{7EE1D064-543A-4335-B359-5D62D8DFD394}">
      <dgm:prSet/>
      <dgm:spPr/>
      <dgm:t>
        <a:bodyPr/>
        <a:lstStyle/>
        <a:p>
          <a:endParaRPr lang="fi-FI"/>
        </a:p>
      </dgm:t>
    </dgm:pt>
    <dgm:pt modelId="{1D5785CC-8080-4160-BCB6-4CF22D88E209}" type="sibTrans" cxnId="{7EE1D064-543A-4335-B359-5D62D8DFD394}">
      <dgm:prSet/>
      <dgm:spPr/>
      <dgm:t>
        <a:bodyPr/>
        <a:lstStyle/>
        <a:p>
          <a:endParaRPr lang="fi-FI"/>
        </a:p>
      </dgm:t>
    </dgm:pt>
    <dgm:pt modelId="{64B4A03C-0894-4CE4-BCB0-7DF773D15AC5}">
      <dgm:prSet phldrT="[Teksti]" custT="1"/>
      <dgm:spPr>
        <a:solidFill>
          <a:schemeClr val="accent2">
            <a:lumMod val="75000"/>
          </a:schemeClr>
        </a:solidFill>
      </dgm:spPr>
      <dgm:t>
        <a:bodyPr/>
        <a:lstStyle/>
        <a:p>
          <a:r>
            <a:rPr lang="fi-FI" sz="1800" dirty="0"/>
            <a:t>Koostuu aivokuoresta ja sen alla olevasta limbisestä järjestelmästä </a:t>
          </a:r>
        </a:p>
      </dgm:t>
    </dgm:pt>
    <dgm:pt modelId="{9315F5B1-E377-47E0-9E97-2FBA045AF9AA}" type="parTrans" cxnId="{A776DBC1-07FE-44DB-803F-43A4AE9D4331}">
      <dgm:prSet/>
      <dgm:spPr/>
    </dgm:pt>
    <dgm:pt modelId="{0675B8EF-AD14-479E-8E65-3D3341294D2F}" type="sibTrans" cxnId="{A776DBC1-07FE-44DB-803F-43A4AE9D4331}">
      <dgm:prSet/>
      <dgm:spPr/>
    </dgm:pt>
    <dgm:pt modelId="{2CAB2554-AA76-4C89-AE4C-2E3EE3DD5F6F}">
      <dgm:prSet phldrT="[Teksti]"/>
      <dgm:spPr>
        <a:solidFill>
          <a:schemeClr val="accent4">
            <a:lumMod val="75000"/>
          </a:schemeClr>
        </a:solidFill>
      </dgm:spPr>
      <dgm:t>
        <a:bodyPr/>
        <a:lstStyle/>
        <a:p>
          <a:r>
            <a:rPr lang="fi-FI" dirty="0"/>
            <a:t>Sisältää vireystilaa nostavia tai laskevia tumakkeita</a:t>
          </a:r>
        </a:p>
      </dgm:t>
    </dgm:pt>
    <dgm:pt modelId="{58918BCC-916A-4ED8-A4D0-0D03DED82852}" type="parTrans" cxnId="{B3FEC883-0DE0-4759-A9F3-28D378B044CD}">
      <dgm:prSet/>
      <dgm:spPr/>
    </dgm:pt>
    <dgm:pt modelId="{6463466E-D4C4-47DD-A6D6-5967A7FA8C28}" type="sibTrans" cxnId="{B3FEC883-0DE0-4759-A9F3-28D378B044CD}">
      <dgm:prSet/>
      <dgm:spPr/>
    </dgm:pt>
    <dgm:pt modelId="{86DF4D11-6175-4059-888A-163E48EDFFFC}" type="pres">
      <dgm:prSet presAssocID="{3204AA13-90B5-44C9-8C7A-E07F34BD3A89}" presName="linearFlow" presStyleCnt="0">
        <dgm:presLayoutVars>
          <dgm:dir/>
          <dgm:animLvl val="lvl"/>
          <dgm:resizeHandles/>
        </dgm:presLayoutVars>
      </dgm:prSet>
      <dgm:spPr/>
    </dgm:pt>
    <dgm:pt modelId="{92FBCC2C-2718-44B2-81C8-7C6D8C7EECE4}" type="pres">
      <dgm:prSet presAssocID="{0C7AA532-369B-4C94-B51B-E18C68F5513C}" presName="compositeNode" presStyleCnt="0">
        <dgm:presLayoutVars>
          <dgm:bulletEnabled val="1"/>
        </dgm:presLayoutVars>
      </dgm:prSet>
      <dgm:spPr/>
    </dgm:pt>
    <dgm:pt modelId="{1F87BA0D-0502-4D31-97CA-D74A62C4702D}" type="pres">
      <dgm:prSet presAssocID="{0C7AA532-369B-4C94-B51B-E18C68F5513C}" presName="image" presStyleLbl="fgImgPlace1" presStyleIdx="0" presStyleCnt="3" custScaleX="130925" custScaleY="111244" custLinFactNeighborX="36020" custLinFactNeighborY="2388"/>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extLst>
        <a:ext uri="{E40237B7-FDA0-4F09-8148-C483321AD2D9}">
          <dgm14:cNvPr xmlns:dgm14="http://schemas.microsoft.com/office/drawing/2010/diagram" id="0" name="" descr="Digitaalinen kuva aivot"/>
        </a:ext>
      </dgm:extLst>
    </dgm:pt>
    <dgm:pt modelId="{9111B32B-D920-4005-8093-9BFDCBB811A4}" type="pres">
      <dgm:prSet presAssocID="{0C7AA532-369B-4C94-B51B-E18C68F5513C}" presName="childNode" presStyleLbl="node1" presStyleIdx="0" presStyleCnt="3">
        <dgm:presLayoutVars>
          <dgm:bulletEnabled val="1"/>
        </dgm:presLayoutVars>
      </dgm:prSet>
      <dgm:spPr/>
    </dgm:pt>
    <dgm:pt modelId="{D76D8986-C2FA-42AE-8932-B5751B766C6C}" type="pres">
      <dgm:prSet presAssocID="{0C7AA532-369B-4C94-B51B-E18C68F5513C}" presName="parentNode" presStyleLbl="revTx" presStyleIdx="0" presStyleCnt="3" custScaleY="77052">
        <dgm:presLayoutVars>
          <dgm:chMax val="0"/>
          <dgm:bulletEnabled val="1"/>
        </dgm:presLayoutVars>
      </dgm:prSet>
      <dgm:spPr/>
    </dgm:pt>
    <dgm:pt modelId="{F8D22490-A47D-4418-82CA-B63BAAD53324}" type="pres">
      <dgm:prSet presAssocID="{5562696E-B311-4A21-9210-FAD7FDCEE8F8}" presName="sibTrans" presStyleCnt="0"/>
      <dgm:spPr/>
    </dgm:pt>
    <dgm:pt modelId="{875B2B8A-6DDA-4708-8071-CB08DFBC9961}" type="pres">
      <dgm:prSet presAssocID="{0B565227-FC3A-4881-9D90-88AB8E981862}" presName="compositeNode" presStyleCnt="0">
        <dgm:presLayoutVars>
          <dgm:bulletEnabled val="1"/>
        </dgm:presLayoutVars>
      </dgm:prSet>
      <dgm:spPr/>
    </dgm:pt>
    <dgm:pt modelId="{CFCE6694-BF68-4A1C-B11C-D09FB51D38AF}" type="pres">
      <dgm:prSet presAssocID="{0B565227-FC3A-4881-9D90-88AB8E981862}" presName="image" presStyleLbl="fgImgPlace1" presStyleIdx="1" presStyleCnt="3" custScaleX="40791" custScaleY="61406" custLinFactNeighborX="3726" custLinFactNeighborY="39746"/>
      <dgm:spPr/>
    </dgm:pt>
    <dgm:pt modelId="{5566BEAA-2C86-477B-9AAF-DCFF8B17E4DB}" type="pres">
      <dgm:prSet presAssocID="{0B565227-FC3A-4881-9D90-88AB8E981862}" presName="childNode" presStyleLbl="node1" presStyleIdx="1" presStyleCnt="3" custLinFactNeighborX="-417" custLinFactNeighborY="3764">
        <dgm:presLayoutVars>
          <dgm:bulletEnabled val="1"/>
        </dgm:presLayoutVars>
      </dgm:prSet>
      <dgm:spPr/>
    </dgm:pt>
    <dgm:pt modelId="{EBEE84FB-F639-486F-BA84-95546BE1DA3D}" type="pres">
      <dgm:prSet presAssocID="{0B565227-FC3A-4881-9D90-88AB8E981862}" presName="parentNode" presStyleLbl="revTx" presStyleIdx="1" presStyleCnt="3" custScaleY="81296" custLinFactNeighborX="-7394" custLinFactNeighborY="3487">
        <dgm:presLayoutVars>
          <dgm:chMax val="0"/>
          <dgm:bulletEnabled val="1"/>
        </dgm:presLayoutVars>
      </dgm:prSet>
      <dgm:spPr/>
    </dgm:pt>
    <dgm:pt modelId="{433CE33D-065C-411F-9CF3-C7BEC03AFF1B}" type="pres">
      <dgm:prSet presAssocID="{509BAA91-9DAB-46FA-910A-59095DE28E53}" presName="sibTrans" presStyleCnt="0"/>
      <dgm:spPr/>
    </dgm:pt>
    <dgm:pt modelId="{D76C547D-118A-4EF2-8316-B4BE3D9BA218}" type="pres">
      <dgm:prSet presAssocID="{80FE4F2F-B27A-4086-B486-94CE31169F51}" presName="compositeNode" presStyleCnt="0">
        <dgm:presLayoutVars>
          <dgm:bulletEnabled val="1"/>
        </dgm:presLayoutVars>
      </dgm:prSet>
      <dgm:spPr/>
    </dgm:pt>
    <dgm:pt modelId="{A1FC2A8D-0A57-4DBC-9CFE-FCA7131AEDD4}" type="pres">
      <dgm:prSet presAssocID="{80FE4F2F-B27A-4086-B486-94CE31169F51}" presName="image" presStyleLbl="fgImgPlace1" presStyleIdx="2" presStyleCnt="3" custScaleX="76682" custScaleY="31388" custLinFactNeighborX="6210" custLinFactNeighborY="39144"/>
      <dgm:spPr/>
    </dgm:pt>
    <dgm:pt modelId="{5D0F40FD-37BB-46DD-89A2-53A3D8BDEDFD}" type="pres">
      <dgm:prSet presAssocID="{80FE4F2F-B27A-4086-B486-94CE31169F51}" presName="childNode" presStyleLbl="node1" presStyleIdx="2" presStyleCnt="3" custLinFactNeighborX="499" custLinFactNeighborY="6394">
        <dgm:presLayoutVars>
          <dgm:bulletEnabled val="1"/>
        </dgm:presLayoutVars>
      </dgm:prSet>
      <dgm:spPr/>
    </dgm:pt>
    <dgm:pt modelId="{086C1489-4D20-431A-97DD-DAB2515AE09A}" type="pres">
      <dgm:prSet presAssocID="{80FE4F2F-B27A-4086-B486-94CE31169F51}" presName="parentNode" presStyleLbl="revTx" presStyleIdx="2" presStyleCnt="3" custScaleY="72915" custLinFactNeighborX="-2484" custLinFactNeighborY="5385">
        <dgm:presLayoutVars>
          <dgm:chMax val="0"/>
          <dgm:bulletEnabled val="1"/>
        </dgm:presLayoutVars>
      </dgm:prSet>
      <dgm:spPr/>
    </dgm:pt>
  </dgm:ptLst>
  <dgm:cxnLst>
    <dgm:cxn modelId="{DF147000-C5E3-452F-9EE8-ACC97A352DBC}" srcId="{0B565227-FC3A-4881-9D90-88AB8E981862}" destId="{B54BF9B2-2BA7-4D1B-89BC-19819645993F}" srcOrd="5" destOrd="0" parTransId="{BE09A1E2-D1F3-472C-9FB7-990CDFEB16EE}" sibTransId="{009925A9-3334-4BF6-A078-EF247D6A5551}"/>
    <dgm:cxn modelId="{A1B7E804-9B93-4C37-8E78-5FA96AA68A8F}" srcId="{0C7AA532-369B-4C94-B51B-E18C68F5513C}" destId="{3F44D14E-C6B3-43C7-96D0-3D97CC545609}" srcOrd="1" destOrd="0" parTransId="{5523D934-69CE-47BD-B897-2C788E75641D}" sibTransId="{6CBB066B-6336-4831-A922-03203EFF4CBD}"/>
    <dgm:cxn modelId="{132C940B-2CB4-4810-8DF7-C558EFA60EB0}" srcId="{0C7AA532-369B-4C94-B51B-E18C68F5513C}" destId="{13D7DFD0-215F-431E-AF4C-B5B9E07F3975}" srcOrd="2" destOrd="0" parTransId="{6E306ADF-4614-4BD2-9195-270E5CDB313D}" sibTransId="{A4C092FF-F1CC-4373-9A83-5BAA6616B599}"/>
    <dgm:cxn modelId="{7DE5A20E-44E3-46A6-B1C6-CAD3D99CE377}" srcId="{0B565227-FC3A-4881-9D90-88AB8E981862}" destId="{135F78D5-38D3-40AB-84A1-0D32DD2A2A64}" srcOrd="1" destOrd="0" parTransId="{A2BE4720-627D-4E09-8166-AA82282B5CA3}" sibTransId="{3A36A84F-40D0-4FC5-8041-47E07D44199A}"/>
    <dgm:cxn modelId="{79DEC814-42F3-42CB-A6E7-13B9FF6FD1C0}" srcId="{80FE4F2F-B27A-4086-B486-94CE31169F51}" destId="{7A0FFCE3-BBA9-4505-BEBD-2B61E037C303}" srcOrd="0" destOrd="0" parTransId="{78BD9336-89E1-4887-9E4F-3F5009511A00}" sibTransId="{F837C8D6-8E3D-4C4B-9F6A-D2F70EAE1AD4}"/>
    <dgm:cxn modelId="{1617BB39-9C2A-4713-A7B0-579D50CCEEBC}" type="presOf" srcId="{A7B402A9-3AA9-4414-8FC3-22EF1D65640D}" destId="{5566BEAA-2C86-477B-9AAF-DCFF8B17E4DB}" srcOrd="0" destOrd="3" presId="urn:microsoft.com/office/officeart/2005/8/layout/hList2"/>
    <dgm:cxn modelId="{DD32A63B-E5B2-4F79-A95C-4BFCEC617A48}" type="presOf" srcId="{3204AA13-90B5-44C9-8C7A-E07F34BD3A89}" destId="{86DF4D11-6175-4059-888A-163E48EDFFFC}" srcOrd="0" destOrd="0" presId="urn:microsoft.com/office/officeart/2005/8/layout/hList2"/>
    <dgm:cxn modelId="{6B78133E-1DD0-4E60-8608-51D71C8DA71B}" srcId="{0B565227-FC3A-4881-9D90-88AB8E981862}" destId="{A7B402A9-3AA9-4414-8FC3-22EF1D65640D}" srcOrd="3" destOrd="0" parTransId="{973E48F2-2230-46EE-BF10-CD908723C88E}" sibTransId="{4FB60357-3B36-4DD2-B402-B439B2714A69}"/>
    <dgm:cxn modelId="{89A4A741-DCF0-421D-8F25-37C9F26F0FF3}" type="presOf" srcId="{3F44D14E-C6B3-43C7-96D0-3D97CC545609}" destId="{9111B32B-D920-4005-8093-9BFDCBB811A4}" srcOrd="0" destOrd="1" presId="urn:microsoft.com/office/officeart/2005/8/layout/hList2"/>
    <dgm:cxn modelId="{970F1764-5307-4FF3-878C-1E8AED818BC4}" type="presOf" srcId="{2CAB2554-AA76-4C89-AE4C-2E3EE3DD5F6F}" destId="{5D0F40FD-37BB-46DD-89A2-53A3D8BDEDFD}" srcOrd="0" destOrd="4" presId="urn:microsoft.com/office/officeart/2005/8/layout/hList2"/>
    <dgm:cxn modelId="{7EE1D064-543A-4335-B359-5D62D8DFD394}" srcId="{80FE4F2F-B27A-4086-B486-94CE31169F51}" destId="{8DB67676-FB07-4030-AC73-D7F882E733A9}" srcOrd="1" destOrd="0" parTransId="{392F50FC-0E34-4174-A631-737178188569}" sibTransId="{1D5785CC-8080-4160-BCB6-4CF22D88E209}"/>
    <dgm:cxn modelId="{C8129866-202E-4F26-8185-BA3AC992380B}" type="presOf" srcId="{8DB67676-FB07-4030-AC73-D7F882E733A9}" destId="{5D0F40FD-37BB-46DD-89A2-53A3D8BDEDFD}" srcOrd="0" destOrd="1" presId="urn:microsoft.com/office/officeart/2005/8/layout/hList2"/>
    <dgm:cxn modelId="{A8334849-5361-4CAC-B88F-322A7F3D3E94}" type="presOf" srcId="{79899E83-61AF-4C5E-9EAA-D8BE86FEE12F}" destId="{5566BEAA-2C86-477B-9AAF-DCFF8B17E4DB}" srcOrd="0" destOrd="2" presId="urn:microsoft.com/office/officeart/2005/8/layout/hList2"/>
    <dgm:cxn modelId="{8C0A916B-624E-4254-9813-F74F438D9B28}" type="presOf" srcId="{64B4A03C-0894-4CE4-BCB0-7DF773D15AC5}" destId="{9111B32B-D920-4005-8093-9BFDCBB811A4}" srcOrd="0" destOrd="3" presId="urn:microsoft.com/office/officeart/2005/8/layout/hList2"/>
    <dgm:cxn modelId="{6261B06F-93A9-41E8-A0D5-6824523A732A}" type="presOf" srcId="{80FE4F2F-B27A-4086-B486-94CE31169F51}" destId="{086C1489-4D20-431A-97DD-DAB2515AE09A}" srcOrd="0" destOrd="0" presId="urn:microsoft.com/office/officeart/2005/8/layout/hList2"/>
    <dgm:cxn modelId="{D1B51354-733E-4C03-B2D7-E2E99E9F13FF}" srcId="{0C7AA532-369B-4C94-B51B-E18C68F5513C}" destId="{8120FBD1-03B5-4B35-8F73-C2398FF7ABB0}" srcOrd="0" destOrd="0" parTransId="{C9FE36C1-5783-458D-A7F7-D42769AE5404}" sibTransId="{1D31A22D-3EBA-41E0-B098-C40FD0E1D942}"/>
    <dgm:cxn modelId="{24C0B476-C1E3-4DFA-8930-1A56F36ECFCB}" type="presOf" srcId="{135F78D5-38D3-40AB-84A1-0D32DD2A2A64}" destId="{5566BEAA-2C86-477B-9AAF-DCFF8B17E4DB}" srcOrd="0" destOrd="1" presId="urn:microsoft.com/office/officeart/2005/8/layout/hList2"/>
    <dgm:cxn modelId="{ED170757-51F1-4C63-918F-766967713FA7}" type="presOf" srcId="{BBAD7C22-38EA-4816-AC98-A2545CF8F347}" destId="{5D0F40FD-37BB-46DD-89A2-53A3D8BDEDFD}" srcOrd="0" destOrd="3" presId="urn:microsoft.com/office/officeart/2005/8/layout/hList2"/>
    <dgm:cxn modelId="{4DBECD7F-F035-4AF3-A66A-65E8B9CE4A66}" srcId="{80FE4F2F-B27A-4086-B486-94CE31169F51}" destId="{921DF66F-D437-48E3-88C9-EE75301F8A4E}" srcOrd="2" destOrd="0" parTransId="{2B28AF56-CAB8-4E6A-A036-A8DE257C5C10}" sibTransId="{74FBB485-F6EF-43DD-8BED-F61D2EC5AF86}"/>
    <dgm:cxn modelId="{40192381-AB90-46D3-A980-DC9EECBFB146}" type="presOf" srcId="{0C7AA532-369B-4C94-B51B-E18C68F5513C}" destId="{D76D8986-C2FA-42AE-8932-B5751B766C6C}" srcOrd="0" destOrd="0" presId="urn:microsoft.com/office/officeart/2005/8/layout/hList2"/>
    <dgm:cxn modelId="{B3FEC883-0DE0-4759-A9F3-28D378B044CD}" srcId="{80FE4F2F-B27A-4086-B486-94CE31169F51}" destId="{2CAB2554-AA76-4C89-AE4C-2E3EE3DD5F6F}" srcOrd="4" destOrd="0" parTransId="{58918BCC-916A-4ED8-A4D0-0D03DED82852}" sibTransId="{6463466E-D4C4-47DD-A6D6-5967A7FA8C28}"/>
    <dgm:cxn modelId="{FD931A91-DAF2-4777-8E58-0FD8131AFC59}" type="presOf" srcId="{13D7DFD0-215F-431E-AF4C-B5B9E07F3975}" destId="{9111B32B-D920-4005-8093-9BFDCBB811A4}" srcOrd="0" destOrd="2" presId="urn:microsoft.com/office/officeart/2005/8/layout/hList2"/>
    <dgm:cxn modelId="{50A37FA0-C39C-44E4-8CE9-AEF9A32B5C5E}" srcId="{0B565227-FC3A-4881-9D90-88AB8E981862}" destId="{31AC5567-8068-4990-8512-FFDBFF27086A}" srcOrd="0" destOrd="0" parTransId="{6F463F32-B6D9-4FFC-9892-70806397D41F}" sibTransId="{1D9AF72B-0E3E-4F1B-9BCD-8CB4B5790AE0}"/>
    <dgm:cxn modelId="{34B309AA-CBF5-4832-A33D-359B22C72AA3}" type="presOf" srcId="{0B565227-FC3A-4881-9D90-88AB8E981862}" destId="{EBEE84FB-F639-486F-BA84-95546BE1DA3D}" srcOrd="0" destOrd="0" presId="urn:microsoft.com/office/officeart/2005/8/layout/hList2"/>
    <dgm:cxn modelId="{2076CDAF-3F60-4AA9-9872-B59295DEAB81}" srcId="{3204AA13-90B5-44C9-8C7A-E07F34BD3A89}" destId="{80FE4F2F-B27A-4086-B486-94CE31169F51}" srcOrd="2" destOrd="0" parTransId="{96AA8380-58EB-414C-8AFD-813EF95E9E58}" sibTransId="{285CDC34-0B6B-43F3-9FA8-924FF41A3959}"/>
    <dgm:cxn modelId="{EC1852B3-9349-4E16-A660-C7DA589C357E}" srcId="{3204AA13-90B5-44C9-8C7A-E07F34BD3A89}" destId="{0B565227-FC3A-4881-9D90-88AB8E981862}" srcOrd="1" destOrd="0" parTransId="{1A3966D3-F87D-4715-9F14-B0260A26FCA9}" sibTransId="{509BAA91-9DAB-46FA-910A-59095DE28E53}"/>
    <dgm:cxn modelId="{819A25B9-C5AC-4D21-B21E-1C62151D2C07}" srcId="{0B565227-FC3A-4881-9D90-88AB8E981862}" destId="{E76FAA86-B9E4-43DC-BE3E-5F0983FC5A22}" srcOrd="4" destOrd="0" parTransId="{BF0BF683-19DC-40C4-8FD8-B35C75411ECB}" sibTransId="{F3C4B4B4-EAB8-47AD-8F79-FAFCBAE50436}"/>
    <dgm:cxn modelId="{691F53BF-9556-4A1C-A7FC-ADB93EEBF0CE}" type="presOf" srcId="{7A0FFCE3-BBA9-4505-BEBD-2B61E037C303}" destId="{5D0F40FD-37BB-46DD-89A2-53A3D8BDEDFD}" srcOrd="0" destOrd="0" presId="urn:microsoft.com/office/officeart/2005/8/layout/hList2"/>
    <dgm:cxn modelId="{A776DBC1-07FE-44DB-803F-43A4AE9D4331}" srcId="{0C7AA532-369B-4C94-B51B-E18C68F5513C}" destId="{64B4A03C-0894-4CE4-BCB0-7DF773D15AC5}" srcOrd="3" destOrd="0" parTransId="{9315F5B1-E377-47E0-9E97-2FBA045AF9AA}" sibTransId="{0675B8EF-AD14-479E-8E65-3D3341294D2F}"/>
    <dgm:cxn modelId="{E98449C2-3F6F-4650-B768-63AF82E1C618}" type="presOf" srcId="{31AC5567-8068-4990-8512-FFDBFF27086A}" destId="{5566BEAA-2C86-477B-9AAF-DCFF8B17E4DB}" srcOrd="0" destOrd="0" presId="urn:microsoft.com/office/officeart/2005/8/layout/hList2"/>
    <dgm:cxn modelId="{744DEFC9-6535-4AAD-A218-52D78841FFC2}" type="presOf" srcId="{E581A15C-3F11-4A13-8BF8-B98C80CFB11A}" destId="{9111B32B-D920-4005-8093-9BFDCBB811A4}" srcOrd="0" destOrd="4" presId="urn:microsoft.com/office/officeart/2005/8/layout/hList2"/>
    <dgm:cxn modelId="{3248F6CA-15D3-4E67-97E4-F690323F04FB}" srcId="{80FE4F2F-B27A-4086-B486-94CE31169F51}" destId="{BBAD7C22-38EA-4816-AC98-A2545CF8F347}" srcOrd="3" destOrd="0" parTransId="{5371760D-C5AB-40E6-84D5-B320464A4B26}" sibTransId="{1DD3751C-4086-4316-BEAD-93B49AAA47F8}"/>
    <dgm:cxn modelId="{DF4D4DCB-2968-4611-B02E-937665C717A1}" type="presOf" srcId="{E76FAA86-B9E4-43DC-BE3E-5F0983FC5A22}" destId="{5566BEAA-2C86-477B-9AAF-DCFF8B17E4DB}" srcOrd="0" destOrd="4" presId="urn:microsoft.com/office/officeart/2005/8/layout/hList2"/>
    <dgm:cxn modelId="{2318EECC-0007-424D-AE9F-4A8718FEEC98}" srcId="{0C7AA532-369B-4C94-B51B-E18C68F5513C}" destId="{E581A15C-3F11-4A13-8BF8-B98C80CFB11A}" srcOrd="4" destOrd="0" parTransId="{0C447EB9-88FE-4C75-B0FB-899C6CBBF414}" sibTransId="{001552C5-1D2D-4E19-87F5-6B52E861A83B}"/>
    <dgm:cxn modelId="{46EB62DE-4190-456D-9183-96400486B4C6}" srcId="{0B565227-FC3A-4881-9D90-88AB8E981862}" destId="{79899E83-61AF-4C5E-9EAA-D8BE86FEE12F}" srcOrd="2" destOrd="0" parTransId="{B965A688-6466-4E55-9BDC-4B5520FE2989}" sibTransId="{08EF2731-9779-4F96-BC45-4B19C3DA3868}"/>
    <dgm:cxn modelId="{DB2FCBE6-0BBD-405C-88ED-D949CCFE118D}" type="presOf" srcId="{921DF66F-D437-48E3-88C9-EE75301F8A4E}" destId="{5D0F40FD-37BB-46DD-89A2-53A3D8BDEDFD}" srcOrd="0" destOrd="2" presId="urn:microsoft.com/office/officeart/2005/8/layout/hList2"/>
    <dgm:cxn modelId="{240795F4-E20A-4627-B4F4-61FEB27E4ADF}" srcId="{3204AA13-90B5-44C9-8C7A-E07F34BD3A89}" destId="{0C7AA532-369B-4C94-B51B-E18C68F5513C}" srcOrd="0" destOrd="0" parTransId="{14B0D827-651A-4BCB-ABD7-D4E00C9C4F03}" sibTransId="{5562696E-B311-4A21-9210-FAD7FDCEE8F8}"/>
    <dgm:cxn modelId="{1A33EBFA-8225-41A0-898E-8061B3E09D2F}" type="presOf" srcId="{B54BF9B2-2BA7-4D1B-89BC-19819645993F}" destId="{5566BEAA-2C86-477B-9AAF-DCFF8B17E4DB}" srcOrd="0" destOrd="5" presId="urn:microsoft.com/office/officeart/2005/8/layout/hList2"/>
    <dgm:cxn modelId="{F0B49CFB-B2AB-4B3F-96A4-924A9B634A8C}" type="presOf" srcId="{8120FBD1-03B5-4B35-8F73-C2398FF7ABB0}" destId="{9111B32B-D920-4005-8093-9BFDCBB811A4}" srcOrd="0" destOrd="0" presId="urn:microsoft.com/office/officeart/2005/8/layout/hList2"/>
    <dgm:cxn modelId="{AA9E3992-2F18-4842-A8B0-4039301F33D0}" type="presParOf" srcId="{86DF4D11-6175-4059-888A-163E48EDFFFC}" destId="{92FBCC2C-2718-44B2-81C8-7C6D8C7EECE4}" srcOrd="0" destOrd="0" presId="urn:microsoft.com/office/officeart/2005/8/layout/hList2"/>
    <dgm:cxn modelId="{5E5F6B22-C025-4978-8CCD-33CB5D4431E2}" type="presParOf" srcId="{92FBCC2C-2718-44B2-81C8-7C6D8C7EECE4}" destId="{1F87BA0D-0502-4D31-97CA-D74A62C4702D}" srcOrd="0" destOrd="0" presId="urn:microsoft.com/office/officeart/2005/8/layout/hList2"/>
    <dgm:cxn modelId="{9A5735E1-F118-487E-8C5C-D5723C383154}" type="presParOf" srcId="{92FBCC2C-2718-44B2-81C8-7C6D8C7EECE4}" destId="{9111B32B-D920-4005-8093-9BFDCBB811A4}" srcOrd="1" destOrd="0" presId="urn:microsoft.com/office/officeart/2005/8/layout/hList2"/>
    <dgm:cxn modelId="{DBAF9360-FE8E-43B5-B51F-C4439BA0D5D7}" type="presParOf" srcId="{92FBCC2C-2718-44B2-81C8-7C6D8C7EECE4}" destId="{D76D8986-C2FA-42AE-8932-B5751B766C6C}" srcOrd="2" destOrd="0" presId="urn:microsoft.com/office/officeart/2005/8/layout/hList2"/>
    <dgm:cxn modelId="{64A6A5B4-0C6E-4874-9218-A1C9771945B9}" type="presParOf" srcId="{86DF4D11-6175-4059-888A-163E48EDFFFC}" destId="{F8D22490-A47D-4418-82CA-B63BAAD53324}" srcOrd="1" destOrd="0" presId="urn:microsoft.com/office/officeart/2005/8/layout/hList2"/>
    <dgm:cxn modelId="{A7478CF2-11E8-4420-AF4E-E0D223D7BA94}" type="presParOf" srcId="{86DF4D11-6175-4059-888A-163E48EDFFFC}" destId="{875B2B8A-6DDA-4708-8071-CB08DFBC9961}" srcOrd="2" destOrd="0" presId="urn:microsoft.com/office/officeart/2005/8/layout/hList2"/>
    <dgm:cxn modelId="{CE9B6C95-E1E7-4142-84E1-FCBAA82F62CC}" type="presParOf" srcId="{875B2B8A-6DDA-4708-8071-CB08DFBC9961}" destId="{CFCE6694-BF68-4A1C-B11C-D09FB51D38AF}" srcOrd="0" destOrd="0" presId="urn:microsoft.com/office/officeart/2005/8/layout/hList2"/>
    <dgm:cxn modelId="{FF9C6C78-2CB7-453B-A608-9DEAB72A52F8}" type="presParOf" srcId="{875B2B8A-6DDA-4708-8071-CB08DFBC9961}" destId="{5566BEAA-2C86-477B-9AAF-DCFF8B17E4DB}" srcOrd="1" destOrd="0" presId="urn:microsoft.com/office/officeart/2005/8/layout/hList2"/>
    <dgm:cxn modelId="{9E07C57F-90DD-4D26-842E-086929A57826}" type="presParOf" srcId="{875B2B8A-6DDA-4708-8071-CB08DFBC9961}" destId="{EBEE84FB-F639-486F-BA84-95546BE1DA3D}" srcOrd="2" destOrd="0" presId="urn:microsoft.com/office/officeart/2005/8/layout/hList2"/>
    <dgm:cxn modelId="{4B3D964F-BB93-48B7-98B0-165EEEF939D6}" type="presParOf" srcId="{86DF4D11-6175-4059-888A-163E48EDFFFC}" destId="{433CE33D-065C-411F-9CF3-C7BEC03AFF1B}" srcOrd="3" destOrd="0" presId="urn:microsoft.com/office/officeart/2005/8/layout/hList2"/>
    <dgm:cxn modelId="{0EC6CD2C-5504-4168-8A5D-97ADE2468C37}" type="presParOf" srcId="{86DF4D11-6175-4059-888A-163E48EDFFFC}" destId="{D76C547D-118A-4EF2-8316-B4BE3D9BA218}" srcOrd="4" destOrd="0" presId="urn:microsoft.com/office/officeart/2005/8/layout/hList2"/>
    <dgm:cxn modelId="{CDF6C0D7-E3C1-4BE0-83A8-A98E8B08757F}" type="presParOf" srcId="{D76C547D-118A-4EF2-8316-B4BE3D9BA218}" destId="{A1FC2A8D-0A57-4DBC-9CFE-FCA7131AEDD4}" srcOrd="0" destOrd="0" presId="urn:microsoft.com/office/officeart/2005/8/layout/hList2"/>
    <dgm:cxn modelId="{3DCE6302-9EB7-48CF-914F-78B306FD95D0}" type="presParOf" srcId="{D76C547D-118A-4EF2-8316-B4BE3D9BA218}" destId="{5D0F40FD-37BB-46DD-89A2-53A3D8BDEDFD}" srcOrd="1" destOrd="0" presId="urn:microsoft.com/office/officeart/2005/8/layout/hList2"/>
    <dgm:cxn modelId="{2933C128-1A6E-426B-A5E6-91B1EE35D29F}" type="presParOf" srcId="{D76C547D-118A-4EF2-8316-B4BE3D9BA218}" destId="{086C1489-4D20-431A-97DD-DAB2515AE09A}" srcOrd="2" destOrd="0" presId="urn:microsoft.com/office/officeart/2005/8/layout/h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9C6CA9-07CA-4195-9B2E-CCDC8CBA0A76}">
      <dsp:nvSpPr>
        <dsp:cNvPr id="0" name=""/>
        <dsp:cNvSpPr/>
      </dsp:nvSpPr>
      <dsp:spPr>
        <a:xfrm>
          <a:off x="0" y="675"/>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AABEED-CE8B-485C-B49E-20DB67E7689A}">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fi-FI" sz="5100" kern="1200"/>
            <a:t>Kliininen psykologia</a:t>
          </a:r>
          <a:endParaRPr lang="en-US" sz="5100" kern="1200"/>
        </a:p>
      </dsp:txBody>
      <dsp:txXfrm>
        <a:off x="0" y="675"/>
        <a:ext cx="6900512" cy="1106957"/>
      </dsp:txXfrm>
    </dsp:sp>
    <dsp:sp modelId="{DABD97AE-A05D-435C-9189-F6B1E3A5C5BE}">
      <dsp:nvSpPr>
        <dsp:cNvPr id="0" name=""/>
        <dsp:cNvSpPr/>
      </dsp:nvSpPr>
      <dsp:spPr>
        <a:xfrm>
          <a:off x="0" y="1107633"/>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F416E6-66E3-4ACA-8310-DB975EE83FF0}">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fi-FI" sz="5100" kern="1200"/>
            <a:t>Mainonnan psykologia</a:t>
          </a:r>
          <a:endParaRPr lang="en-US" sz="5100" kern="1200"/>
        </a:p>
      </dsp:txBody>
      <dsp:txXfrm>
        <a:off x="0" y="1107633"/>
        <a:ext cx="6900512" cy="1106957"/>
      </dsp:txXfrm>
    </dsp:sp>
    <dsp:sp modelId="{CA19A79E-EE95-48A6-A9CE-ECFFF7354409}">
      <dsp:nvSpPr>
        <dsp:cNvPr id="0" name=""/>
        <dsp:cNvSpPr/>
      </dsp:nvSpPr>
      <dsp:spPr>
        <a:xfrm>
          <a:off x="0" y="221459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BA7FE9-B4AD-41BE-A661-7BE8BD8001BA}">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fi-FI" sz="5100" kern="1200"/>
            <a:t>Ympäristöpsykologia</a:t>
          </a:r>
          <a:endParaRPr lang="en-US" sz="5100" kern="1200"/>
        </a:p>
      </dsp:txBody>
      <dsp:txXfrm>
        <a:off x="0" y="2214591"/>
        <a:ext cx="6900512" cy="1106957"/>
      </dsp:txXfrm>
    </dsp:sp>
    <dsp:sp modelId="{27AEB8D6-7D26-4664-BC0F-8BC47F65CBEF}">
      <dsp:nvSpPr>
        <dsp:cNvPr id="0" name=""/>
        <dsp:cNvSpPr/>
      </dsp:nvSpPr>
      <dsp:spPr>
        <a:xfrm>
          <a:off x="0" y="3321549"/>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AA3FF0-8296-4C67-B4C1-7319244015A5}">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fi-FI" sz="5100" kern="1200"/>
            <a:t>Työpsykologia</a:t>
          </a:r>
          <a:endParaRPr lang="en-US" sz="5100" kern="1200"/>
        </a:p>
      </dsp:txBody>
      <dsp:txXfrm>
        <a:off x="0" y="3321549"/>
        <a:ext cx="6900512" cy="1106957"/>
      </dsp:txXfrm>
    </dsp:sp>
    <dsp:sp modelId="{810BECFD-17F5-46EE-9407-88D7348772B2}">
      <dsp:nvSpPr>
        <dsp:cNvPr id="0" name=""/>
        <dsp:cNvSpPr/>
      </dsp:nvSpPr>
      <dsp:spPr>
        <a:xfrm>
          <a:off x="0" y="4428507"/>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7171F1-5897-41C2-B712-EEC2E0795D26}">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fi-FI" sz="5100" kern="1200"/>
            <a:t>Urheilupsykologia</a:t>
          </a:r>
          <a:endParaRPr lang="en-US" sz="5100" kern="1200"/>
        </a:p>
      </dsp:txBody>
      <dsp:txXfrm>
        <a:off x="0" y="4428507"/>
        <a:ext cx="6900512" cy="11069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21005D-F461-4F4C-B6F7-2443D51E38BA}">
      <dsp:nvSpPr>
        <dsp:cNvPr id="0" name=""/>
        <dsp:cNvSpPr/>
      </dsp:nvSpPr>
      <dsp:spPr>
        <a:xfrm>
          <a:off x="0" y="114893"/>
          <a:ext cx="7852229" cy="155302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i-FI" sz="2800" kern="1200" dirty="0"/>
            <a:t>Validi eli pätevä</a:t>
          </a:r>
          <a:endParaRPr lang="en-US" sz="2800" kern="1200" dirty="0"/>
        </a:p>
      </dsp:txBody>
      <dsp:txXfrm>
        <a:off x="75813" y="190706"/>
        <a:ext cx="7700603" cy="1401402"/>
      </dsp:txXfrm>
    </dsp:sp>
    <dsp:sp modelId="{0836954E-F371-4220-887C-BA72190658EF}">
      <dsp:nvSpPr>
        <dsp:cNvPr id="0" name=""/>
        <dsp:cNvSpPr/>
      </dsp:nvSpPr>
      <dsp:spPr>
        <a:xfrm>
          <a:off x="0" y="1748562"/>
          <a:ext cx="7852229" cy="1553028"/>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i-FI" sz="2800" kern="1200" dirty="0"/>
            <a:t>Reliaabeli eli luotettava</a:t>
          </a:r>
          <a:endParaRPr lang="en-US" sz="2800" kern="1200" dirty="0"/>
        </a:p>
      </dsp:txBody>
      <dsp:txXfrm>
        <a:off x="75813" y="1824375"/>
        <a:ext cx="7700603" cy="1401402"/>
      </dsp:txXfrm>
    </dsp:sp>
    <dsp:sp modelId="{36E9DB5E-9C52-4D94-A411-75D28BBA6188}">
      <dsp:nvSpPr>
        <dsp:cNvPr id="0" name=""/>
        <dsp:cNvSpPr/>
      </dsp:nvSpPr>
      <dsp:spPr>
        <a:xfrm>
          <a:off x="0" y="3382231"/>
          <a:ext cx="7852229" cy="1553028"/>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i-FI" sz="2800" kern="1200" dirty="0"/>
            <a:t>Manipulointi on mahdollisimman voimakas, koska silloin erot ryhmien välillä näkyy mahdollisimman selkeästi</a:t>
          </a:r>
          <a:endParaRPr lang="en-US" sz="2800" kern="1200" dirty="0"/>
        </a:p>
      </dsp:txBody>
      <dsp:txXfrm>
        <a:off x="75813" y="3458044"/>
        <a:ext cx="7700603" cy="1401402"/>
      </dsp:txXfrm>
    </dsp:sp>
    <dsp:sp modelId="{135D47FC-3A9E-4DFB-AA77-7FB281634B12}">
      <dsp:nvSpPr>
        <dsp:cNvPr id="0" name=""/>
        <dsp:cNvSpPr/>
      </dsp:nvSpPr>
      <dsp:spPr>
        <a:xfrm>
          <a:off x="0" y="5015900"/>
          <a:ext cx="7852229" cy="1553028"/>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i-FI" sz="2800" kern="1200"/>
            <a:t>Otetaan huomioon psykologista tutkimusta koskevat eettiset periaatteet</a:t>
          </a:r>
          <a:endParaRPr lang="en-US" sz="2800" kern="1200"/>
        </a:p>
      </dsp:txBody>
      <dsp:txXfrm>
        <a:off x="75813" y="5091713"/>
        <a:ext cx="7700603" cy="14014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AA9643-C906-4185-ACEB-2E35693E2FC6}">
      <dsp:nvSpPr>
        <dsp:cNvPr id="0" name=""/>
        <dsp:cNvSpPr/>
      </dsp:nvSpPr>
      <dsp:spPr>
        <a:xfrm>
          <a:off x="0" y="113346"/>
          <a:ext cx="7053943" cy="5996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i-FI" sz="2500" kern="1200" dirty="0"/>
            <a:t>KYSELYT, HAVAINNOINTI</a:t>
          </a:r>
          <a:endParaRPr lang="en-US" sz="2500" kern="1200" dirty="0"/>
        </a:p>
      </dsp:txBody>
      <dsp:txXfrm>
        <a:off x="29271" y="142617"/>
        <a:ext cx="6995401" cy="541083"/>
      </dsp:txXfrm>
    </dsp:sp>
    <dsp:sp modelId="{5BA392C2-376A-46D7-B307-3813224639CF}">
      <dsp:nvSpPr>
        <dsp:cNvPr id="0" name=""/>
        <dsp:cNvSpPr/>
      </dsp:nvSpPr>
      <dsp:spPr>
        <a:xfrm>
          <a:off x="0" y="619068"/>
          <a:ext cx="7053943" cy="1526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963"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fi-FI" sz="2000" kern="1200" dirty="0"/>
            <a:t>Valmiita kysymys- tai väittämäsarjoja (vastataan asteikolla)</a:t>
          </a:r>
          <a:endParaRPr lang="en-US" sz="2000" kern="1200" dirty="0"/>
        </a:p>
        <a:p>
          <a:pPr marL="228600" lvl="1" indent="-228600" algn="l" defTabSz="889000">
            <a:lnSpc>
              <a:spcPct val="90000"/>
            </a:lnSpc>
            <a:spcBef>
              <a:spcPct val="0"/>
            </a:spcBef>
            <a:spcAft>
              <a:spcPct val="20000"/>
            </a:spcAft>
            <a:buChar char="•"/>
          </a:pPr>
          <a:r>
            <a:rPr lang="fi-FI" sz="2000" kern="1200" dirty="0"/>
            <a:t>Usein pitkiä ja niissä on monia kysymyksiä, jotka liittyvät samaan ilmiöön (voivat olla vastaajalle väsyttäviä, vaatii tutkijalta tarkkaa pohdintaa siitä, kuinka monta kysymystä on tarpeeksi)</a:t>
          </a:r>
          <a:endParaRPr lang="en-US" sz="2000" kern="1200" dirty="0"/>
        </a:p>
      </dsp:txBody>
      <dsp:txXfrm>
        <a:off x="0" y="619068"/>
        <a:ext cx="7053943" cy="1526625"/>
      </dsp:txXfrm>
    </dsp:sp>
    <dsp:sp modelId="{3B1E7D22-8A80-4A7F-9542-30201531FB81}">
      <dsp:nvSpPr>
        <dsp:cNvPr id="0" name=""/>
        <dsp:cNvSpPr/>
      </dsp:nvSpPr>
      <dsp:spPr>
        <a:xfrm>
          <a:off x="0" y="2145693"/>
          <a:ext cx="7053943" cy="59962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i-FI" sz="2500" kern="1200" dirty="0"/>
            <a:t>PSYKOLOGISET TESTIT</a:t>
          </a:r>
          <a:endParaRPr lang="en-US" sz="2500" kern="1200" dirty="0"/>
        </a:p>
      </dsp:txBody>
      <dsp:txXfrm>
        <a:off x="29271" y="2174964"/>
        <a:ext cx="6995401" cy="541083"/>
      </dsp:txXfrm>
    </dsp:sp>
    <dsp:sp modelId="{D7558F07-A9EF-4136-A63E-5855F5EF67AB}">
      <dsp:nvSpPr>
        <dsp:cNvPr id="0" name=""/>
        <dsp:cNvSpPr/>
      </dsp:nvSpPr>
      <dsp:spPr>
        <a:xfrm>
          <a:off x="0" y="2745318"/>
          <a:ext cx="7053943" cy="983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963"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fi-FI" sz="2000" kern="1200"/>
            <a:t>Testimenetelmä, joka on vain psykologin käytössä (normiaineisto)</a:t>
          </a:r>
          <a:endParaRPr lang="en-US" sz="2000" kern="1200"/>
        </a:p>
        <a:p>
          <a:pPr marL="228600" lvl="1" indent="-228600" algn="l" defTabSz="889000">
            <a:lnSpc>
              <a:spcPct val="90000"/>
            </a:lnSpc>
            <a:spcBef>
              <a:spcPct val="0"/>
            </a:spcBef>
            <a:spcAft>
              <a:spcPct val="20000"/>
            </a:spcAft>
            <a:buChar char="•"/>
          </a:pPr>
          <a:r>
            <a:rPr lang="fi-FI" sz="2000" kern="1200"/>
            <a:t>Mittaavat yksityiskohtaista tiedonkäsittelyn osaa</a:t>
          </a:r>
          <a:endParaRPr lang="en-US" sz="2000" kern="1200"/>
        </a:p>
      </dsp:txBody>
      <dsp:txXfrm>
        <a:off x="0" y="2745318"/>
        <a:ext cx="7053943" cy="983250"/>
      </dsp:txXfrm>
    </dsp:sp>
    <dsp:sp modelId="{86970A1A-457E-45CC-8755-C4E7C5EEB320}">
      <dsp:nvSpPr>
        <dsp:cNvPr id="0" name=""/>
        <dsp:cNvSpPr/>
      </dsp:nvSpPr>
      <dsp:spPr>
        <a:xfrm>
          <a:off x="0" y="3728568"/>
          <a:ext cx="7053943" cy="59962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i-FI" sz="2500" kern="1200"/>
            <a:t>BEHAVIORAALISET MENETELMÄT</a:t>
          </a:r>
          <a:endParaRPr lang="en-US" sz="2500" kern="1200"/>
        </a:p>
      </dsp:txBody>
      <dsp:txXfrm>
        <a:off x="29271" y="3757839"/>
        <a:ext cx="6995401" cy="541083"/>
      </dsp:txXfrm>
    </dsp:sp>
    <dsp:sp modelId="{E6CFDFDB-175D-4061-9B2F-3C7E743890CC}">
      <dsp:nvSpPr>
        <dsp:cNvPr id="0" name=""/>
        <dsp:cNvSpPr/>
      </dsp:nvSpPr>
      <dsp:spPr>
        <a:xfrm>
          <a:off x="0" y="4328193"/>
          <a:ext cx="7053943" cy="124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963"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fi-FI" sz="2000" kern="1200"/>
            <a:t>Tehtäviä, joissa mitataan ihmisen toimintaa tai vaikka reaktionopeutta (Stroopin testi s. 51)</a:t>
          </a:r>
          <a:endParaRPr lang="en-US" sz="2000" kern="1200"/>
        </a:p>
        <a:p>
          <a:pPr marL="228600" lvl="1" indent="-228600" algn="l" defTabSz="889000">
            <a:lnSpc>
              <a:spcPct val="90000"/>
            </a:lnSpc>
            <a:spcBef>
              <a:spcPct val="0"/>
            </a:spcBef>
            <a:spcAft>
              <a:spcPct val="20000"/>
            </a:spcAft>
            <a:buChar char="•"/>
          </a:pPr>
          <a:r>
            <a:rPr lang="fi-FI" sz="2000" kern="1200" dirty="0"/>
            <a:t>Menetelmän tuloksia verrataan usein aivokuvantamismenetelmillä kerättyyn tietoon </a:t>
          </a:r>
          <a:endParaRPr lang="en-US" sz="2000" kern="1200" dirty="0"/>
        </a:p>
      </dsp:txBody>
      <dsp:txXfrm>
        <a:off x="0" y="4328193"/>
        <a:ext cx="7053943" cy="1242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83EC44-D019-478A-84A6-8E41549301A6}">
      <dsp:nvSpPr>
        <dsp:cNvPr id="0" name=""/>
        <dsp:cNvSpPr/>
      </dsp:nvSpPr>
      <dsp:spPr>
        <a:xfrm>
          <a:off x="0" y="19501"/>
          <a:ext cx="6747747" cy="111230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i-FI" sz="2800" b="1" kern="1200"/>
            <a:t>1. ITSESÄÄTELY</a:t>
          </a:r>
          <a:endParaRPr lang="en-US" sz="2800" kern="1200"/>
        </a:p>
      </dsp:txBody>
      <dsp:txXfrm>
        <a:off x="54298" y="73799"/>
        <a:ext cx="6639151" cy="1003708"/>
      </dsp:txXfrm>
    </dsp:sp>
    <dsp:sp modelId="{F8A4B76D-0170-41AD-9DDC-27C8383D53FA}">
      <dsp:nvSpPr>
        <dsp:cNvPr id="0" name=""/>
        <dsp:cNvSpPr/>
      </dsp:nvSpPr>
      <dsp:spPr>
        <a:xfrm>
          <a:off x="0" y="1131806"/>
          <a:ext cx="6747747"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241"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fi-FI" sz="2200" kern="1200"/>
            <a:t>Yksilön kyky säädellä omia tunteitaan ja käyttäytymistään</a:t>
          </a:r>
          <a:endParaRPr lang="en-US" sz="2200" kern="1200"/>
        </a:p>
      </dsp:txBody>
      <dsp:txXfrm>
        <a:off x="0" y="1131806"/>
        <a:ext cx="6747747" cy="695520"/>
      </dsp:txXfrm>
    </dsp:sp>
    <dsp:sp modelId="{007208A1-90D7-48FB-A839-4EE7B77D3AA3}">
      <dsp:nvSpPr>
        <dsp:cNvPr id="0" name=""/>
        <dsp:cNvSpPr/>
      </dsp:nvSpPr>
      <dsp:spPr>
        <a:xfrm>
          <a:off x="0" y="1827326"/>
          <a:ext cx="6747747" cy="1112304"/>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i-FI" sz="2800" b="1" kern="1200"/>
            <a:t>2. TAIPUMUS KOKEA KIELTEISIÄ TUNTEITA</a:t>
          </a:r>
          <a:endParaRPr lang="en-US" sz="2800" kern="1200"/>
        </a:p>
      </dsp:txBody>
      <dsp:txXfrm>
        <a:off x="54298" y="1881624"/>
        <a:ext cx="6639151" cy="1003708"/>
      </dsp:txXfrm>
    </dsp:sp>
    <dsp:sp modelId="{7CEFB093-C118-44C6-873D-8E31915416D5}">
      <dsp:nvSpPr>
        <dsp:cNvPr id="0" name=""/>
        <dsp:cNvSpPr/>
      </dsp:nvSpPr>
      <dsp:spPr>
        <a:xfrm>
          <a:off x="0" y="2939630"/>
          <a:ext cx="6747747" cy="75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241"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fi-FI" sz="2200" kern="1200"/>
            <a:t>Kuinka herkästi kielteiset tunteet syntyvät</a:t>
          </a:r>
          <a:endParaRPr lang="en-US" sz="2200" kern="1200"/>
        </a:p>
        <a:p>
          <a:pPr marL="228600" lvl="1" indent="-228600" algn="l" defTabSz="977900">
            <a:lnSpc>
              <a:spcPct val="90000"/>
            </a:lnSpc>
            <a:spcBef>
              <a:spcPct val="0"/>
            </a:spcBef>
            <a:spcAft>
              <a:spcPct val="20000"/>
            </a:spcAft>
            <a:buChar char="•"/>
          </a:pPr>
          <a:r>
            <a:rPr lang="fi-FI" sz="2200" kern="1200"/>
            <a:t>Kuinka voimakkaana ihminen ne kokee</a:t>
          </a:r>
          <a:endParaRPr lang="en-US" sz="2200" kern="1200"/>
        </a:p>
      </dsp:txBody>
      <dsp:txXfrm>
        <a:off x="0" y="2939630"/>
        <a:ext cx="6747747" cy="753480"/>
      </dsp:txXfrm>
    </dsp:sp>
    <dsp:sp modelId="{06ED006A-767D-4E6D-896E-4FD02005FC46}">
      <dsp:nvSpPr>
        <dsp:cNvPr id="0" name=""/>
        <dsp:cNvSpPr/>
      </dsp:nvSpPr>
      <dsp:spPr>
        <a:xfrm>
          <a:off x="0" y="3693110"/>
          <a:ext cx="6747747" cy="111230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i-FI" sz="2800" b="1" kern="1200"/>
            <a:t>3. TAIPUMUS KOKEA MYÖNTEISIÄ TUNTEITA</a:t>
          </a:r>
          <a:endParaRPr lang="en-US" sz="2800" kern="1200"/>
        </a:p>
      </dsp:txBody>
      <dsp:txXfrm>
        <a:off x="54298" y="3747408"/>
        <a:ext cx="6639151" cy="1003708"/>
      </dsp:txXfrm>
    </dsp:sp>
    <dsp:sp modelId="{8E1E24E9-BEC0-4344-83E2-C2493F07963F}">
      <dsp:nvSpPr>
        <dsp:cNvPr id="0" name=""/>
        <dsp:cNvSpPr/>
      </dsp:nvSpPr>
      <dsp:spPr>
        <a:xfrm>
          <a:off x="0" y="4805415"/>
          <a:ext cx="6747747"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241"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fi-FI" sz="2200" kern="1200"/>
            <a:t>Kuinka voimakkaasti ja usein ihminen kokee myönteisiä tunteita erityisesti sosiaalisissa tilanteissa</a:t>
          </a:r>
          <a:endParaRPr lang="en-US" sz="2200" kern="1200"/>
        </a:p>
      </dsp:txBody>
      <dsp:txXfrm>
        <a:off x="0" y="4805415"/>
        <a:ext cx="6747747" cy="6955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D8986-C2FA-42AE-8932-B5751B766C6C}">
      <dsp:nvSpPr>
        <dsp:cNvPr id="0" name=""/>
        <dsp:cNvSpPr/>
      </dsp:nvSpPr>
      <dsp:spPr>
        <a:xfrm rot="16200000">
          <a:off x="-1057407" y="2639471"/>
          <a:ext cx="3034026" cy="533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0490" bIns="0" numCol="1" spcCol="1270" anchor="t" anchorCtr="0">
          <a:noAutofit/>
        </a:bodyPr>
        <a:lstStyle/>
        <a:p>
          <a:pPr marL="0" lvl="0" indent="0" algn="r" defTabSz="1466850">
            <a:lnSpc>
              <a:spcPct val="90000"/>
            </a:lnSpc>
            <a:spcBef>
              <a:spcPct val="0"/>
            </a:spcBef>
            <a:spcAft>
              <a:spcPct val="35000"/>
            </a:spcAft>
            <a:buNone/>
          </a:pPr>
          <a:r>
            <a:rPr lang="fi-FI" sz="3300" kern="1200" dirty="0"/>
            <a:t>ISOAIVOT</a:t>
          </a:r>
        </a:p>
      </dsp:txBody>
      <dsp:txXfrm>
        <a:off x="-1057407" y="2639471"/>
        <a:ext cx="3034026" cy="533468"/>
      </dsp:txXfrm>
    </dsp:sp>
    <dsp:sp modelId="{9111B32B-D920-4005-8093-9BFDCBB811A4}">
      <dsp:nvSpPr>
        <dsp:cNvPr id="0" name=""/>
        <dsp:cNvSpPr/>
      </dsp:nvSpPr>
      <dsp:spPr>
        <a:xfrm>
          <a:off x="726340" y="937388"/>
          <a:ext cx="2657238" cy="3937635"/>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70490" rIns="128016" bIns="128016" numCol="1" spcCol="1270" anchor="t" anchorCtr="0">
          <a:noAutofit/>
        </a:bodyPr>
        <a:lstStyle/>
        <a:p>
          <a:pPr marL="171450" lvl="1" indent="-171450" algn="l" defTabSz="711200">
            <a:lnSpc>
              <a:spcPct val="90000"/>
            </a:lnSpc>
            <a:spcBef>
              <a:spcPct val="0"/>
            </a:spcBef>
            <a:spcAft>
              <a:spcPct val="15000"/>
            </a:spcAft>
            <a:buChar char="•"/>
          </a:pPr>
          <a:endParaRPr lang="fi-FI" sz="1600" kern="1200" dirty="0"/>
        </a:p>
        <a:p>
          <a:pPr marL="171450" lvl="1" indent="-171450" algn="l" defTabSz="800100">
            <a:lnSpc>
              <a:spcPct val="90000"/>
            </a:lnSpc>
            <a:spcBef>
              <a:spcPct val="0"/>
            </a:spcBef>
            <a:spcAft>
              <a:spcPct val="15000"/>
            </a:spcAft>
            <a:buChar char="•"/>
          </a:pPr>
          <a:r>
            <a:rPr lang="fi-FI" sz="1800" kern="1200" dirty="0"/>
            <a:t>Laaja kokonaisuus</a:t>
          </a:r>
        </a:p>
        <a:p>
          <a:pPr marL="171450" lvl="1" indent="-171450" algn="l" defTabSz="800100">
            <a:lnSpc>
              <a:spcPct val="90000"/>
            </a:lnSpc>
            <a:spcBef>
              <a:spcPct val="0"/>
            </a:spcBef>
            <a:spcAft>
              <a:spcPct val="15000"/>
            </a:spcAft>
            <a:buChar char="•"/>
          </a:pPr>
          <a:r>
            <a:rPr lang="fi-FI" sz="1800" kern="1200" dirty="0"/>
            <a:t>Osallistuu kaikkeen tiedonkäsittely-toimintaan</a:t>
          </a:r>
        </a:p>
        <a:p>
          <a:pPr marL="171450" lvl="1" indent="-171450" algn="l" defTabSz="800100">
            <a:lnSpc>
              <a:spcPct val="90000"/>
            </a:lnSpc>
            <a:spcBef>
              <a:spcPct val="0"/>
            </a:spcBef>
            <a:spcAft>
              <a:spcPct val="15000"/>
            </a:spcAft>
            <a:buChar char="•"/>
          </a:pPr>
          <a:r>
            <a:rPr lang="fi-FI" sz="1800" kern="1200" dirty="0"/>
            <a:t>Koostuu aivokuoresta ja sen alla olevasta limbisestä järjestelmästä </a:t>
          </a:r>
        </a:p>
        <a:p>
          <a:pPr marL="171450" lvl="1" indent="-171450" algn="l" defTabSz="800100">
            <a:lnSpc>
              <a:spcPct val="90000"/>
            </a:lnSpc>
            <a:spcBef>
              <a:spcPct val="0"/>
            </a:spcBef>
            <a:spcAft>
              <a:spcPct val="15000"/>
            </a:spcAft>
            <a:buChar char="•"/>
          </a:pPr>
          <a:r>
            <a:rPr lang="fi-FI" sz="1800" kern="1200" dirty="0"/>
            <a:t>Jakautuu oikeaksi ja vasemmaksi aivopuoliskoksi</a:t>
          </a:r>
        </a:p>
      </dsp:txBody>
      <dsp:txXfrm>
        <a:off x="726340" y="937388"/>
        <a:ext cx="2657238" cy="3937635"/>
      </dsp:txXfrm>
    </dsp:sp>
    <dsp:sp modelId="{1F87BA0D-0502-4D31-97CA-D74A62C4702D}">
      <dsp:nvSpPr>
        <dsp:cNvPr id="0" name=""/>
        <dsp:cNvSpPr/>
      </dsp:nvSpPr>
      <dsp:spPr>
        <a:xfrm>
          <a:off x="412207" y="198705"/>
          <a:ext cx="1396887" cy="118690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EE84FB-F639-486F-BA84-95546BE1DA3D}">
      <dsp:nvSpPr>
        <dsp:cNvPr id="0" name=""/>
        <dsp:cNvSpPr/>
      </dsp:nvSpPr>
      <dsp:spPr>
        <a:xfrm rot="16200000">
          <a:off x="2709790" y="2510906"/>
          <a:ext cx="3201139" cy="533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0490" bIns="0" numCol="1" spcCol="1270" anchor="t" anchorCtr="0">
          <a:noAutofit/>
        </a:bodyPr>
        <a:lstStyle/>
        <a:p>
          <a:pPr marL="0" lvl="0" indent="0" algn="r" defTabSz="1466850">
            <a:lnSpc>
              <a:spcPct val="90000"/>
            </a:lnSpc>
            <a:spcBef>
              <a:spcPct val="0"/>
            </a:spcBef>
            <a:spcAft>
              <a:spcPct val="35000"/>
            </a:spcAft>
            <a:buNone/>
          </a:pPr>
          <a:r>
            <a:rPr lang="fi-FI" sz="3300" kern="1200" dirty="0"/>
            <a:t>PIKKUAIVOT</a:t>
          </a:r>
        </a:p>
      </dsp:txBody>
      <dsp:txXfrm>
        <a:off x="2709790" y="2510906"/>
        <a:ext cx="3201139" cy="533468"/>
      </dsp:txXfrm>
    </dsp:sp>
    <dsp:sp modelId="{5566BEAA-2C86-477B-9AAF-DCFF8B17E4DB}">
      <dsp:nvSpPr>
        <dsp:cNvPr id="0" name=""/>
        <dsp:cNvSpPr/>
      </dsp:nvSpPr>
      <dsp:spPr>
        <a:xfrm>
          <a:off x="4605458" y="819730"/>
          <a:ext cx="2657238" cy="3937635"/>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470490" rIns="163576" bIns="163576" numCol="1" spcCol="1270" anchor="t" anchorCtr="0">
          <a:noAutofit/>
        </a:bodyPr>
        <a:lstStyle/>
        <a:p>
          <a:pPr marL="171450" lvl="1" indent="-171450" algn="l" defTabSz="800100">
            <a:lnSpc>
              <a:spcPct val="90000"/>
            </a:lnSpc>
            <a:spcBef>
              <a:spcPct val="0"/>
            </a:spcBef>
            <a:spcAft>
              <a:spcPct val="15000"/>
            </a:spcAft>
            <a:buChar char="•"/>
          </a:pPr>
          <a:endParaRPr lang="fi-FI" sz="1800" kern="1200" dirty="0"/>
        </a:p>
        <a:p>
          <a:pPr marL="171450" lvl="1" indent="-171450" algn="l" defTabSz="800100">
            <a:lnSpc>
              <a:spcPct val="90000"/>
            </a:lnSpc>
            <a:spcBef>
              <a:spcPct val="0"/>
            </a:spcBef>
            <a:spcAft>
              <a:spcPct val="15000"/>
            </a:spcAft>
            <a:buChar char="•"/>
          </a:pPr>
          <a:endParaRPr lang="fi-FI" sz="1800" kern="1200" dirty="0"/>
        </a:p>
        <a:p>
          <a:pPr marL="171450" lvl="1" indent="-171450" algn="l" defTabSz="800100">
            <a:lnSpc>
              <a:spcPct val="90000"/>
            </a:lnSpc>
            <a:spcBef>
              <a:spcPct val="0"/>
            </a:spcBef>
            <a:spcAft>
              <a:spcPct val="15000"/>
            </a:spcAft>
            <a:buChar char="•"/>
          </a:pPr>
          <a:r>
            <a:rPr lang="fi-FI" sz="1800" kern="1200" dirty="0"/>
            <a:t>Liikkeiden säätely</a:t>
          </a:r>
        </a:p>
        <a:p>
          <a:pPr marL="171450" lvl="1" indent="-171450" algn="l" defTabSz="800100">
            <a:lnSpc>
              <a:spcPct val="90000"/>
            </a:lnSpc>
            <a:spcBef>
              <a:spcPct val="0"/>
            </a:spcBef>
            <a:spcAft>
              <a:spcPct val="15000"/>
            </a:spcAft>
            <a:buChar char="•"/>
          </a:pPr>
          <a:r>
            <a:rPr lang="fi-FI" sz="1800" kern="1200" dirty="0"/>
            <a:t>Aisti- ja liiketiedon yhdistäminen (sensomotorinen)</a:t>
          </a:r>
        </a:p>
        <a:p>
          <a:pPr marL="171450" lvl="1" indent="-171450" algn="l" defTabSz="800100">
            <a:lnSpc>
              <a:spcPct val="90000"/>
            </a:lnSpc>
            <a:spcBef>
              <a:spcPct val="0"/>
            </a:spcBef>
            <a:spcAft>
              <a:spcPct val="15000"/>
            </a:spcAft>
            <a:buChar char="•"/>
          </a:pPr>
          <a:r>
            <a:rPr lang="fi-FI" sz="1800" kern="1200" dirty="0"/>
            <a:t>oppiminen</a:t>
          </a:r>
        </a:p>
        <a:p>
          <a:pPr marL="171450" lvl="1" indent="-171450" algn="l" defTabSz="800100">
            <a:lnSpc>
              <a:spcPct val="90000"/>
            </a:lnSpc>
            <a:spcBef>
              <a:spcPct val="0"/>
            </a:spcBef>
            <a:spcAft>
              <a:spcPct val="15000"/>
            </a:spcAft>
            <a:buChar char="•"/>
          </a:pPr>
          <a:r>
            <a:rPr lang="fi-FI" sz="1800" kern="1200" dirty="0"/>
            <a:t>Tarkkaavaisuus ja työmuistitoiminnot</a:t>
          </a:r>
        </a:p>
      </dsp:txBody>
      <dsp:txXfrm>
        <a:off x="4605458" y="819730"/>
        <a:ext cx="2657238" cy="3937635"/>
      </dsp:txXfrm>
    </dsp:sp>
    <dsp:sp modelId="{CFCE6694-BF68-4A1C-B11C-D09FB51D38AF}">
      <dsp:nvSpPr>
        <dsp:cNvPr id="0" name=""/>
        <dsp:cNvSpPr/>
      </dsp:nvSpPr>
      <dsp:spPr>
        <a:xfrm>
          <a:off x="4438686" y="597291"/>
          <a:ext cx="435214" cy="655163"/>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6C1489-4D20-431A-97DD-DAB2515AE09A}">
      <dsp:nvSpPr>
        <dsp:cNvPr id="0" name=""/>
        <dsp:cNvSpPr/>
      </dsp:nvSpPr>
      <dsp:spPr>
        <a:xfrm rot="16200000">
          <a:off x="6791189" y="2425506"/>
          <a:ext cx="2871126" cy="533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0490" bIns="0" numCol="1" spcCol="1270" anchor="t" anchorCtr="0">
          <a:noAutofit/>
        </a:bodyPr>
        <a:lstStyle/>
        <a:p>
          <a:pPr marL="0" lvl="0" indent="0" algn="r" defTabSz="1466850">
            <a:lnSpc>
              <a:spcPct val="90000"/>
            </a:lnSpc>
            <a:spcBef>
              <a:spcPct val="0"/>
            </a:spcBef>
            <a:spcAft>
              <a:spcPct val="35000"/>
            </a:spcAft>
            <a:buNone/>
          </a:pPr>
          <a:r>
            <a:rPr lang="fi-FI" sz="3300" kern="1200" dirty="0"/>
            <a:t>AIVORUNKO</a:t>
          </a:r>
        </a:p>
      </dsp:txBody>
      <dsp:txXfrm>
        <a:off x="6791189" y="2425506"/>
        <a:ext cx="2871126" cy="533468"/>
      </dsp:txXfrm>
    </dsp:sp>
    <dsp:sp modelId="{5D0F40FD-37BB-46DD-89A2-53A3D8BDEDFD}">
      <dsp:nvSpPr>
        <dsp:cNvPr id="0" name=""/>
        <dsp:cNvSpPr/>
      </dsp:nvSpPr>
      <dsp:spPr>
        <a:xfrm>
          <a:off x="8519998" y="763154"/>
          <a:ext cx="2657238" cy="3937635"/>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470490" rIns="163576" bIns="163576" numCol="1" spcCol="1270" anchor="t" anchorCtr="0">
          <a:noAutofit/>
        </a:bodyPr>
        <a:lstStyle/>
        <a:p>
          <a:pPr marL="171450" lvl="1" indent="-171450" algn="l" defTabSz="800100">
            <a:lnSpc>
              <a:spcPct val="90000"/>
            </a:lnSpc>
            <a:spcBef>
              <a:spcPct val="0"/>
            </a:spcBef>
            <a:spcAft>
              <a:spcPct val="15000"/>
            </a:spcAft>
            <a:buChar char="•"/>
          </a:pPr>
          <a:endParaRPr lang="fi-FI" sz="1800" kern="1200" dirty="0"/>
        </a:p>
        <a:p>
          <a:pPr marL="171450" lvl="1" indent="-171450" algn="l" defTabSz="800100">
            <a:lnSpc>
              <a:spcPct val="90000"/>
            </a:lnSpc>
            <a:spcBef>
              <a:spcPct val="0"/>
            </a:spcBef>
            <a:spcAft>
              <a:spcPct val="15000"/>
            </a:spcAft>
            <a:buChar char="•"/>
          </a:pPr>
          <a:endParaRPr lang="fi-FI" sz="1800" kern="1200" dirty="0"/>
        </a:p>
        <a:p>
          <a:pPr marL="171450" lvl="1" indent="-171450" algn="l" defTabSz="800100">
            <a:lnSpc>
              <a:spcPct val="90000"/>
            </a:lnSpc>
            <a:spcBef>
              <a:spcPct val="0"/>
            </a:spcBef>
            <a:spcAft>
              <a:spcPct val="15000"/>
            </a:spcAft>
            <a:buChar char="•"/>
          </a:pPr>
          <a:r>
            <a:rPr lang="fi-FI" sz="1800" kern="1200" dirty="0"/>
            <a:t>Säätelee hengitystä ja muita peruselintoimintoja</a:t>
          </a:r>
        </a:p>
        <a:p>
          <a:pPr marL="171450" lvl="1" indent="-171450" algn="l" defTabSz="800100">
            <a:lnSpc>
              <a:spcPct val="90000"/>
            </a:lnSpc>
            <a:spcBef>
              <a:spcPct val="0"/>
            </a:spcBef>
            <a:spcAft>
              <a:spcPct val="15000"/>
            </a:spcAft>
            <a:buChar char="•"/>
          </a:pPr>
          <a:r>
            <a:rPr lang="fi-FI" sz="1800" kern="1200" dirty="0"/>
            <a:t>Koostuu väliaivoista, keskiaivoista, aivosillasta, ja ydinjatkeesta </a:t>
          </a:r>
        </a:p>
        <a:p>
          <a:pPr marL="171450" lvl="1" indent="-171450" algn="l" defTabSz="800100">
            <a:lnSpc>
              <a:spcPct val="90000"/>
            </a:lnSpc>
            <a:spcBef>
              <a:spcPct val="0"/>
            </a:spcBef>
            <a:spcAft>
              <a:spcPct val="15000"/>
            </a:spcAft>
            <a:buChar char="•"/>
          </a:pPr>
          <a:r>
            <a:rPr lang="fi-FI" sz="1800" kern="1200" dirty="0"/>
            <a:t>Sisältää vireystilaa nostavia tai laskevia tumakkeita</a:t>
          </a:r>
        </a:p>
      </dsp:txBody>
      <dsp:txXfrm>
        <a:off x="8519998" y="763154"/>
        <a:ext cx="2657238" cy="3937635"/>
      </dsp:txXfrm>
    </dsp:sp>
    <dsp:sp modelId="{A1FC2A8D-0A57-4DBC-9CFE-FCA7131AEDD4}">
      <dsp:nvSpPr>
        <dsp:cNvPr id="0" name=""/>
        <dsp:cNvSpPr/>
      </dsp:nvSpPr>
      <dsp:spPr>
        <a:xfrm>
          <a:off x="8163921" y="590868"/>
          <a:ext cx="818148" cy="334890"/>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7C82C-9B35-4CBA-B32D-CCC4277BC205}" type="datetimeFigureOut">
              <a:rPr lang="fi-FI" smtClean="0"/>
              <a:t>10.5.2023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C1F345-6C1A-4EDE-BD3E-FEF81CED073D}" type="slidenum">
              <a:rPr lang="fi-FI" smtClean="0"/>
              <a:t>‹#›</a:t>
            </a:fld>
            <a:endParaRPr lang="fi-FI"/>
          </a:p>
        </p:txBody>
      </p:sp>
    </p:spTree>
    <p:extLst>
      <p:ext uri="{BB962C8B-B14F-4D97-AF65-F5344CB8AC3E}">
        <p14:creationId xmlns:p14="http://schemas.microsoft.com/office/powerpoint/2010/main" val="3084100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2</a:t>
            </a:fld>
            <a:endParaRPr lang="fi-FI"/>
          </a:p>
        </p:txBody>
      </p:sp>
    </p:spTree>
    <p:extLst>
      <p:ext uri="{BB962C8B-B14F-4D97-AF65-F5344CB8AC3E}">
        <p14:creationId xmlns:p14="http://schemas.microsoft.com/office/powerpoint/2010/main" val="2754847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1723E9A-E354-4B39-AE78-19DD8E7F7301}" type="slidenum">
              <a:rPr lang="fi-FI" smtClean="0"/>
              <a:t>17</a:t>
            </a:fld>
            <a:endParaRPr lang="fi-FI"/>
          </a:p>
        </p:txBody>
      </p:sp>
    </p:spTree>
    <p:extLst>
      <p:ext uri="{BB962C8B-B14F-4D97-AF65-F5344CB8AC3E}">
        <p14:creationId xmlns:p14="http://schemas.microsoft.com/office/powerpoint/2010/main" val="530315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b="1" dirty="0"/>
          </a:p>
        </p:txBody>
      </p:sp>
      <p:sp>
        <p:nvSpPr>
          <p:cNvPr id="4" name="Dian numeron paikkamerkki 3"/>
          <p:cNvSpPr>
            <a:spLocks noGrp="1"/>
          </p:cNvSpPr>
          <p:nvPr>
            <p:ph type="sldNum" sz="quarter" idx="5"/>
          </p:nvPr>
        </p:nvSpPr>
        <p:spPr/>
        <p:txBody>
          <a:bodyPr/>
          <a:lstStyle/>
          <a:p>
            <a:fld id="{01723E9A-E354-4B39-AE78-19DD8E7F7301}" type="slidenum">
              <a:rPr lang="fi-FI" smtClean="0"/>
              <a:t>18</a:t>
            </a:fld>
            <a:endParaRPr lang="fi-FI"/>
          </a:p>
        </p:txBody>
      </p:sp>
    </p:spTree>
    <p:extLst>
      <p:ext uri="{BB962C8B-B14F-4D97-AF65-F5344CB8AC3E}">
        <p14:creationId xmlns:p14="http://schemas.microsoft.com/office/powerpoint/2010/main" val="238829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19</a:t>
            </a:fld>
            <a:endParaRPr lang="fi-FI"/>
          </a:p>
        </p:txBody>
      </p:sp>
    </p:spTree>
    <p:extLst>
      <p:ext uri="{BB962C8B-B14F-4D97-AF65-F5344CB8AC3E}">
        <p14:creationId xmlns:p14="http://schemas.microsoft.com/office/powerpoint/2010/main" val="4097049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20</a:t>
            </a:fld>
            <a:endParaRPr lang="fi-FI"/>
          </a:p>
        </p:txBody>
      </p:sp>
    </p:spTree>
    <p:extLst>
      <p:ext uri="{BB962C8B-B14F-4D97-AF65-F5344CB8AC3E}">
        <p14:creationId xmlns:p14="http://schemas.microsoft.com/office/powerpoint/2010/main" val="1333250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21</a:t>
            </a:fld>
            <a:endParaRPr lang="fi-FI"/>
          </a:p>
        </p:txBody>
      </p:sp>
    </p:spTree>
    <p:extLst>
      <p:ext uri="{BB962C8B-B14F-4D97-AF65-F5344CB8AC3E}">
        <p14:creationId xmlns:p14="http://schemas.microsoft.com/office/powerpoint/2010/main" val="1526516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22</a:t>
            </a:fld>
            <a:endParaRPr lang="fi-FI"/>
          </a:p>
        </p:txBody>
      </p:sp>
    </p:spTree>
    <p:extLst>
      <p:ext uri="{BB962C8B-B14F-4D97-AF65-F5344CB8AC3E}">
        <p14:creationId xmlns:p14="http://schemas.microsoft.com/office/powerpoint/2010/main" val="478234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23</a:t>
            </a:fld>
            <a:endParaRPr lang="fi-FI"/>
          </a:p>
        </p:txBody>
      </p:sp>
    </p:spTree>
    <p:extLst>
      <p:ext uri="{BB962C8B-B14F-4D97-AF65-F5344CB8AC3E}">
        <p14:creationId xmlns:p14="http://schemas.microsoft.com/office/powerpoint/2010/main" val="2769976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24</a:t>
            </a:fld>
            <a:endParaRPr lang="fi-FI"/>
          </a:p>
        </p:txBody>
      </p:sp>
    </p:spTree>
    <p:extLst>
      <p:ext uri="{BB962C8B-B14F-4D97-AF65-F5344CB8AC3E}">
        <p14:creationId xmlns:p14="http://schemas.microsoft.com/office/powerpoint/2010/main" val="1646816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25</a:t>
            </a:fld>
            <a:endParaRPr lang="fi-FI"/>
          </a:p>
        </p:txBody>
      </p:sp>
    </p:spTree>
    <p:extLst>
      <p:ext uri="{BB962C8B-B14F-4D97-AF65-F5344CB8AC3E}">
        <p14:creationId xmlns:p14="http://schemas.microsoft.com/office/powerpoint/2010/main" val="154441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26</a:t>
            </a:fld>
            <a:endParaRPr lang="fi-FI"/>
          </a:p>
        </p:txBody>
      </p:sp>
    </p:spTree>
    <p:extLst>
      <p:ext uri="{BB962C8B-B14F-4D97-AF65-F5344CB8AC3E}">
        <p14:creationId xmlns:p14="http://schemas.microsoft.com/office/powerpoint/2010/main" val="3455435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3</a:t>
            </a:fld>
            <a:endParaRPr lang="fi-FI"/>
          </a:p>
        </p:txBody>
      </p:sp>
    </p:spTree>
    <p:extLst>
      <p:ext uri="{BB962C8B-B14F-4D97-AF65-F5344CB8AC3E}">
        <p14:creationId xmlns:p14="http://schemas.microsoft.com/office/powerpoint/2010/main" val="2678842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27</a:t>
            </a:fld>
            <a:endParaRPr lang="fi-FI"/>
          </a:p>
        </p:txBody>
      </p:sp>
    </p:spTree>
    <p:extLst>
      <p:ext uri="{BB962C8B-B14F-4D97-AF65-F5344CB8AC3E}">
        <p14:creationId xmlns:p14="http://schemas.microsoft.com/office/powerpoint/2010/main" val="3596563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8" name="Google Shape;8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88df3580ae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 name="Google Shape;94;g88df3580ae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89b7ae1a0e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6" name="Google Shape;106;g89b7ae1a0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33</a:t>
            </a:fld>
            <a:endParaRPr lang="fi-FI"/>
          </a:p>
        </p:txBody>
      </p:sp>
    </p:spTree>
    <p:extLst>
      <p:ext uri="{BB962C8B-B14F-4D97-AF65-F5344CB8AC3E}">
        <p14:creationId xmlns:p14="http://schemas.microsoft.com/office/powerpoint/2010/main" val="456398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18" name="Google Shape;11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4" name="Google Shape;12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37</a:t>
            </a:fld>
            <a:endParaRPr lang="fi-FI"/>
          </a:p>
        </p:txBody>
      </p:sp>
    </p:spTree>
    <p:extLst>
      <p:ext uri="{BB962C8B-B14F-4D97-AF65-F5344CB8AC3E}">
        <p14:creationId xmlns:p14="http://schemas.microsoft.com/office/powerpoint/2010/main" val="3049064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81e25f83e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6" name="Google Shape;136;g81e25f83e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39</a:t>
            </a:fld>
            <a:endParaRPr lang="fi-FI"/>
          </a:p>
        </p:txBody>
      </p:sp>
    </p:spTree>
    <p:extLst>
      <p:ext uri="{BB962C8B-B14F-4D97-AF65-F5344CB8AC3E}">
        <p14:creationId xmlns:p14="http://schemas.microsoft.com/office/powerpoint/2010/main" val="2100963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i="0" dirty="0">
                <a:solidFill>
                  <a:srgbClr val="000000"/>
                </a:solidFill>
                <a:effectLst/>
                <a:latin typeface="Open Sans" panose="020B0606030504020204" pitchFamily="34" charset="0"/>
              </a:rPr>
              <a:t> </a:t>
            </a:r>
            <a:endParaRPr lang="fi-FI" dirty="0"/>
          </a:p>
        </p:txBody>
      </p:sp>
      <p:sp>
        <p:nvSpPr>
          <p:cNvPr id="4" name="Dian numeron paikkamerkki 3"/>
          <p:cNvSpPr>
            <a:spLocks noGrp="1"/>
          </p:cNvSpPr>
          <p:nvPr>
            <p:ph type="sldNum" sz="quarter" idx="5"/>
          </p:nvPr>
        </p:nvSpPr>
        <p:spPr/>
        <p:txBody>
          <a:bodyPr/>
          <a:lstStyle/>
          <a:p>
            <a:fld id="{894EC2DD-EBF1-4B74-8B22-EF4887E24013}" type="slidenum">
              <a:rPr lang="fi-FI" smtClean="0"/>
              <a:t>4</a:t>
            </a:fld>
            <a:endParaRPr lang="fi-FI"/>
          </a:p>
        </p:txBody>
      </p:sp>
    </p:spTree>
    <p:extLst>
      <p:ext uri="{BB962C8B-B14F-4D97-AF65-F5344CB8AC3E}">
        <p14:creationId xmlns:p14="http://schemas.microsoft.com/office/powerpoint/2010/main" val="30314195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40</a:t>
            </a:fld>
            <a:endParaRPr lang="fi-FI"/>
          </a:p>
        </p:txBody>
      </p:sp>
    </p:spTree>
    <p:extLst>
      <p:ext uri="{BB962C8B-B14F-4D97-AF65-F5344CB8AC3E}">
        <p14:creationId xmlns:p14="http://schemas.microsoft.com/office/powerpoint/2010/main" val="2562803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41</a:t>
            </a:fld>
            <a:endParaRPr lang="fi-FI"/>
          </a:p>
        </p:txBody>
      </p:sp>
    </p:spTree>
    <p:extLst>
      <p:ext uri="{BB962C8B-B14F-4D97-AF65-F5344CB8AC3E}">
        <p14:creationId xmlns:p14="http://schemas.microsoft.com/office/powerpoint/2010/main" val="1453306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b="1" dirty="0"/>
          </a:p>
        </p:txBody>
      </p:sp>
      <p:sp>
        <p:nvSpPr>
          <p:cNvPr id="4" name="Dian numeron paikkamerkki 3"/>
          <p:cNvSpPr>
            <a:spLocks noGrp="1"/>
          </p:cNvSpPr>
          <p:nvPr>
            <p:ph type="sldNum" sz="quarter" idx="5"/>
          </p:nvPr>
        </p:nvSpPr>
        <p:spPr/>
        <p:txBody>
          <a:bodyPr/>
          <a:lstStyle/>
          <a:p>
            <a:fld id="{A8F1E378-5F08-4D5A-B44D-17B9216EA29F}" type="slidenum">
              <a:rPr lang="fi-FI" smtClean="0"/>
              <a:t>42</a:t>
            </a:fld>
            <a:endParaRPr lang="fi-FI"/>
          </a:p>
        </p:txBody>
      </p:sp>
    </p:spTree>
    <p:extLst>
      <p:ext uri="{BB962C8B-B14F-4D97-AF65-F5344CB8AC3E}">
        <p14:creationId xmlns:p14="http://schemas.microsoft.com/office/powerpoint/2010/main" val="4823333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43</a:t>
            </a:fld>
            <a:endParaRPr lang="fi-FI"/>
          </a:p>
        </p:txBody>
      </p:sp>
    </p:spTree>
    <p:extLst>
      <p:ext uri="{BB962C8B-B14F-4D97-AF65-F5344CB8AC3E}">
        <p14:creationId xmlns:p14="http://schemas.microsoft.com/office/powerpoint/2010/main" val="1151104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44</a:t>
            </a:fld>
            <a:endParaRPr lang="fi-FI"/>
          </a:p>
        </p:txBody>
      </p:sp>
    </p:spTree>
    <p:extLst>
      <p:ext uri="{BB962C8B-B14F-4D97-AF65-F5344CB8AC3E}">
        <p14:creationId xmlns:p14="http://schemas.microsoft.com/office/powerpoint/2010/main" val="6732148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45</a:t>
            </a:fld>
            <a:endParaRPr lang="fi-FI"/>
          </a:p>
        </p:txBody>
      </p:sp>
    </p:spTree>
    <p:extLst>
      <p:ext uri="{BB962C8B-B14F-4D97-AF65-F5344CB8AC3E}">
        <p14:creationId xmlns:p14="http://schemas.microsoft.com/office/powerpoint/2010/main" val="10919418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48</a:t>
            </a:fld>
            <a:endParaRPr lang="fi-FI"/>
          </a:p>
        </p:txBody>
      </p:sp>
    </p:spTree>
    <p:extLst>
      <p:ext uri="{BB962C8B-B14F-4D97-AF65-F5344CB8AC3E}">
        <p14:creationId xmlns:p14="http://schemas.microsoft.com/office/powerpoint/2010/main" val="34101064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49</a:t>
            </a:fld>
            <a:endParaRPr lang="fi-FI"/>
          </a:p>
        </p:txBody>
      </p:sp>
    </p:spTree>
    <p:extLst>
      <p:ext uri="{BB962C8B-B14F-4D97-AF65-F5344CB8AC3E}">
        <p14:creationId xmlns:p14="http://schemas.microsoft.com/office/powerpoint/2010/main" val="23159382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50</a:t>
            </a:fld>
            <a:endParaRPr lang="fi-FI"/>
          </a:p>
        </p:txBody>
      </p:sp>
    </p:spTree>
    <p:extLst>
      <p:ext uri="{BB962C8B-B14F-4D97-AF65-F5344CB8AC3E}">
        <p14:creationId xmlns:p14="http://schemas.microsoft.com/office/powerpoint/2010/main" val="26665337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51</a:t>
            </a:fld>
            <a:endParaRPr lang="fi-FI"/>
          </a:p>
        </p:txBody>
      </p:sp>
    </p:spTree>
    <p:extLst>
      <p:ext uri="{BB962C8B-B14F-4D97-AF65-F5344CB8AC3E}">
        <p14:creationId xmlns:p14="http://schemas.microsoft.com/office/powerpoint/2010/main" val="2609382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5</a:t>
            </a:fld>
            <a:endParaRPr lang="fi-FI"/>
          </a:p>
        </p:txBody>
      </p:sp>
    </p:spTree>
    <p:extLst>
      <p:ext uri="{BB962C8B-B14F-4D97-AF65-F5344CB8AC3E}">
        <p14:creationId xmlns:p14="http://schemas.microsoft.com/office/powerpoint/2010/main" val="1454506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28600" indent="-228600">
              <a:buAutoNum type="arabicPeriod"/>
            </a:pPr>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52</a:t>
            </a:fld>
            <a:endParaRPr lang="fi-FI"/>
          </a:p>
        </p:txBody>
      </p:sp>
    </p:spTree>
    <p:extLst>
      <p:ext uri="{BB962C8B-B14F-4D97-AF65-F5344CB8AC3E}">
        <p14:creationId xmlns:p14="http://schemas.microsoft.com/office/powerpoint/2010/main" val="32357621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94EC2DD-EBF1-4B74-8B22-EF4887E24013}" type="slidenum">
              <a:rPr lang="fi-FI" smtClean="0"/>
              <a:t>53</a:t>
            </a:fld>
            <a:endParaRPr lang="fi-FI"/>
          </a:p>
        </p:txBody>
      </p:sp>
    </p:spTree>
    <p:extLst>
      <p:ext uri="{BB962C8B-B14F-4D97-AF65-F5344CB8AC3E}">
        <p14:creationId xmlns:p14="http://schemas.microsoft.com/office/powerpoint/2010/main" val="37860682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1723E9A-E354-4B39-AE78-19DD8E7F7301}" type="slidenum">
              <a:rPr lang="fi-FI" smtClean="0"/>
              <a:t>54</a:t>
            </a:fld>
            <a:endParaRPr lang="fi-FI"/>
          </a:p>
        </p:txBody>
      </p:sp>
    </p:spTree>
    <p:extLst>
      <p:ext uri="{BB962C8B-B14F-4D97-AF65-F5344CB8AC3E}">
        <p14:creationId xmlns:p14="http://schemas.microsoft.com/office/powerpoint/2010/main" val="12243856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1723E9A-E354-4B39-AE78-19DD8E7F7301}" type="slidenum">
              <a:rPr lang="fi-FI" smtClean="0"/>
              <a:t>55</a:t>
            </a:fld>
            <a:endParaRPr lang="fi-FI"/>
          </a:p>
        </p:txBody>
      </p:sp>
    </p:spTree>
    <p:extLst>
      <p:ext uri="{BB962C8B-B14F-4D97-AF65-F5344CB8AC3E}">
        <p14:creationId xmlns:p14="http://schemas.microsoft.com/office/powerpoint/2010/main" val="15670682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94EC2DD-EBF1-4B74-8B22-EF4887E24013}" type="slidenum">
              <a:rPr lang="fi-FI" smtClean="0"/>
              <a:t>56</a:t>
            </a:fld>
            <a:endParaRPr lang="fi-FI"/>
          </a:p>
        </p:txBody>
      </p:sp>
    </p:spTree>
    <p:extLst>
      <p:ext uri="{BB962C8B-B14F-4D97-AF65-F5344CB8AC3E}">
        <p14:creationId xmlns:p14="http://schemas.microsoft.com/office/powerpoint/2010/main" val="3772299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94EC2DD-EBF1-4B74-8B22-EF4887E24013}" type="slidenum">
              <a:rPr lang="fi-FI" smtClean="0"/>
              <a:t>57</a:t>
            </a:fld>
            <a:endParaRPr lang="fi-FI"/>
          </a:p>
        </p:txBody>
      </p:sp>
    </p:spTree>
    <p:extLst>
      <p:ext uri="{BB962C8B-B14F-4D97-AF65-F5344CB8AC3E}">
        <p14:creationId xmlns:p14="http://schemas.microsoft.com/office/powerpoint/2010/main" val="23163776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58</a:t>
            </a:fld>
            <a:endParaRPr lang="fi-FI"/>
          </a:p>
        </p:txBody>
      </p:sp>
    </p:spTree>
    <p:extLst>
      <p:ext uri="{BB962C8B-B14F-4D97-AF65-F5344CB8AC3E}">
        <p14:creationId xmlns:p14="http://schemas.microsoft.com/office/powerpoint/2010/main" val="35190906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8" name="Google Shape;8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81e28cf4b4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0" name="Google Shape;100;g81e28cf4b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88df3580ae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4" name="Google Shape;94;g88df3580ae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9</a:t>
            </a:fld>
            <a:endParaRPr lang="fi-FI"/>
          </a:p>
        </p:txBody>
      </p:sp>
    </p:spTree>
    <p:extLst>
      <p:ext uri="{BB962C8B-B14F-4D97-AF65-F5344CB8AC3E}">
        <p14:creationId xmlns:p14="http://schemas.microsoft.com/office/powerpoint/2010/main" val="22299083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81e28cf4b4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6" name="Google Shape;106;g81e28cf4b4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64</a:t>
            </a:fld>
            <a:endParaRPr lang="fi-FI"/>
          </a:p>
        </p:txBody>
      </p:sp>
    </p:spTree>
    <p:extLst>
      <p:ext uri="{BB962C8B-B14F-4D97-AF65-F5344CB8AC3E}">
        <p14:creationId xmlns:p14="http://schemas.microsoft.com/office/powerpoint/2010/main" val="7472843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65</a:t>
            </a:fld>
            <a:endParaRPr lang="fi-FI"/>
          </a:p>
        </p:txBody>
      </p:sp>
    </p:spTree>
    <p:extLst>
      <p:ext uri="{BB962C8B-B14F-4D97-AF65-F5344CB8AC3E}">
        <p14:creationId xmlns:p14="http://schemas.microsoft.com/office/powerpoint/2010/main" val="11391998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2" name="Google Shape;11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88df3580ae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8" name="Google Shape;118;g88df3580a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4" name="Google Shape;12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0" name="Google Shape;13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88df3580ae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36" name="Google Shape;136;g88df3580ae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71</a:t>
            </a:fld>
            <a:endParaRPr lang="fi-FI"/>
          </a:p>
        </p:txBody>
      </p:sp>
    </p:spTree>
    <p:extLst>
      <p:ext uri="{BB962C8B-B14F-4D97-AF65-F5344CB8AC3E}">
        <p14:creationId xmlns:p14="http://schemas.microsoft.com/office/powerpoint/2010/main" val="9035284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72</a:t>
            </a:fld>
            <a:endParaRPr lang="fi-FI"/>
          </a:p>
        </p:txBody>
      </p:sp>
    </p:spTree>
    <p:extLst>
      <p:ext uri="{BB962C8B-B14F-4D97-AF65-F5344CB8AC3E}">
        <p14:creationId xmlns:p14="http://schemas.microsoft.com/office/powerpoint/2010/main" val="2101056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10</a:t>
            </a:fld>
            <a:endParaRPr lang="fi-FI"/>
          </a:p>
        </p:txBody>
      </p:sp>
    </p:spTree>
    <p:extLst>
      <p:ext uri="{BB962C8B-B14F-4D97-AF65-F5344CB8AC3E}">
        <p14:creationId xmlns:p14="http://schemas.microsoft.com/office/powerpoint/2010/main" val="29970991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73</a:t>
            </a:fld>
            <a:endParaRPr lang="fi-FI"/>
          </a:p>
        </p:txBody>
      </p:sp>
    </p:spTree>
    <p:extLst>
      <p:ext uri="{BB962C8B-B14F-4D97-AF65-F5344CB8AC3E}">
        <p14:creationId xmlns:p14="http://schemas.microsoft.com/office/powerpoint/2010/main" val="11200330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buFont typeface="Arial" panose="020B0604020202020204" pitchFamily="34" charset="0"/>
              <a:buChar char="•"/>
            </a:pPr>
            <a:endParaRPr lang="fi-FI" b="0" i="0" dirty="0">
              <a:solidFill>
                <a:srgbClr val="333333"/>
              </a:solidFill>
              <a:effectLst/>
              <a:latin typeface="Open Sans" panose="020B0606030504020204" pitchFamily="34" charset="0"/>
            </a:endParaRPr>
          </a:p>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74</a:t>
            </a:fld>
            <a:endParaRPr lang="fi-FI"/>
          </a:p>
        </p:txBody>
      </p:sp>
    </p:spTree>
    <p:extLst>
      <p:ext uri="{BB962C8B-B14F-4D97-AF65-F5344CB8AC3E}">
        <p14:creationId xmlns:p14="http://schemas.microsoft.com/office/powerpoint/2010/main" val="31572958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76</a:t>
            </a:fld>
            <a:endParaRPr lang="fi-FI"/>
          </a:p>
        </p:txBody>
      </p:sp>
    </p:spTree>
    <p:extLst>
      <p:ext uri="{BB962C8B-B14F-4D97-AF65-F5344CB8AC3E}">
        <p14:creationId xmlns:p14="http://schemas.microsoft.com/office/powerpoint/2010/main" val="8603169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77</a:t>
            </a:fld>
            <a:endParaRPr lang="fi-FI"/>
          </a:p>
        </p:txBody>
      </p:sp>
    </p:spTree>
    <p:extLst>
      <p:ext uri="{BB962C8B-B14F-4D97-AF65-F5344CB8AC3E}">
        <p14:creationId xmlns:p14="http://schemas.microsoft.com/office/powerpoint/2010/main" val="26219009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78</a:t>
            </a:fld>
            <a:endParaRPr lang="fi-FI"/>
          </a:p>
        </p:txBody>
      </p:sp>
    </p:spTree>
    <p:extLst>
      <p:ext uri="{BB962C8B-B14F-4D97-AF65-F5344CB8AC3E}">
        <p14:creationId xmlns:p14="http://schemas.microsoft.com/office/powerpoint/2010/main" val="29159821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79</a:t>
            </a:fld>
            <a:endParaRPr lang="fi-FI"/>
          </a:p>
        </p:txBody>
      </p:sp>
    </p:spTree>
    <p:extLst>
      <p:ext uri="{BB962C8B-B14F-4D97-AF65-F5344CB8AC3E}">
        <p14:creationId xmlns:p14="http://schemas.microsoft.com/office/powerpoint/2010/main" val="22527952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80</a:t>
            </a:fld>
            <a:endParaRPr lang="fi-FI"/>
          </a:p>
        </p:txBody>
      </p:sp>
    </p:spTree>
    <p:extLst>
      <p:ext uri="{BB962C8B-B14F-4D97-AF65-F5344CB8AC3E}">
        <p14:creationId xmlns:p14="http://schemas.microsoft.com/office/powerpoint/2010/main" val="41851910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81</a:t>
            </a:fld>
            <a:endParaRPr lang="fi-FI"/>
          </a:p>
        </p:txBody>
      </p:sp>
    </p:spTree>
    <p:extLst>
      <p:ext uri="{BB962C8B-B14F-4D97-AF65-F5344CB8AC3E}">
        <p14:creationId xmlns:p14="http://schemas.microsoft.com/office/powerpoint/2010/main" val="959172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11</a:t>
            </a:fld>
            <a:endParaRPr lang="fi-FI"/>
          </a:p>
        </p:txBody>
      </p:sp>
    </p:spTree>
    <p:extLst>
      <p:ext uri="{BB962C8B-B14F-4D97-AF65-F5344CB8AC3E}">
        <p14:creationId xmlns:p14="http://schemas.microsoft.com/office/powerpoint/2010/main" val="1190453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15</a:t>
            </a:fld>
            <a:endParaRPr lang="fi-FI"/>
          </a:p>
        </p:txBody>
      </p:sp>
    </p:spTree>
    <p:extLst>
      <p:ext uri="{BB962C8B-B14F-4D97-AF65-F5344CB8AC3E}">
        <p14:creationId xmlns:p14="http://schemas.microsoft.com/office/powerpoint/2010/main" val="822968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8F1E378-5F08-4D5A-B44D-17B9216EA29F}" type="slidenum">
              <a:rPr lang="fi-FI" smtClean="0"/>
              <a:t>16</a:t>
            </a:fld>
            <a:endParaRPr lang="fi-FI"/>
          </a:p>
        </p:txBody>
      </p:sp>
    </p:spTree>
    <p:extLst>
      <p:ext uri="{BB962C8B-B14F-4D97-AF65-F5344CB8AC3E}">
        <p14:creationId xmlns:p14="http://schemas.microsoft.com/office/powerpoint/2010/main" val="4065510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7648908-1EDA-775C-2866-B65BB84724E4}"/>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E2A21DF1-E277-FD8D-18FC-208BE02C86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25B1E105-FD98-FDFE-218D-AFEF93943EF8}"/>
              </a:ext>
            </a:extLst>
          </p:cNvPr>
          <p:cNvSpPr>
            <a:spLocks noGrp="1"/>
          </p:cNvSpPr>
          <p:nvPr>
            <p:ph type="dt" sz="half" idx="10"/>
          </p:nvPr>
        </p:nvSpPr>
        <p:spPr/>
        <p:txBody>
          <a:bodyPr/>
          <a:lstStyle/>
          <a:p>
            <a:fld id="{C65315CF-422D-4002-9BDE-E29346DF7F76}" type="datetimeFigureOut">
              <a:rPr lang="fi-FI" smtClean="0"/>
              <a:t>10.5.2023</a:t>
            </a:fld>
            <a:endParaRPr lang="fi-FI"/>
          </a:p>
        </p:txBody>
      </p:sp>
      <p:sp>
        <p:nvSpPr>
          <p:cNvPr id="5" name="Alatunnisteen paikkamerkki 4">
            <a:extLst>
              <a:ext uri="{FF2B5EF4-FFF2-40B4-BE49-F238E27FC236}">
                <a16:creationId xmlns:a16="http://schemas.microsoft.com/office/drawing/2014/main" id="{C66112E6-17EB-CA97-8C64-77844E6B1BF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4310ED5-F9DA-865A-D894-AE739D327EAB}"/>
              </a:ext>
            </a:extLst>
          </p:cNvPr>
          <p:cNvSpPr>
            <a:spLocks noGrp="1"/>
          </p:cNvSpPr>
          <p:nvPr>
            <p:ph type="sldNum" sz="quarter" idx="12"/>
          </p:nvPr>
        </p:nvSpPr>
        <p:spPr/>
        <p:txBody>
          <a:bodyPr/>
          <a:lstStyle/>
          <a:p>
            <a:fld id="{C48171E4-2316-4DE8-AFD7-16B02AC2B608}" type="slidenum">
              <a:rPr lang="fi-FI" smtClean="0"/>
              <a:t>‹#›</a:t>
            </a:fld>
            <a:endParaRPr lang="fi-FI"/>
          </a:p>
        </p:txBody>
      </p:sp>
    </p:spTree>
    <p:extLst>
      <p:ext uri="{BB962C8B-B14F-4D97-AF65-F5344CB8AC3E}">
        <p14:creationId xmlns:p14="http://schemas.microsoft.com/office/powerpoint/2010/main" val="3423697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31D4CD2-09A8-BD00-A915-D598788B10BB}"/>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7290AB3F-ED69-8E00-E861-87D4809947F6}"/>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B085593-435C-D341-E7A5-CA86A773E602}"/>
              </a:ext>
            </a:extLst>
          </p:cNvPr>
          <p:cNvSpPr>
            <a:spLocks noGrp="1"/>
          </p:cNvSpPr>
          <p:nvPr>
            <p:ph type="dt" sz="half" idx="10"/>
          </p:nvPr>
        </p:nvSpPr>
        <p:spPr/>
        <p:txBody>
          <a:bodyPr/>
          <a:lstStyle/>
          <a:p>
            <a:fld id="{C65315CF-422D-4002-9BDE-E29346DF7F76}" type="datetimeFigureOut">
              <a:rPr lang="fi-FI" smtClean="0"/>
              <a:t>10.5.2023</a:t>
            </a:fld>
            <a:endParaRPr lang="fi-FI"/>
          </a:p>
        </p:txBody>
      </p:sp>
      <p:sp>
        <p:nvSpPr>
          <p:cNvPr id="5" name="Alatunnisteen paikkamerkki 4">
            <a:extLst>
              <a:ext uri="{FF2B5EF4-FFF2-40B4-BE49-F238E27FC236}">
                <a16:creationId xmlns:a16="http://schemas.microsoft.com/office/drawing/2014/main" id="{69BC50F7-ECDD-6E8F-5FBC-412A6D8404B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A5A5AEF-5C70-7290-4659-C6053D334E95}"/>
              </a:ext>
            </a:extLst>
          </p:cNvPr>
          <p:cNvSpPr>
            <a:spLocks noGrp="1"/>
          </p:cNvSpPr>
          <p:nvPr>
            <p:ph type="sldNum" sz="quarter" idx="12"/>
          </p:nvPr>
        </p:nvSpPr>
        <p:spPr/>
        <p:txBody>
          <a:bodyPr/>
          <a:lstStyle/>
          <a:p>
            <a:fld id="{C48171E4-2316-4DE8-AFD7-16B02AC2B608}" type="slidenum">
              <a:rPr lang="fi-FI" smtClean="0"/>
              <a:t>‹#›</a:t>
            </a:fld>
            <a:endParaRPr lang="fi-FI"/>
          </a:p>
        </p:txBody>
      </p:sp>
    </p:spTree>
    <p:extLst>
      <p:ext uri="{BB962C8B-B14F-4D97-AF65-F5344CB8AC3E}">
        <p14:creationId xmlns:p14="http://schemas.microsoft.com/office/powerpoint/2010/main" val="1243100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17303D05-B7C4-9421-9E25-365A5619FB00}"/>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7C2937F8-BD44-2936-D34C-EB0D1452C4AB}"/>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67F2E4AB-25FF-0D3F-A2B0-6BCC61E5655D}"/>
              </a:ext>
            </a:extLst>
          </p:cNvPr>
          <p:cNvSpPr>
            <a:spLocks noGrp="1"/>
          </p:cNvSpPr>
          <p:nvPr>
            <p:ph type="dt" sz="half" idx="10"/>
          </p:nvPr>
        </p:nvSpPr>
        <p:spPr/>
        <p:txBody>
          <a:bodyPr/>
          <a:lstStyle/>
          <a:p>
            <a:fld id="{C65315CF-422D-4002-9BDE-E29346DF7F76}" type="datetimeFigureOut">
              <a:rPr lang="fi-FI" smtClean="0"/>
              <a:t>10.5.2023</a:t>
            </a:fld>
            <a:endParaRPr lang="fi-FI"/>
          </a:p>
        </p:txBody>
      </p:sp>
      <p:sp>
        <p:nvSpPr>
          <p:cNvPr id="5" name="Alatunnisteen paikkamerkki 4">
            <a:extLst>
              <a:ext uri="{FF2B5EF4-FFF2-40B4-BE49-F238E27FC236}">
                <a16:creationId xmlns:a16="http://schemas.microsoft.com/office/drawing/2014/main" id="{3501BC7C-A19A-5FBA-8CD5-C797236FC0F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28D47B9-A604-9B0E-2BD0-C7C000DABF38}"/>
              </a:ext>
            </a:extLst>
          </p:cNvPr>
          <p:cNvSpPr>
            <a:spLocks noGrp="1"/>
          </p:cNvSpPr>
          <p:nvPr>
            <p:ph type="sldNum" sz="quarter" idx="12"/>
          </p:nvPr>
        </p:nvSpPr>
        <p:spPr/>
        <p:txBody>
          <a:bodyPr/>
          <a:lstStyle/>
          <a:p>
            <a:fld id="{C48171E4-2316-4DE8-AFD7-16B02AC2B608}" type="slidenum">
              <a:rPr lang="fi-FI" smtClean="0"/>
              <a:t>‹#›</a:t>
            </a:fld>
            <a:endParaRPr lang="fi-FI"/>
          </a:p>
        </p:txBody>
      </p:sp>
    </p:spTree>
    <p:extLst>
      <p:ext uri="{BB962C8B-B14F-4D97-AF65-F5344CB8AC3E}">
        <p14:creationId xmlns:p14="http://schemas.microsoft.com/office/powerpoint/2010/main" val="1592438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036510-B5A7-9080-5B68-D45DDD72AB18}"/>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C248C459-733D-7BDC-9FC0-6E2784CDD3EF}"/>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53609795-E5DE-B2EC-D1E7-70287C6EC08B}"/>
              </a:ext>
            </a:extLst>
          </p:cNvPr>
          <p:cNvSpPr>
            <a:spLocks noGrp="1"/>
          </p:cNvSpPr>
          <p:nvPr>
            <p:ph type="dt" sz="half" idx="10"/>
          </p:nvPr>
        </p:nvSpPr>
        <p:spPr/>
        <p:txBody>
          <a:bodyPr/>
          <a:lstStyle/>
          <a:p>
            <a:fld id="{C65315CF-422D-4002-9BDE-E29346DF7F76}" type="datetimeFigureOut">
              <a:rPr lang="fi-FI" smtClean="0"/>
              <a:t>10.5.2023</a:t>
            </a:fld>
            <a:endParaRPr lang="fi-FI"/>
          </a:p>
        </p:txBody>
      </p:sp>
      <p:sp>
        <p:nvSpPr>
          <p:cNvPr id="5" name="Alatunnisteen paikkamerkki 4">
            <a:extLst>
              <a:ext uri="{FF2B5EF4-FFF2-40B4-BE49-F238E27FC236}">
                <a16:creationId xmlns:a16="http://schemas.microsoft.com/office/drawing/2014/main" id="{E13CD0A7-BA5F-60B9-0DBA-E6978CC527D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58FC23D-83F0-2C2E-C8AC-1A489DF79535}"/>
              </a:ext>
            </a:extLst>
          </p:cNvPr>
          <p:cNvSpPr>
            <a:spLocks noGrp="1"/>
          </p:cNvSpPr>
          <p:nvPr>
            <p:ph type="sldNum" sz="quarter" idx="12"/>
          </p:nvPr>
        </p:nvSpPr>
        <p:spPr/>
        <p:txBody>
          <a:bodyPr/>
          <a:lstStyle/>
          <a:p>
            <a:fld id="{C48171E4-2316-4DE8-AFD7-16B02AC2B608}" type="slidenum">
              <a:rPr lang="fi-FI" smtClean="0"/>
              <a:t>‹#›</a:t>
            </a:fld>
            <a:endParaRPr lang="fi-FI"/>
          </a:p>
        </p:txBody>
      </p:sp>
    </p:spTree>
    <p:extLst>
      <p:ext uri="{BB962C8B-B14F-4D97-AF65-F5344CB8AC3E}">
        <p14:creationId xmlns:p14="http://schemas.microsoft.com/office/powerpoint/2010/main" val="3033066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B514B5B-D475-8167-FC01-E4658BAF47FE}"/>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C8DE7A78-86C6-6B39-099D-C112885DE3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EB8B0731-EBE6-BF8E-6B74-6A55B653B283}"/>
              </a:ext>
            </a:extLst>
          </p:cNvPr>
          <p:cNvSpPr>
            <a:spLocks noGrp="1"/>
          </p:cNvSpPr>
          <p:nvPr>
            <p:ph type="dt" sz="half" idx="10"/>
          </p:nvPr>
        </p:nvSpPr>
        <p:spPr/>
        <p:txBody>
          <a:bodyPr/>
          <a:lstStyle/>
          <a:p>
            <a:fld id="{C65315CF-422D-4002-9BDE-E29346DF7F76}" type="datetimeFigureOut">
              <a:rPr lang="fi-FI" smtClean="0"/>
              <a:t>10.5.2023</a:t>
            </a:fld>
            <a:endParaRPr lang="fi-FI"/>
          </a:p>
        </p:txBody>
      </p:sp>
      <p:sp>
        <p:nvSpPr>
          <p:cNvPr id="5" name="Alatunnisteen paikkamerkki 4">
            <a:extLst>
              <a:ext uri="{FF2B5EF4-FFF2-40B4-BE49-F238E27FC236}">
                <a16:creationId xmlns:a16="http://schemas.microsoft.com/office/drawing/2014/main" id="{B10366DB-0F11-19F5-05E3-F53F3D0DC7D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8043AA3-CC19-EB51-3A16-C0493E7FA04E}"/>
              </a:ext>
            </a:extLst>
          </p:cNvPr>
          <p:cNvSpPr>
            <a:spLocks noGrp="1"/>
          </p:cNvSpPr>
          <p:nvPr>
            <p:ph type="sldNum" sz="quarter" idx="12"/>
          </p:nvPr>
        </p:nvSpPr>
        <p:spPr/>
        <p:txBody>
          <a:bodyPr/>
          <a:lstStyle/>
          <a:p>
            <a:fld id="{C48171E4-2316-4DE8-AFD7-16B02AC2B608}" type="slidenum">
              <a:rPr lang="fi-FI" smtClean="0"/>
              <a:t>‹#›</a:t>
            </a:fld>
            <a:endParaRPr lang="fi-FI"/>
          </a:p>
        </p:txBody>
      </p:sp>
    </p:spTree>
    <p:extLst>
      <p:ext uri="{BB962C8B-B14F-4D97-AF65-F5344CB8AC3E}">
        <p14:creationId xmlns:p14="http://schemas.microsoft.com/office/powerpoint/2010/main" val="78426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724C92-600D-50BC-3631-64EF1D42A571}"/>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6A251E4-C378-C2DC-C743-5C6BB6310DD2}"/>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951CA9D4-319A-D751-029E-9478A412C872}"/>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2DB96CEA-024E-660B-44F2-E401638972AA}"/>
              </a:ext>
            </a:extLst>
          </p:cNvPr>
          <p:cNvSpPr>
            <a:spLocks noGrp="1"/>
          </p:cNvSpPr>
          <p:nvPr>
            <p:ph type="dt" sz="half" idx="10"/>
          </p:nvPr>
        </p:nvSpPr>
        <p:spPr/>
        <p:txBody>
          <a:bodyPr/>
          <a:lstStyle/>
          <a:p>
            <a:fld id="{C65315CF-422D-4002-9BDE-E29346DF7F76}" type="datetimeFigureOut">
              <a:rPr lang="fi-FI" smtClean="0"/>
              <a:t>10.5.2023</a:t>
            </a:fld>
            <a:endParaRPr lang="fi-FI"/>
          </a:p>
        </p:txBody>
      </p:sp>
      <p:sp>
        <p:nvSpPr>
          <p:cNvPr id="6" name="Alatunnisteen paikkamerkki 5">
            <a:extLst>
              <a:ext uri="{FF2B5EF4-FFF2-40B4-BE49-F238E27FC236}">
                <a16:creationId xmlns:a16="http://schemas.microsoft.com/office/drawing/2014/main" id="{68B70E8E-D6AF-A85D-791F-76CD64F9DB19}"/>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B1E8657D-F6E7-A69C-0D3F-A443A52D4EEE}"/>
              </a:ext>
            </a:extLst>
          </p:cNvPr>
          <p:cNvSpPr>
            <a:spLocks noGrp="1"/>
          </p:cNvSpPr>
          <p:nvPr>
            <p:ph type="sldNum" sz="quarter" idx="12"/>
          </p:nvPr>
        </p:nvSpPr>
        <p:spPr/>
        <p:txBody>
          <a:bodyPr/>
          <a:lstStyle/>
          <a:p>
            <a:fld id="{C48171E4-2316-4DE8-AFD7-16B02AC2B608}" type="slidenum">
              <a:rPr lang="fi-FI" smtClean="0"/>
              <a:t>‹#›</a:t>
            </a:fld>
            <a:endParaRPr lang="fi-FI"/>
          </a:p>
        </p:txBody>
      </p:sp>
    </p:spTree>
    <p:extLst>
      <p:ext uri="{BB962C8B-B14F-4D97-AF65-F5344CB8AC3E}">
        <p14:creationId xmlns:p14="http://schemas.microsoft.com/office/powerpoint/2010/main" val="344727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0356346-4852-F6F9-ADA6-A192D974A21C}"/>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7492DE2A-67D0-34D6-B7EC-263B0A25B2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D381851C-9A1D-43C5-C5FB-384F6E62CDB0}"/>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B1CEAA45-C616-A99C-8859-7FF8B1287C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AB0150B5-F92E-3C59-56BE-371E34B759B3}"/>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609E66A4-2C61-FB0B-332F-9545D1457BFB}"/>
              </a:ext>
            </a:extLst>
          </p:cNvPr>
          <p:cNvSpPr>
            <a:spLocks noGrp="1"/>
          </p:cNvSpPr>
          <p:nvPr>
            <p:ph type="dt" sz="half" idx="10"/>
          </p:nvPr>
        </p:nvSpPr>
        <p:spPr/>
        <p:txBody>
          <a:bodyPr/>
          <a:lstStyle/>
          <a:p>
            <a:fld id="{C65315CF-422D-4002-9BDE-E29346DF7F76}" type="datetimeFigureOut">
              <a:rPr lang="fi-FI" smtClean="0"/>
              <a:t>10.5.2023</a:t>
            </a:fld>
            <a:endParaRPr lang="fi-FI"/>
          </a:p>
        </p:txBody>
      </p:sp>
      <p:sp>
        <p:nvSpPr>
          <p:cNvPr id="8" name="Alatunnisteen paikkamerkki 7">
            <a:extLst>
              <a:ext uri="{FF2B5EF4-FFF2-40B4-BE49-F238E27FC236}">
                <a16:creationId xmlns:a16="http://schemas.microsoft.com/office/drawing/2014/main" id="{F14E40A9-64B2-F932-079A-0A2A07F7E082}"/>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CF151573-C8E5-0375-9B7F-9CC9F5BA6688}"/>
              </a:ext>
            </a:extLst>
          </p:cNvPr>
          <p:cNvSpPr>
            <a:spLocks noGrp="1"/>
          </p:cNvSpPr>
          <p:nvPr>
            <p:ph type="sldNum" sz="quarter" idx="12"/>
          </p:nvPr>
        </p:nvSpPr>
        <p:spPr/>
        <p:txBody>
          <a:bodyPr/>
          <a:lstStyle/>
          <a:p>
            <a:fld id="{C48171E4-2316-4DE8-AFD7-16B02AC2B608}" type="slidenum">
              <a:rPr lang="fi-FI" smtClean="0"/>
              <a:t>‹#›</a:t>
            </a:fld>
            <a:endParaRPr lang="fi-FI"/>
          </a:p>
        </p:txBody>
      </p:sp>
    </p:spTree>
    <p:extLst>
      <p:ext uri="{BB962C8B-B14F-4D97-AF65-F5344CB8AC3E}">
        <p14:creationId xmlns:p14="http://schemas.microsoft.com/office/powerpoint/2010/main" val="3914924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8D6E94-C54C-788E-5EE2-C233C318FCF6}"/>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3E9F6640-4136-CD65-0F1C-311EDD401E02}"/>
              </a:ext>
            </a:extLst>
          </p:cNvPr>
          <p:cNvSpPr>
            <a:spLocks noGrp="1"/>
          </p:cNvSpPr>
          <p:nvPr>
            <p:ph type="dt" sz="half" idx="10"/>
          </p:nvPr>
        </p:nvSpPr>
        <p:spPr/>
        <p:txBody>
          <a:bodyPr/>
          <a:lstStyle/>
          <a:p>
            <a:fld id="{C65315CF-422D-4002-9BDE-E29346DF7F76}" type="datetimeFigureOut">
              <a:rPr lang="fi-FI" smtClean="0"/>
              <a:t>10.5.2023</a:t>
            </a:fld>
            <a:endParaRPr lang="fi-FI"/>
          </a:p>
        </p:txBody>
      </p:sp>
      <p:sp>
        <p:nvSpPr>
          <p:cNvPr id="4" name="Alatunnisteen paikkamerkki 3">
            <a:extLst>
              <a:ext uri="{FF2B5EF4-FFF2-40B4-BE49-F238E27FC236}">
                <a16:creationId xmlns:a16="http://schemas.microsoft.com/office/drawing/2014/main" id="{009572DD-C340-DEF8-6F74-FD351D92E387}"/>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EF7654D9-C07B-99EE-D124-AAC80F508CA5}"/>
              </a:ext>
            </a:extLst>
          </p:cNvPr>
          <p:cNvSpPr>
            <a:spLocks noGrp="1"/>
          </p:cNvSpPr>
          <p:nvPr>
            <p:ph type="sldNum" sz="quarter" idx="12"/>
          </p:nvPr>
        </p:nvSpPr>
        <p:spPr/>
        <p:txBody>
          <a:bodyPr/>
          <a:lstStyle/>
          <a:p>
            <a:fld id="{C48171E4-2316-4DE8-AFD7-16B02AC2B608}" type="slidenum">
              <a:rPr lang="fi-FI" smtClean="0"/>
              <a:t>‹#›</a:t>
            </a:fld>
            <a:endParaRPr lang="fi-FI"/>
          </a:p>
        </p:txBody>
      </p:sp>
    </p:spTree>
    <p:extLst>
      <p:ext uri="{BB962C8B-B14F-4D97-AF65-F5344CB8AC3E}">
        <p14:creationId xmlns:p14="http://schemas.microsoft.com/office/powerpoint/2010/main" val="361423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44C4A891-D892-1DA6-5F01-2DBD68F6C063}"/>
              </a:ext>
            </a:extLst>
          </p:cNvPr>
          <p:cNvSpPr>
            <a:spLocks noGrp="1"/>
          </p:cNvSpPr>
          <p:nvPr>
            <p:ph type="dt" sz="half" idx="10"/>
          </p:nvPr>
        </p:nvSpPr>
        <p:spPr/>
        <p:txBody>
          <a:bodyPr/>
          <a:lstStyle/>
          <a:p>
            <a:fld id="{C65315CF-422D-4002-9BDE-E29346DF7F76}" type="datetimeFigureOut">
              <a:rPr lang="fi-FI" smtClean="0"/>
              <a:t>10.5.2023</a:t>
            </a:fld>
            <a:endParaRPr lang="fi-FI"/>
          </a:p>
        </p:txBody>
      </p:sp>
      <p:sp>
        <p:nvSpPr>
          <p:cNvPr id="3" name="Alatunnisteen paikkamerkki 2">
            <a:extLst>
              <a:ext uri="{FF2B5EF4-FFF2-40B4-BE49-F238E27FC236}">
                <a16:creationId xmlns:a16="http://schemas.microsoft.com/office/drawing/2014/main" id="{32021AF6-882D-4016-A867-3CD738F023EF}"/>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91E447B1-F459-E63F-AAA9-FCADD19C9556}"/>
              </a:ext>
            </a:extLst>
          </p:cNvPr>
          <p:cNvSpPr>
            <a:spLocks noGrp="1"/>
          </p:cNvSpPr>
          <p:nvPr>
            <p:ph type="sldNum" sz="quarter" idx="12"/>
          </p:nvPr>
        </p:nvSpPr>
        <p:spPr/>
        <p:txBody>
          <a:bodyPr/>
          <a:lstStyle/>
          <a:p>
            <a:fld id="{C48171E4-2316-4DE8-AFD7-16B02AC2B608}" type="slidenum">
              <a:rPr lang="fi-FI" smtClean="0"/>
              <a:t>‹#›</a:t>
            </a:fld>
            <a:endParaRPr lang="fi-FI"/>
          </a:p>
        </p:txBody>
      </p:sp>
    </p:spTree>
    <p:extLst>
      <p:ext uri="{BB962C8B-B14F-4D97-AF65-F5344CB8AC3E}">
        <p14:creationId xmlns:p14="http://schemas.microsoft.com/office/powerpoint/2010/main" val="3781696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E04D88-8229-975F-AEB7-9C107A3D2E72}"/>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F23BE0D5-3845-BEB9-29C4-4DC476F53A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FE9549C4-721D-CC39-18C8-33651D7B11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586A4411-3E96-9E44-73CA-EB4EDDE7506E}"/>
              </a:ext>
            </a:extLst>
          </p:cNvPr>
          <p:cNvSpPr>
            <a:spLocks noGrp="1"/>
          </p:cNvSpPr>
          <p:nvPr>
            <p:ph type="dt" sz="half" idx="10"/>
          </p:nvPr>
        </p:nvSpPr>
        <p:spPr/>
        <p:txBody>
          <a:bodyPr/>
          <a:lstStyle/>
          <a:p>
            <a:fld id="{C65315CF-422D-4002-9BDE-E29346DF7F76}" type="datetimeFigureOut">
              <a:rPr lang="fi-FI" smtClean="0"/>
              <a:t>10.5.2023</a:t>
            </a:fld>
            <a:endParaRPr lang="fi-FI"/>
          </a:p>
        </p:txBody>
      </p:sp>
      <p:sp>
        <p:nvSpPr>
          <p:cNvPr id="6" name="Alatunnisteen paikkamerkki 5">
            <a:extLst>
              <a:ext uri="{FF2B5EF4-FFF2-40B4-BE49-F238E27FC236}">
                <a16:creationId xmlns:a16="http://schemas.microsoft.com/office/drawing/2014/main" id="{B61B247C-FE7B-1451-2229-AF75078176D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37B8B7B6-35DE-E796-1058-D10827A56FBD}"/>
              </a:ext>
            </a:extLst>
          </p:cNvPr>
          <p:cNvSpPr>
            <a:spLocks noGrp="1"/>
          </p:cNvSpPr>
          <p:nvPr>
            <p:ph type="sldNum" sz="quarter" idx="12"/>
          </p:nvPr>
        </p:nvSpPr>
        <p:spPr/>
        <p:txBody>
          <a:bodyPr/>
          <a:lstStyle/>
          <a:p>
            <a:fld id="{C48171E4-2316-4DE8-AFD7-16B02AC2B608}" type="slidenum">
              <a:rPr lang="fi-FI" smtClean="0"/>
              <a:t>‹#›</a:t>
            </a:fld>
            <a:endParaRPr lang="fi-FI"/>
          </a:p>
        </p:txBody>
      </p:sp>
    </p:spTree>
    <p:extLst>
      <p:ext uri="{BB962C8B-B14F-4D97-AF65-F5344CB8AC3E}">
        <p14:creationId xmlns:p14="http://schemas.microsoft.com/office/powerpoint/2010/main" val="3534361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2D62EC-4DEA-D937-0A55-803E921FE359}"/>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55CBAE87-1F4E-42A7-A0A4-085AEC40F6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CBB78887-2951-7FD6-2554-6D472B7061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2529DF83-C21E-0F3C-9C7A-32C7D5185BF0}"/>
              </a:ext>
            </a:extLst>
          </p:cNvPr>
          <p:cNvSpPr>
            <a:spLocks noGrp="1"/>
          </p:cNvSpPr>
          <p:nvPr>
            <p:ph type="dt" sz="half" idx="10"/>
          </p:nvPr>
        </p:nvSpPr>
        <p:spPr/>
        <p:txBody>
          <a:bodyPr/>
          <a:lstStyle/>
          <a:p>
            <a:fld id="{C65315CF-422D-4002-9BDE-E29346DF7F76}" type="datetimeFigureOut">
              <a:rPr lang="fi-FI" smtClean="0"/>
              <a:t>10.5.2023</a:t>
            </a:fld>
            <a:endParaRPr lang="fi-FI"/>
          </a:p>
        </p:txBody>
      </p:sp>
      <p:sp>
        <p:nvSpPr>
          <p:cNvPr id="6" name="Alatunnisteen paikkamerkki 5">
            <a:extLst>
              <a:ext uri="{FF2B5EF4-FFF2-40B4-BE49-F238E27FC236}">
                <a16:creationId xmlns:a16="http://schemas.microsoft.com/office/drawing/2014/main" id="{DE19CF34-4000-8DFF-E6F6-E514F6141B43}"/>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0556736E-C621-9CC4-BF10-DEDB8F962659}"/>
              </a:ext>
            </a:extLst>
          </p:cNvPr>
          <p:cNvSpPr>
            <a:spLocks noGrp="1"/>
          </p:cNvSpPr>
          <p:nvPr>
            <p:ph type="sldNum" sz="quarter" idx="12"/>
          </p:nvPr>
        </p:nvSpPr>
        <p:spPr/>
        <p:txBody>
          <a:bodyPr/>
          <a:lstStyle/>
          <a:p>
            <a:fld id="{C48171E4-2316-4DE8-AFD7-16B02AC2B608}" type="slidenum">
              <a:rPr lang="fi-FI" smtClean="0"/>
              <a:t>‹#›</a:t>
            </a:fld>
            <a:endParaRPr lang="fi-FI"/>
          </a:p>
        </p:txBody>
      </p:sp>
    </p:spTree>
    <p:extLst>
      <p:ext uri="{BB962C8B-B14F-4D97-AF65-F5344CB8AC3E}">
        <p14:creationId xmlns:p14="http://schemas.microsoft.com/office/powerpoint/2010/main" val="747388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F1F2F181-5AC0-D227-571A-2D967E2AD0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BEAB3AD7-4B0E-7CE9-5869-1E19F9478B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5F47412-722E-35EB-85E6-38D1B79374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5315CF-422D-4002-9BDE-E29346DF7F76}" type="datetimeFigureOut">
              <a:rPr lang="fi-FI" smtClean="0"/>
              <a:t>10.5.2023</a:t>
            </a:fld>
            <a:endParaRPr lang="fi-FI"/>
          </a:p>
        </p:txBody>
      </p:sp>
      <p:sp>
        <p:nvSpPr>
          <p:cNvPr id="5" name="Alatunnisteen paikkamerkki 4">
            <a:extLst>
              <a:ext uri="{FF2B5EF4-FFF2-40B4-BE49-F238E27FC236}">
                <a16:creationId xmlns:a16="http://schemas.microsoft.com/office/drawing/2014/main" id="{3F56D324-31BB-AE87-7B41-7CF01496E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6C207251-7DD2-A41D-FF91-304E57FE5B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8171E4-2316-4DE8-AFD7-16B02AC2B608}" type="slidenum">
              <a:rPr lang="fi-FI" smtClean="0"/>
              <a:t>‹#›</a:t>
            </a:fld>
            <a:endParaRPr lang="fi-FI"/>
          </a:p>
        </p:txBody>
      </p:sp>
    </p:spTree>
    <p:extLst>
      <p:ext uri="{BB962C8B-B14F-4D97-AF65-F5344CB8AC3E}">
        <p14:creationId xmlns:p14="http://schemas.microsoft.com/office/powerpoint/2010/main" val="1457346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jpe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9.jpeg"/></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7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yle.fi/aihe/artikkeli/2019/08/20/ota-haltuun-opiskelutekniikat"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Otsikko 1">
            <a:extLst>
              <a:ext uri="{FF2B5EF4-FFF2-40B4-BE49-F238E27FC236}">
                <a16:creationId xmlns:a16="http://schemas.microsoft.com/office/drawing/2014/main" id="{8ED6B6DD-4CD9-FF26-D504-9604B8E89D32}"/>
              </a:ext>
            </a:extLst>
          </p:cNvPr>
          <p:cNvSpPr>
            <a:spLocks noGrp="1"/>
          </p:cNvSpPr>
          <p:nvPr>
            <p:ph type="ctrTitle"/>
          </p:nvPr>
        </p:nvSpPr>
        <p:spPr>
          <a:xfrm>
            <a:off x="3315031" y="1380754"/>
            <a:ext cx="5561938" cy="2513516"/>
          </a:xfrm>
        </p:spPr>
        <p:txBody>
          <a:bodyPr>
            <a:normAutofit/>
          </a:bodyPr>
          <a:lstStyle/>
          <a:p>
            <a:r>
              <a:rPr lang="fi-FI"/>
              <a:t>Psykologia 1</a:t>
            </a:r>
          </a:p>
        </p:txBody>
      </p:sp>
      <p:sp>
        <p:nvSpPr>
          <p:cNvPr id="3" name="Alaotsikko 2">
            <a:extLst>
              <a:ext uri="{FF2B5EF4-FFF2-40B4-BE49-F238E27FC236}">
                <a16:creationId xmlns:a16="http://schemas.microsoft.com/office/drawing/2014/main" id="{1E53B04A-3466-499F-770F-EECBC29AA61D}"/>
              </a:ext>
            </a:extLst>
          </p:cNvPr>
          <p:cNvSpPr>
            <a:spLocks noGrp="1"/>
          </p:cNvSpPr>
          <p:nvPr>
            <p:ph type="subTitle" idx="1"/>
          </p:nvPr>
        </p:nvSpPr>
        <p:spPr>
          <a:xfrm>
            <a:off x="3315031" y="4076802"/>
            <a:ext cx="5561938" cy="1534587"/>
          </a:xfrm>
        </p:spPr>
        <p:txBody>
          <a:bodyPr>
            <a:normAutofit/>
          </a:bodyPr>
          <a:lstStyle/>
          <a:p>
            <a:r>
              <a:rPr lang="fi-FI"/>
              <a:t>TOIMIVA JA OPPIVA IHMINEN</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5725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E9D7A57-552B-EE91-61B7-D981B70D5333}"/>
              </a:ext>
            </a:extLst>
          </p:cNvPr>
          <p:cNvSpPr>
            <a:spLocks noGrp="1"/>
          </p:cNvSpPr>
          <p:nvPr>
            <p:ph type="title"/>
          </p:nvPr>
        </p:nvSpPr>
        <p:spPr>
          <a:xfrm>
            <a:off x="686834" y="591344"/>
            <a:ext cx="3200400" cy="5585619"/>
          </a:xfrm>
        </p:spPr>
        <p:txBody>
          <a:bodyPr>
            <a:normAutofit/>
          </a:bodyPr>
          <a:lstStyle/>
          <a:p>
            <a:r>
              <a:rPr lang="fi-FI">
                <a:solidFill>
                  <a:srgbClr val="FFFFFF"/>
                </a:solidFill>
              </a:rPr>
              <a:t>Psykologisen tutkimuksen eettiset periaatteet: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953CE12D-C497-0C61-CB24-A7A92DA0B97C}"/>
              </a:ext>
            </a:extLst>
          </p:cNvPr>
          <p:cNvSpPr>
            <a:spLocks noGrp="1"/>
          </p:cNvSpPr>
          <p:nvPr>
            <p:ph idx="1"/>
          </p:nvPr>
        </p:nvSpPr>
        <p:spPr>
          <a:xfrm>
            <a:off x="4447308" y="591344"/>
            <a:ext cx="6906491" cy="5585619"/>
          </a:xfrm>
        </p:spPr>
        <p:txBody>
          <a:bodyPr anchor="ctr">
            <a:normAutofit/>
          </a:bodyPr>
          <a:lstStyle/>
          <a:p>
            <a:pPr marL="514350" indent="-514350">
              <a:buFont typeface="+mj-lt"/>
              <a:buAutoNum type="arabicPeriod"/>
            </a:pPr>
            <a:r>
              <a:rPr lang="fi-FI" sz="2400" b="1" dirty="0"/>
              <a:t>TUTKITTAVAN ITSEMÄÄRÄÄMISOIKEUDEN KUNNIOITTAMINEN </a:t>
            </a:r>
            <a:r>
              <a:rPr lang="fi-FI" sz="2400" dirty="0"/>
              <a:t>(tutkimukseen osallistuminen vapaaehtoista)</a:t>
            </a:r>
          </a:p>
          <a:p>
            <a:pPr marL="514350" indent="-514350">
              <a:buFont typeface="+mj-lt"/>
              <a:buAutoNum type="arabicPeriod"/>
            </a:pPr>
            <a:r>
              <a:rPr lang="fi-FI" sz="2400" b="1" dirty="0"/>
              <a:t>VAHINGOITTAMISEN VÄLTTÄMINEN </a:t>
            </a:r>
            <a:r>
              <a:rPr lang="fi-FI" sz="2400" dirty="0"/>
              <a:t>(oltava mahdollisuus keskeyttää tutkimus ja käsitellä tilanne ammattilaisen kanssa)</a:t>
            </a:r>
          </a:p>
          <a:p>
            <a:pPr marL="514350" indent="-514350">
              <a:buFont typeface="+mj-lt"/>
              <a:buAutoNum type="arabicPeriod"/>
            </a:pPr>
            <a:r>
              <a:rPr lang="fi-FI" sz="2400" b="1" dirty="0"/>
              <a:t>YKSITYISYYS JA TIETOSUOJA </a:t>
            </a:r>
            <a:r>
              <a:rPr lang="fi-FI" sz="2400" dirty="0"/>
              <a:t>(anonymiteetti suojattava, lupa tulosten julkaisemiseen pyydettävä)</a:t>
            </a:r>
          </a:p>
          <a:p>
            <a:pPr marL="0" indent="0">
              <a:buNone/>
            </a:pPr>
            <a:endParaRPr lang="fi-FI" sz="2400" dirty="0"/>
          </a:p>
          <a:p>
            <a:r>
              <a:rPr lang="fi-FI" sz="2400" b="1" dirty="0"/>
              <a:t>Eläinetiikka</a:t>
            </a:r>
            <a:r>
              <a:rPr lang="fi-FI" sz="2400" dirty="0"/>
              <a:t> (eläimille ei saa tuottaa perusteetonta kärsimystä, aina kun mahdollista eläinten käyttö tutkimuksissa korvattava </a:t>
            </a:r>
            <a:r>
              <a:rPr lang="fi-FI" sz="2400" dirty="0" err="1"/>
              <a:t>muislla</a:t>
            </a:r>
            <a:r>
              <a:rPr lang="fi-FI" sz="2400" dirty="0"/>
              <a:t> tutkimusmenetelmillä)</a:t>
            </a:r>
          </a:p>
          <a:p>
            <a:endParaRPr lang="fi-FI" sz="2400"/>
          </a:p>
        </p:txBody>
      </p:sp>
    </p:spTree>
    <p:extLst>
      <p:ext uri="{BB962C8B-B14F-4D97-AF65-F5344CB8AC3E}">
        <p14:creationId xmlns:p14="http://schemas.microsoft.com/office/powerpoint/2010/main" val="2892390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433ED772-EEB0-9F36-B74F-83990EDCC1A4}"/>
              </a:ext>
            </a:extLst>
          </p:cNvPr>
          <p:cNvSpPr>
            <a:spLocks noGrp="1"/>
          </p:cNvSpPr>
          <p:nvPr>
            <p:ph type="title"/>
          </p:nvPr>
        </p:nvSpPr>
        <p:spPr>
          <a:xfrm>
            <a:off x="686834" y="591344"/>
            <a:ext cx="3200400" cy="5585619"/>
          </a:xfrm>
        </p:spPr>
        <p:txBody>
          <a:bodyPr>
            <a:normAutofit/>
          </a:bodyPr>
          <a:lstStyle/>
          <a:p>
            <a:r>
              <a:rPr lang="fi-FI">
                <a:solidFill>
                  <a:srgbClr val="FFFFFF"/>
                </a:solidFill>
              </a:rPr>
              <a:t>Tieteellisen tutkimuksen prosessi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A8D3769F-2927-CAC4-A0DE-5DFC8573AEB0}"/>
              </a:ext>
            </a:extLst>
          </p:cNvPr>
          <p:cNvSpPr>
            <a:spLocks noGrp="1"/>
          </p:cNvSpPr>
          <p:nvPr>
            <p:ph idx="1"/>
          </p:nvPr>
        </p:nvSpPr>
        <p:spPr>
          <a:xfrm>
            <a:off x="4447308" y="591344"/>
            <a:ext cx="6906491" cy="5585619"/>
          </a:xfrm>
        </p:spPr>
        <p:txBody>
          <a:bodyPr anchor="ctr">
            <a:normAutofit/>
          </a:bodyPr>
          <a:lstStyle/>
          <a:p>
            <a:r>
              <a:rPr lang="fi-FI"/>
              <a:t>Psykologiassa tieteellisen tutkimuksen tehtävänä on ratkaista ongelmia ja auttaa ihmiskuntaa</a:t>
            </a:r>
          </a:p>
          <a:p>
            <a:r>
              <a:rPr lang="fi-FI" b="1"/>
              <a:t>Tutkimuksen päävaiheet:</a:t>
            </a:r>
          </a:p>
          <a:p>
            <a:pPr marL="514350" indent="-514350">
              <a:buFont typeface="+mj-lt"/>
              <a:buAutoNum type="arabicPeriod"/>
            </a:pPr>
            <a:r>
              <a:rPr lang="fi-FI"/>
              <a:t>Tutkimusongelma ja hypoteesit</a:t>
            </a:r>
          </a:p>
          <a:p>
            <a:pPr marL="514350" indent="-514350">
              <a:buFont typeface="+mj-lt"/>
              <a:buAutoNum type="arabicPeriod"/>
            </a:pPr>
            <a:r>
              <a:rPr lang="fi-FI"/>
              <a:t>Aineiston keruu ja tutkimuksen toteuttaminen </a:t>
            </a:r>
          </a:p>
          <a:p>
            <a:pPr marL="514350" indent="-514350">
              <a:buFont typeface="+mj-lt"/>
              <a:buAutoNum type="arabicPeriod"/>
            </a:pPr>
            <a:r>
              <a:rPr lang="fi-FI"/>
              <a:t>Tutkimustiedon käsittely, tulkinnat ja johtopäätökset</a:t>
            </a:r>
          </a:p>
        </p:txBody>
      </p:sp>
    </p:spTree>
    <p:extLst>
      <p:ext uri="{BB962C8B-B14F-4D97-AF65-F5344CB8AC3E}">
        <p14:creationId xmlns:p14="http://schemas.microsoft.com/office/powerpoint/2010/main" val="753696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a:extLst>
              <a:ext uri="{FF2B5EF4-FFF2-40B4-BE49-F238E27FC236}">
                <a16:creationId xmlns:a16="http://schemas.microsoft.com/office/drawing/2014/main" id="{0E085E03-DBC8-1DF2-5D02-2D966BA309A8}"/>
              </a:ext>
            </a:extLst>
          </p:cNvPr>
          <p:cNvPicPr>
            <a:picLocks noGrp="1" noChangeAspect="1"/>
          </p:cNvPicPr>
          <p:nvPr>
            <p:ph idx="1"/>
          </p:nvPr>
        </p:nvPicPr>
        <p:blipFill>
          <a:blip r:embed="rId2"/>
          <a:stretch>
            <a:fillRect/>
          </a:stretch>
        </p:blipFill>
        <p:spPr>
          <a:xfrm>
            <a:off x="1143000" y="197167"/>
            <a:ext cx="9986963" cy="6516493"/>
          </a:xfrm>
          <a:prstGeom prst="rect">
            <a:avLst/>
          </a:prstGeom>
        </p:spPr>
      </p:pic>
    </p:spTree>
    <p:extLst>
      <p:ext uri="{BB962C8B-B14F-4D97-AF65-F5344CB8AC3E}">
        <p14:creationId xmlns:p14="http://schemas.microsoft.com/office/powerpoint/2010/main" val="700402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a:extLst>
              <a:ext uri="{FF2B5EF4-FFF2-40B4-BE49-F238E27FC236}">
                <a16:creationId xmlns:a16="http://schemas.microsoft.com/office/drawing/2014/main" id="{6CCD259F-8D2A-0ED9-FEED-C4DCF51E48D8}"/>
              </a:ext>
            </a:extLst>
          </p:cNvPr>
          <p:cNvPicPr>
            <a:picLocks noGrp="1" noChangeAspect="1"/>
          </p:cNvPicPr>
          <p:nvPr>
            <p:ph idx="1"/>
          </p:nvPr>
        </p:nvPicPr>
        <p:blipFill>
          <a:blip r:embed="rId2"/>
          <a:stretch>
            <a:fillRect/>
          </a:stretch>
        </p:blipFill>
        <p:spPr>
          <a:xfrm>
            <a:off x="643467" y="661839"/>
            <a:ext cx="10905066" cy="5534321"/>
          </a:xfrm>
          <a:prstGeom prst="rect">
            <a:avLst/>
          </a:prstGeom>
        </p:spPr>
      </p:pic>
    </p:spTree>
    <p:extLst>
      <p:ext uri="{BB962C8B-B14F-4D97-AF65-F5344CB8AC3E}">
        <p14:creationId xmlns:p14="http://schemas.microsoft.com/office/powerpoint/2010/main" val="2392226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9A1480-254A-280F-241F-4845802CBFBA}"/>
              </a:ext>
            </a:extLst>
          </p:cNvPr>
          <p:cNvSpPr>
            <a:spLocks noGrp="1"/>
          </p:cNvSpPr>
          <p:nvPr>
            <p:ph type="title"/>
          </p:nvPr>
        </p:nvSpPr>
        <p:spPr/>
        <p:txBody>
          <a:bodyPr/>
          <a:lstStyle/>
          <a:p>
            <a:r>
              <a:rPr lang="fi-FI" dirty="0"/>
              <a:t>Tutkimusmenetelmien valinta</a:t>
            </a:r>
          </a:p>
        </p:txBody>
      </p:sp>
      <p:sp>
        <p:nvSpPr>
          <p:cNvPr id="3" name="Sisällön paikkamerkki 2">
            <a:extLst>
              <a:ext uri="{FF2B5EF4-FFF2-40B4-BE49-F238E27FC236}">
                <a16:creationId xmlns:a16="http://schemas.microsoft.com/office/drawing/2014/main" id="{908DF91E-2AE1-1965-3856-ADA3EFE327A1}"/>
              </a:ext>
            </a:extLst>
          </p:cNvPr>
          <p:cNvSpPr>
            <a:spLocks noGrp="1"/>
          </p:cNvSpPr>
          <p:nvPr>
            <p:ph idx="1"/>
          </p:nvPr>
        </p:nvSpPr>
        <p:spPr/>
        <p:txBody>
          <a:bodyPr/>
          <a:lstStyle/>
          <a:p>
            <a:r>
              <a:rPr lang="fi-FI" dirty="0"/>
              <a:t>Tutkimusote (Millä tavalla tutkimus toteutetaan? Kokeellinen vai ei-kokeellinen tutkimus.)</a:t>
            </a:r>
          </a:p>
          <a:p>
            <a:r>
              <a:rPr lang="fi-FI" dirty="0"/>
              <a:t>Aineistonkeruumenetelmän valitseminen (Miten kerätään tutkittavaa ilmiötä koskeva tieto?)</a:t>
            </a:r>
          </a:p>
        </p:txBody>
      </p:sp>
    </p:spTree>
    <p:extLst>
      <p:ext uri="{BB962C8B-B14F-4D97-AF65-F5344CB8AC3E}">
        <p14:creationId xmlns:p14="http://schemas.microsoft.com/office/powerpoint/2010/main" val="2445256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9E15013E-7146-769A-3CA6-DA8BFCF53E19}"/>
              </a:ext>
            </a:extLst>
          </p:cNvPr>
          <p:cNvSpPr>
            <a:spLocks noGrp="1"/>
          </p:cNvSpPr>
          <p:nvPr>
            <p:ph type="title"/>
          </p:nvPr>
        </p:nvSpPr>
        <p:spPr>
          <a:xfrm>
            <a:off x="686834" y="591344"/>
            <a:ext cx="3200400" cy="5585619"/>
          </a:xfrm>
        </p:spPr>
        <p:txBody>
          <a:bodyPr>
            <a:normAutofit/>
          </a:bodyPr>
          <a:lstStyle/>
          <a:p>
            <a:r>
              <a:rPr lang="fi-FI">
                <a:solidFill>
                  <a:srgbClr val="FFFFFF"/>
                </a:solidFill>
              </a:rPr>
              <a:t>Kokeellinen tutkimus eli koe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08EC8ADD-B711-C5E9-06EB-D0D27886CFC6}"/>
              </a:ext>
            </a:extLst>
          </p:cNvPr>
          <p:cNvSpPr>
            <a:spLocks noGrp="1"/>
          </p:cNvSpPr>
          <p:nvPr>
            <p:ph idx="1"/>
          </p:nvPr>
        </p:nvSpPr>
        <p:spPr>
          <a:xfrm>
            <a:off x="4447308" y="591344"/>
            <a:ext cx="6906491" cy="5585619"/>
          </a:xfrm>
        </p:spPr>
        <p:txBody>
          <a:bodyPr anchor="ctr">
            <a:normAutofit/>
          </a:bodyPr>
          <a:lstStyle/>
          <a:p>
            <a:r>
              <a:rPr lang="fi-FI" dirty="0"/>
              <a:t>Pyrkimyksenä osoittaa syy-seuraussuhde</a:t>
            </a:r>
          </a:p>
          <a:p>
            <a:r>
              <a:rPr lang="fi-FI" dirty="0"/>
              <a:t>Osoitetaan, että tutkittavien asioiden eli muuttujien välillä on selkeä yhteys (toinen muuttuja on syy ja toinen seuraus)</a:t>
            </a:r>
          </a:p>
          <a:p>
            <a:r>
              <a:rPr lang="fi-FI" dirty="0"/>
              <a:t>Riippumaton muuttuja on asia, jota tutkija muuntelee koetilanteessa</a:t>
            </a:r>
          </a:p>
          <a:p>
            <a:r>
              <a:rPr lang="fi-FI" dirty="0"/>
              <a:t>Riippuva muuttuja on mittaamisen kohteena oleva asia</a:t>
            </a:r>
          </a:p>
          <a:p>
            <a:r>
              <a:rPr lang="fi-FI" dirty="0"/>
              <a:t>Voidaan tehdä laboratoriossa tai kentällä</a:t>
            </a:r>
          </a:p>
          <a:p>
            <a:r>
              <a:rPr lang="fi-FI" dirty="0"/>
              <a:t>Lähtökohtana aina hypoteesin testaaminen</a:t>
            </a:r>
          </a:p>
        </p:txBody>
      </p:sp>
    </p:spTree>
    <p:extLst>
      <p:ext uri="{BB962C8B-B14F-4D97-AF65-F5344CB8AC3E}">
        <p14:creationId xmlns:p14="http://schemas.microsoft.com/office/powerpoint/2010/main" val="363650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a:extLst>
              <a:ext uri="{FF2B5EF4-FFF2-40B4-BE49-F238E27FC236}">
                <a16:creationId xmlns:a16="http://schemas.microsoft.com/office/drawing/2014/main" id="{9D0D4916-67F4-4C6B-9C8C-58881C4FFD56}"/>
              </a:ext>
            </a:extLst>
          </p:cNvPr>
          <p:cNvPicPr>
            <a:picLocks noGrp="1" noChangeAspect="1"/>
          </p:cNvPicPr>
          <p:nvPr>
            <p:ph idx="1"/>
          </p:nvPr>
        </p:nvPicPr>
        <p:blipFill>
          <a:blip r:embed="rId3"/>
          <a:stretch>
            <a:fillRect/>
          </a:stretch>
        </p:blipFill>
        <p:spPr>
          <a:xfrm>
            <a:off x="2381955" y="643466"/>
            <a:ext cx="7428089" cy="5571067"/>
          </a:xfrm>
          <a:prstGeom prst="rect">
            <a:avLst/>
          </a:prstGeom>
        </p:spPr>
      </p:pic>
    </p:spTree>
    <p:extLst>
      <p:ext uri="{BB962C8B-B14F-4D97-AF65-F5344CB8AC3E}">
        <p14:creationId xmlns:p14="http://schemas.microsoft.com/office/powerpoint/2010/main" val="3767477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A435D3-4110-ADF5-528A-F61F61F784B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Onnistunut kokeellinen tutkimus</a:t>
            </a:r>
          </a:p>
        </p:txBody>
      </p:sp>
      <p:graphicFrame>
        <p:nvGraphicFramePr>
          <p:cNvPr id="5" name="Sisällön paikkamerkki 2">
            <a:extLst>
              <a:ext uri="{FF2B5EF4-FFF2-40B4-BE49-F238E27FC236}">
                <a16:creationId xmlns:a16="http://schemas.microsoft.com/office/drawing/2014/main" id="{99FFABD4-CAFA-95F3-1FED-D97A08C2663E}"/>
              </a:ext>
            </a:extLst>
          </p:cNvPr>
          <p:cNvGraphicFramePr>
            <a:graphicFrameLocks noGrp="1"/>
          </p:cNvGraphicFramePr>
          <p:nvPr>
            <p:ph idx="1"/>
          </p:nvPr>
        </p:nvGraphicFramePr>
        <p:xfrm>
          <a:off x="4180114" y="174171"/>
          <a:ext cx="7852229" cy="6683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6132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0735F6-CF2A-D0BF-0BBA-94C7C99399D6}"/>
              </a:ext>
            </a:extLst>
          </p:cNvPr>
          <p:cNvSpPr>
            <a:spLocks noGrp="1"/>
          </p:cNvSpPr>
          <p:nvPr>
            <p:ph type="title"/>
          </p:nvPr>
        </p:nvSpPr>
        <p:spPr>
          <a:xfrm>
            <a:off x="4965431" y="143271"/>
            <a:ext cx="6586491" cy="981820"/>
          </a:xfrm>
        </p:spPr>
        <p:txBody>
          <a:bodyPr>
            <a:normAutofit/>
          </a:bodyPr>
          <a:lstStyle/>
          <a:p>
            <a:r>
              <a:rPr lang="fi-FI" sz="4600" dirty="0"/>
              <a:t>Aineistonkeruumenetelmät</a:t>
            </a:r>
          </a:p>
        </p:txBody>
      </p:sp>
      <p:pic>
        <p:nvPicPr>
          <p:cNvPr id="6" name="Picture 5">
            <a:extLst>
              <a:ext uri="{FF2B5EF4-FFF2-40B4-BE49-F238E27FC236}">
                <a16:creationId xmlns:a16="http://schemas.microsoft.com/office/drawing/2014/main" id="{152BC956-EE53-69BB-5105-9CB9816DC88C}"/>
              </a:ext>
            </a:extLst>
          </p:cNvPr>
          <p:cNvPicPr>
            <a:picLocks noChangeAspect="1"/>
          </p:cNvPicPr>
          <p:nvPr/>
        </p:nvPicPr>
        <p:blipFill rotWithShape="1">
          <a:blip r:embed="rId3"/>
          <a:srcRect l="27701" r="31743"/>
          <a:stretch/>
        </p:blipFill>
        <p:spPr>
          <a:xfrm>
            <a:off x="20" y="10"/>
            <a:ext cx="4635571" cy="6857990"/>
          </a:xfrm>
          <a:prstGeom prst="rect">
            <a:avLst/>
          </a:prstGeom>
          <a:effectLst/>
        </p:spPr>
      </p:pic>
      <p:graphicFrame>
        <p:nvGraphicFramePr>
          <p:cNvPr id="5" name="Sisällön paikkamerkki 2">
            <a:extLst>
              <a:ext uri="{FF2B5EF4-FFF2-40B4-BE49-F238E27FC236}">
                <a16:creationId xmlns:a16="http://schemas.microsoft.com/office/drawing/2014/main" id="{E5709DD7-81E0-09C2-B834-6C0BB43F4C00}"/>
              </a:ext>
            </a:extLst>
          </p:cNvPr>
          <p:cNvGraphicFramePr>
            <a:graphicFrameLocks noGrp="1"/>
          </p:cNvGraphicFramePr>
          <p:nvPr>
            <p:ph idx="1"/>
          </p:nvPr>
        </p:nvGraphicFramePr>
        <p:xfrm>
          <a:off x="4833257" y="1125091"/>
          <a:ext cx="7053943" cy="55896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49537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42EFFC71-8F00-256E-A5E7-BC3DB6237435}"/>
              </a:ext>
            </a:extLst>
          </p:cNvPr>
          <p:cNvSpPr>
            <a:spLocks noGrp="1"/>
          </p:cNvSpPr>
          <p:nvPr>
            <p:ph type="title"/>
          </p:nvPr>
        </p:nvSpPr>
        <p:spPr>
          <a:xfrm>
            <a:off x="686834" y="591344"/>
            <a:ext cx="3200400" cy="5585619"/>
          </a:xfrm>
        </p:spPr>
        <p:txBody>
          <a:bodyPr>
            <a:normAutofit/>
          </a:bodyPr>
          <a:lstStyle/>
          <a:p>
            <a:r>
              <a:rPr lang="fi-FI">
                <a:solidFill>
                  <a:srgbClr val="FFFFFF"/>
                </a:solidFill>
              </a:rPr>
              <a:t>Ei-kokeellinen tutkimus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5A824A13-2EF6-01ED-C06A-63EE59F0DEF5}"/>
              </a:ext>
            </a:extLst>
          </p:cNvPr>
          <p:cNvSpPr>
            <a:spLocks noGrp="1"/>
          </p:cNvSpPr>
          <p:nvPr>
            <p:ph idx="1"/>
          </p:nvPr>
        </p:nvSpPr>
        <p:spPr>
          <a:xfrm>
            <a:off x="4447308" y="591344"/>
            <a:ext cx="6906491" cy="5585619"/>
          </a:xfrm>
        </p:spPr>
        <p:txBody>
          <a:bodyPr anchor="ctr">
            <a:normAutofit/>
          </a:bodyPr>
          <a:lstStyle/>
          <a:p>
            <a:r>
              <a:rPr lang="fi-FI" dirty="0"/>
              <a:t>Selvitetään eri ilmiöiden välisiä yhteyksiä tai kuvaillaan tutkittavaa ilmiötä seikkaperäisesti</a:t>
            </a:r>
          </a:p>
          <a:p>
            <a:r>
              <a:rPr lang="fi-FI" dirty="0"/>
              <a:t>Esim. </a:t>
            </a:r>
            <a:r>
              <a:rPr lang="fi-FI" dirty="0" err="1"/>
              <a:t>korrelatiivinen</a:t>
            </a:r>
            <a:r>
              <a:rPr lang="fi-FI" dirty="0"/>
              <a:t> tutkimus: tarkastellaan kahden muuttujan välistä tilastollista yhteyttä (ei syy-seuraussuhdetta)</a:t>
            </a:r>
          </a:p>
        </p:txBody>
      </p:sp>
    </p:spTree>
    <p:extLst>
      <p:ext uri="{BB962C8B-B14F-4D97-AF65-F5344CB8AC3E}">
        <p14:creationId xmlns:p14="http://schemas.microsoft.com/office/powerpoint/2010/main" val="1432147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BD7E1C8-A9D9-BB10-5E89-CBBE781C0B54}"/>
              </a:ext>
            </a:extLst>
          </p:cNvPr>
          <p:cNvSpPr>
            <a:spLocks noGrp="1"/>
          </p:cNvSpPr>
          <p:nvPr>
            <p:ph type="title"/>
          </p:nvPr>
        </p:nvSpPr>
        <p:spPr>
          <a:xfrm>
            <a:off x="686834" y="1153572"/>
            <a:ext cx="3200400" cy="4461163"/>
          </a:xfrm>
        </p:spPr>
        <p:txBody>
          <a:bodyPr>
            <a:normAutofit/>
          </a:bodyPr>
          <a:lstStyle/>
          <a:p>
            <a:r>
              <a:rPr lang="fi-FI">
                <a:solidFill>
                  <a:srgbClr val="FFFFFF"/>
                </a:solidFill>
              </a:rPr>
              <a:t>Mitä psykologia 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9166ECF7-D82E-4AA1-C2CA-47C659136130}"/>
              </a:ext>
            </a:extLst>
          </p:cNvPr>
          <p:cNvSpPr>
            <a:spLocks noGrp="1"/>
          </p:cNvSpPr>
          <p:nvPr>
            <p:ph idx="1"/>
          </p:nvPr>
        </p:nvSpPr>
        <p:spPr>
          <a:xfrm>
            <a:off x="4447308" y="591344"/>
            <a:ext cx="6906491" cy="5585619"/>
          </a:xfrm>
        </p:spPr>
        <p:txBody>
          <a:bodyPr anchor="ctr">
            <a:normAutofit/>
          </a:bodyPr>
          <a:lstStyle/>
          <a:p>
            <a:r>
              <a:rPr lang="fi-FI" sz="2400" dirty="0"/>
              <a:t>Tiede, jossa </a:t>
            </a:r>
            <a:r>
              <a:rPr lang="fi-FI" sz="2400" b="1" dirty="0"/>
              <a:t>tutkitaan ihmistä </a:t>
            </a:r>
            <a:r>
              <a:rPr lang="fi-FI" sz="2400" dirty="0"/>
              <a:t>(ihmisen psyykkinen toiminta ja sen taustalla olevat biologiset, sosiaaliset ja kulttuuriset tekijät).</a:t>
            </a:r>
          </a:p>
          <a:p>
            <a:r>
              <a:rPr lang="fi-FI" sz="2400" dirty="0" err="1"/>
              <a:t>psykhe</a:t>
            </a:r>
            <a:r>
              <a:rPr lang="fi-FI" sz="2400" dirty="0"/>
              <a:t> + </a:t>
            </a:r>
            <a:r>
              <a:rPr lang="fi-FI" sz="2400" dirty="0" err="1"/>
              <a:t>logia</a:t>
            </a:r>
            <a:endParaRPr lang="fi-FI" sz="2400" dirty="0"/>
          </a:p>
          <a:p>
            <a:r>
              <a:rPr lang="fi-FI" sz="2400" dirty="0"/>
              <a:t>Tavoitteena ymmärtää ja selittää ihmisen toimintaa.</a:t>
            </a:r>
          </a:p>
          <a:p>
            <a:r>
              <a:rPr lang="fi-FI" sz="2400" dirty="0"/>
              <a:t>Antaa eväitä oman elämän ymmärtämiseen. Kehittää valmiuksia havainnoida, ymmärtää ja arvioida omaa toimintaa.</a:t>
            </a:r>
          </a:p>
          <a:p>
            <a:r>
              <a:rPr lang="fi-FI" sz="2400" b="1" dirty="0"/>
              <a:t>Empiirinen tiede </a:t>
            </a:r>
            <a:r>
              <a:rPr lang="fi-FI" sz="2400" dirty="0"/>
              <a:t>eli kokemusperäinen tiede. Havaittuja ilmiöitä tutkitaan tutkimusmenetelmien avulla.</a:t>
            </a:r>
          </a:p>
          <a:p>
            <a:r>
              <a:rPr lang="fi-FI" sz="2400" dirty="0"/>
              <a:t>Psykologisen tutkimuksen avulla pyritään tietoon, joka voidaan yleistää suurempaa joukkoa koskevaksi.</a:t>
            </a:r>
          </a:p>
        </p:txBody>
      </p:sp>
    </p:spTree>
    <p:extLst>
      <p:ext uri="{BB962C8B-B14F-4D97-AF65-F5344CB8AC3E}">
        <p14:creationId xmlns:p14="http://schemas.microsoft.com/office/powerpoint/2010/main" val="3714127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C3BE05-DFD0-0B9B-98B7-E2A2FBDD43FC}"/>
              </a:ext>
            </a:extLst>
          </p:cNvPr>
          <p:cNvSpPr>
            <a:spLocks noGrp="1"/>
          </p:cNvSpPr>
          <p:nvPr>
            <p:ph type="title"/>
          </p:nvPr>
        </p:nvSpPr>
        <p:spPr/>
        <p:txBody>
          <a:bodyPr/>
          <a:lstStyle/>
          <a:p>
            <a:r>
              <a:rPr lang="fi-FI" dirty="0"/>
              <a:t>Ei-kokeellinen ja kokeellinen tutkimus</a:t>
            </a:r>
          </a:p>
        </p:txBody>
      </p:sp>
      <p:sp>
        <p:nvSpPr>
          <p:cNvPr id="3" name="Sisällön paikkamerkki 2">
            <a:extLst>
              <a:ext uri="{FF2B5EF4-FFF2-40B4-BE49-F238E27FC236}">
                <a16:creationId xmlns:a16="http://schemas.microsoft.com/office/drawing/2014/main" id="{55C0714F-B249-95F4-E227-07A760E9A16F}"/>
              </a:ext>
            </a:extLst>
          </p:cNvPr>
          <p:cNvSpPr>
            <a:spLocks noGrp="1"/>
          </p:cNvSpPr>
          <p:nvPr>
            <p:ph idx="1"/>
          </p:nvPr>
        </p:nvSpPr>
        <p:spPr/>
        <p:txBody>
          <a:bodyPr/>
          <a:lstStyle/>
          <a:p>
            <a:r>
              <a:rPr lang="fi-FI" b="1" dirty="0"/>
              <a:t>Tapaustutkimus</a:t>
            </a:r>
            <a:r>
              <a:rPr lang="fi-FI" dirty="0"/>
              <a:t>: tarkastellaan yksilöitä, ryhmiä tai organisaatioita niiden todellisessa ympäristössä</a:t>
            </a:r>
          </a:p>
          <a:p>
            <a:r>
              <a:rPr lang="fi-FI" dirty="0"/>
              <a:t>Tuottaa mm. kokeellista tutkimusta täydentävää tutkimusta</a:t>
            </a:r>
          </a:p>
          <a:p>
            <a:r>
              <a:rPr lang="fi-FI" dirty="0"/>
              <a:t>esimerkkejä</a:t>
            </a:r>
          </a:p>
          <a:p>
            <a:endParaRPr lang="fi-FI" dirty="0"/>
          </a:p>
        </p:txBody>
      </p:sp>
    </p:spTree>
    <p:extLst>
      <p:ext uri="{BB962C8B-B14F-4D97-AF65-F5344CB8AC3E}">
        <p14:creationId xmlns:p14="http://schemas.microsoft.com/office/powerpoint/2010/main" val="1338662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6CF7713-E7B7-BBBE-1125-D1DE7D3012F7}"/>
              </a:ext>
            </a:extLst>
          </p:cNvPr>
          <p:cNvSpPr>
            <a:spLocks noGrp="1"/>
          </p:cNvSpPr>
          <p:nvPr>
            <p:ph type="title"/>
          </p:nvPr>
        </p:nvSpPr>
        <p:spPr>
          <a:xfrm>
            <a:off x="329783" y="276243"/>
            <a:ext cx="4077326" cy="594245"/>
          </a:xfrm>
        </p:spPr>
        <p:txBody>
          <a:bodyPr>
            <a:noAutofit/>
          </a:bodyPr>
          <a:lstStyle/>
          <a:p>
            <a:r>
              <a:rPr lang="fi-FI" sz="3200" dirty="0"/>
              <a:t>Missä ollaan menossa?</a:t>
            </a:r>
          </a:p>
        </p:txBody>
      </p:sp>
      <p:sp>
        <p:nvSpPr>
          <p:cNvPr id="4" name="Tekstiruutu 3">
            <a:extLst>
              <a:ext uri="{FF2B5EF4-FFF2-40B4-BE49-F238E27FC236}">
                <a16:creationId xmlns:a16="http://schemas.microsoft.com/office/drawing/2014/main" id="{3BE3E023-2CBA-FBDD-A30F-7104537B97E8}"/>
              </a:ext>
            </a:extLst>
          </p:cNvPr>
          <p:cNvSpPr txBox="1"/>
          <p:nvPr/>
        </p:nvSpPr>
        <p:spPr>
          <a:xfrm>
            <a:off x="329783" y="1210087"/>
            <a:ext cx="10133352" cy="1938992"/>
          </a:xfrm>
          <a:prstGeom prst="rect">
            <a:avLst/>
          </a:prstGeom>
          <a:solidFill>
            <a:schemeClr val="accent2">
              <a:lumMod val="20000"/>
              <a:lumOff val="80000"/>
            </a:schemeClr>
          </a:solidFill>
        </p:spPr>
        <p:txBody>
          <a:bodyPr wrap="square" rtlCol="0">
            <a:spAutoFit/>
          </a:bodyPr>
          <a:lstStyle/>
          <a:p>
            <a:pPr marL="0" indent="0">
              <a:buNone/>
            </a:pPr>
            <a:r>
              <a:rPr lang="fi-FI" sz="2400" b="1" dirty="0"/>
              <a:t>Kpl. 1. Mitä psykologia on? s. 8-17</a:t>
            </a:r>
          </a:p>
          <a:p>
            <a:pPr marL="342900" indent="-342900">
              <a:buFont typeface="Arial" panose="020B0604020202020204" pitchFamily="34" charset="0"/>
              <a:buChar char="•"/>
            </a:pPr>
            <a:r>
              <a:rPr lang="fi-FI" sz="2400" dirty="0"/>
              <a:t>Empiirinen tiede, joka tutkii ihmismieltä ja ihmisen käyttäytymistä</a:t>
            </a:r>
          </a:p>
          <a:p>
            <a:pPr marL="342900" indent="-342900">
              <a:buFont typeface="Arial" panose="020B0604020202020204" pitchFamily="34" charset="0"/>
              <a:buChar char="•"/>
            </a:pPr>
            <a:r>
              <a:rPr lang="fi-FI" sz="2400" dirty="0"/>
              <a:t>Eri näkökulmat ihmisen toimintaan </a:t>
            </a:r>
            <a:r>
              <a:rPr lang="fi-FI" dirty="0"/>
              <a:t>(psyykkinen, biologinen, sosiaalinen, kulttuurinen)</a:t>
            </a:r>
          </a:p>
          <a:p>
            <a:pPr marL="342900" indent="-342900">
              <a:buFont typeface="Arial" panose="020B0604020202020204" pitchFamily="34" charset="0"/>
              <a:buChar char="•"/>
            </a:pPr>
            <a:r>
              <a:rPr lang="fi-FI" sz="2400" dirty="0"/>
              <a:t>Laaja tiede, johon kuuluu useita eri tutkimusalueita</a:t>
            </a:r>
          </a:p>
          <a:p>
            <a:pPr marL="342900" indent="-342900">
              <a:buFont typeface="Arial" panose="020B0604020202020204" pitchFamily="34" charset="0"/>
              <a:buChar char="•"/>
            </a:pPr>
            <a:r>
              <a:rPr lang="fi-FI" sz="2400" dirty="0"/>
              <a:t>Psykologian ammattilaiset</a:t>
            </a:r>
            <a:endParaRPr lang="fi-FI" dirty="0"/>
          </a:p>
        </p:txBody>
      </p:sp>
      <p:sp>
        <p:nvSpPr>
          <p:cNvPr id="9" name="Tekstiruutu 8">
            <a:extLst>
              <a:ext uri="{FF2B5EF4-FFF2-40B4-BE49-F238E27FC236}">
                <a16:creationId xmlns:a16="http://schemas.microsoft.com/office/drawing/2014/main" id="{D81AA43B-BB04-280B-3A36-32669C4BD1FC}"/>
              </a:ext>
            </a:extLst>
          </p:cNvPr>
          <p:cNvSpPr txBox="1"/>
          <p:nvPr/>
        </p:nvSpPr>
        <p:spPr>
          <a:xfrm>
            <a:off x="224853" y="3601992"/>
            <a:ext cx="5871147" cy="2677656"/>
          </a:xfrm>
          <a:prstGeom prst="rect">
            <a:avLst/>
          </a:prstGeom>
          <a:solidFill>
            <a:schemeClr val="accent6">
              <a:lumMod val="20000"/>
              <a:lumOff val="80000"/>
            </a:schemeClr>
          </a:solidFill>
        </p:spPr>
        <p:txBody>
          <a:bodyPr wrap="square">
            <a:spAutoFit/>
          </a:bodyPr>
          <a:lstStyle/>
          <a:p>
            <a:pPr marL="0" indent="0">
              <a:buNone/>
            </a:pPr>
            <a:r>
              <a:rPr lang="fi-FI" sz="2400" b="1" dirty="0"/>
              <a:t>Kpl. 2. Psykologia tieteenä s. 20-31</a:t>
            </a:r>
          </a:p>
          <a:p>
            <a:pPr marL="342900" indent="-342900">
              <a:buFont typeface="Arial" panose="020B0604020202020204" pitchFamily="34" charset="0"/>
              <a:buChar char="•"/>
            </a:pPr>
            <a:r>
              <a:rPr lang="fi-FI" sz="2400" dirty="0"/>
              <a:t>Arkitieto – tieteellinen tieto</a:t>
            </a:r>
          </a:p>
          <a:p>
            <a:pPr marL="342900" indent="-342900">
              <a:buFont typeface="Arial" panose="020B0604020202020204" pitchFamily="34" charset="0"/>
              <a:buChar char="•"/>
            </a:pPr>
            <a:r>
              <a:rPr lang="fi-FI" sz="2400" dirty="0"/>
              <a:t>Tieteellisen tutkimuksen vaiheet </a:t>
            </a:r>
          </a:p>
          <a:p>
            <a:pPr marL="342900" indent="-342900">
              <a:buFont typeface="Arial" panose="020B0604020202020204" pitchFamily="34" charset="0"/>
              <a:buChar char="•"/>
            </a:pPr>
            <a:r>
              <a:rPr lang="fi-FI" sz="2400" dirty="0"/>
              <a:t>Psykologisen tutkimuksen eettiset periaatteet</a:t>
            </a:r>
          </a:p>
          <a:p>
            <a:pPr marL="342900" indent="-342900">
              <a:buFont typeface="Arial" panose="020B0604020202020204" pitchFamily="34" charset="0"/>
              <a:buChar char="•"/>
            </a:pPr>
            <a:r>
              <a:rPr lang="fi-FI" sz="2400" dirty="0" err="1"/>
              <a:t>Milgramin</a:t>
            </a:r>
            <a:r>
              <a:rPr lang="fi-FI" sz="2400" dirty="0"/>
              <a:t> tottelevaisuuskoe (sähköiskukoe)</a:t>
            </a:r>
            <a:endParaRPr lang="fi-FI" dirty="0"/>
          </a:p>
        </p:txBody>
      </p:sp>
      <p:sp>
        <p:nvSpPr>
          <p:cNvPr id="10" name="Tekstiruutu 9">
            <a:extLst>
              <a:ext uri="{FF2B5EF4-FFF2-40B4-BE49-F238E27FC236}">
                <a16:creationId xmlns:a16="http://schemas.microsoft.com/office/drawing/2014/main" id="{BFA803F7-B943-A312-FA0A-8D2134DAA524}"/>
              </a:ext>
            </a:extLst>
          </p:cNvPr>
          <p:cNvSpPr txBox="1"/>
          <p:nvPr/>
        </p:nvSpPr>
        <p:spPr>
          <a:xfrm>
            <a:off x="6745572" y="3513196"/>
            <a:ext cx="4002376" cy="2677656"/>
          </a:xfrm>
          <a:prstGeom prst="rect">
            <a:avLst/>
          </a:prstGeom>
          <a:solidFill>
            <a:schemeClr val="accent5">
              <a:lumMod val="20000"/>
              <a:lumOff val="80000"/>
            </a:schemeClr>
          </a:solidFill>
        </p:spPr>
        <p:txBody>
          <a:bodyPr wrap="square">
            <a:spAutoFit/>
          </a:bodyPr>
          <a:lstStyle/>
          <a:p>
            <a:pPr marL="0" indent="0">
              <a:buNone/>
            </a:pPr>
            <a:r>
              <a:rPr lang="fi-FI" sz="2400" b="1" dirty="0"/>
              <a:t>Kpl. 3. Psykologinen tutkimus </a:t>
            </a:r>
          </a:p>
          <a:p>
            <a:pPr marL="0" indent="0">
              <a:buNone/>
            </a:pPr>
            <a:r>
              <a:rPr lang="fi-FI" sz="2400" b="1" dirty="0"/>
              <a:t>s. 34-41</a:t>
            </a:r>
          </a:p>
          <a:p>
            <a:pPr marL="342900" indent="-342900">
              <a:buFont typeface="Arial" panose="020B0604020202020204" pitchFamily="34" charset="0"/>
              <a:buChar char="•"/>
            </a:pPr>
            <a:r>
              <a:rPr lang="fi-FI" sz="2400" dirty="0"/>
              <a:t>Kokeellinen tutkimus</a:t>
            </a:r>
          </a:p>
          <a:p>
            <a:pPr marL="342900" indent="-342900">
              <a:buFont typeface="Arial" panose="020B0604020202020204" pitchFamily="34" charset="0"/>
              <a:buChar char="•"/>
            </a:pPr>
            <a:r>
              <a:rPr lang="fi-FI" sz="2400" dirty="0"/>
              <a:t>Ei-kokeellinen tutkimus</a:t>
            </a:r>
          </a:p>
          <a:p>
            <a:pPr marL="342900" indent="-342900">
              <a:buFont typeface="Arial" panose="020B0604020202020204" pitchFamily="34" charset="0"/>
              <a:buChar char="•"/>
            </a:pPr>
            <a:r>
              <a:rPr lang="fi-FI" sz="2400" dirty="0"/>
              <a:t>Tapaustutkimus</a:t>
            </a:r>
          </a:p>
          <a:p>
            <a:pPr marL="342900" indent="-342900">
              <a:buFont typeface="Arial" panose="020B0604020202020204" pitchFamily="34" charset="0"/>
              <a:buChar char="•"/>
            </a:pPr>
            <a:r>
              <a:rPr lang="fi-FI" sz="2400" dirty="0"/>
              <a:t>Kvantitatiivinen tutkimus</a:t>
            </a:r>
          </a:p>
          <a:p>
            <a:pPr marL="342900" indent="-342900">
              <a:buFont typeface="Arial" panose="020B0604020202020204" pitchFamily="34" charset="0"/>
              <a:buChar char="•"/>
            </a:pPr>
            <a:r>
              <a:rPr lang="fi-FI" sz="2400" dirty="0"/>
              <a:t>Kvalitatiivinen tutkimus</a:t>
            </a:r>
          </a:p>
        </p:txBody>
      </p:sp>
    </p:spTree>
    <p:extLst>
      <p:ext uri="{BB962C8B-B14F-4D97-AF65-F5344CB8AC3E}">
        <p14:creationId xmlns:p14="http://schemas.microsoft.com/office/powerpoint/2010/main" val="2187007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ärikäs paperi piirustukset">
            <a:extLst>
              <a:ext uri="{FF2B5EF4-FFF2-40B4-BE49-F238E27FC236}">
                <a16:creationId xmlns:a16="http://schemas.microsoft.com/office/drawing/2014/main" id="{AAF9748B-D2F0-7802-0C40-60F76F2DB632}"/>
              </a:ext>
            </a:extLst>
          </p:cNvPr>
          <p:cNvPicPr>
            <a:picLocks noChangeAspect="1"/>
          </p:cNvPicPr>
          <p:nvPr/>
        </p:nvPicPr>
        <p:blipFill rotWithShape="1">
          <a:blip r:embed="rId3"/>
          <a:srcRect l="19316" r="39573" b="-1"/>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Otsikko 1">
            <a:extLst>
              <a:ext uri="{FF2B5EF4-FFF2-40B4-BE49-F238E27FC236}">
                <a16:creationId xmlns:a16="http://schemas.microsoft.com/office/drawing/2014/main" id="{739E85F4-416E-605D-AF89-1DDDAEECF79E}"/>
              </a:ext>
            </a:extLst>
          </p:cNvPr>
          <p:cNvSpPr>
            <a:spLocks noGrp="1"/>
          </p:cNvSpPr>
          <p:nvPr>
            <p:ph type="title"/>
          </p:nvPr>
        </p:nvSpPr>
        <p:spPr>
          <a:xfrm>
            <a:off x="1137034" y="609600"/>
            <a:ext cx="6831188" cy="1322887"/>
          </a:xfrm>
        </p:spPr>
        <p:txBody>
          <a:bodyPr>
            <a:normAutofit/>
          </a:bodyPr>
          <a:lstStyle/>
          <a:p>
            <a:r>
              <a:rPr lang="fi-FI" dirty="0"/>
              <a:t>Eri näkökulmat ihmisen toimintaan</a:t>
            </a:r>
          </a:p>
        </p:txBody>
      </p:sp>
      <p:sp>
        <p:nvSpPr>
          <p:cNvPr id="3" name="Sisällön paikkamerkki 2">
            <a:extLst>
              <a:ext uri="{FF2B5EF4-FFF2-40B4-BE49-F238E27FC236}">
                <a16:creationId xmlns:a16="http://schemas.microsoft.com/office/drawing/2014/main" id="{F89659B4-897C-F506-1189-A29EECEA8DD7}"/>
              </a:ext>
            </a:extLst>
          </p:cNvPr>
          <p:cNvSpPr>
            <a:spLocks noGrp="1"/>
          </p:cNvSpPr>
          <p:nvPr>
            <p:ph idx="1"/>
          </p:nvPr>
        </p:nvSpPr>
        <p:spPr>
          <a:xfrm>
            <a:off x="1137035" y="2194102"/>
            <a:ext cx="6516216" cy="3908585"/>
          </a:xfrm>
        </p:spPr>
        <p:txBody>
          <a:bodyPr>
            <a:normAutofit/>
          </a:bodyPr>
          <a:lstStyle/>
          <a:p>
            <a:r>
              <a:rPr lang="fi-FI" dirty="0"/>
              <a:t>Tiedonkäsittely: tarkkaavaisuus, havaitseminen, muisti, ajattelu, päätöksenteko, toiminnanohjaus </a:t>
            </a:r>
          </a:p>
          <a:p>
            <a:r>
              <a:rPr lang="fi-FI" dirty="0"/>
              <a:t>Tunteet ja motivaatio</a:t>
            </a:r>
          </a:p>
          <a:p>
            <a:r>
              <a:rPr lang="fi-FI" dirty="0"/>
              <a:t>Tietoinen ja ei-tietoinen toiminta</a:t>
            </a:r>
          </a:p>
          <a:p>
            <a:r>
              <a:rPr lang="fi-FI" dirty="0"/>
              <a:t>Biologinen näkökulma</a:t>
            </a:r>
          </a:p>
          <a:p>
            <a:r>
              <a:rPr lang="fi-FI" dirty="0"/>
              <a:t>Sosiaalinen toiminta</a:t>
            </a:r>
          </a:p>
          <a:p>
            <a:r>
              <a:rPr lang="fi-FI" dirty="0"/>
              <a:t>Kulttuurinen näkökulma</a:t>
            </a:r>
            <a:endParaRPr lang="fi-FI" sz="2000" dirty="0"/>
          </a:p>
        </p:txBody>
      </p:sp>
    </p:spTree>
    <p:extLst>
      <p:ext uri="{BB962C8B-B14F-4D97-AF65-F5344CB8AC3E}">
        <p14:creationId xmlns:p14="http://schemas.microsoft.com/office/powerpoint/2010/main" val="2999409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a:extLst>
              <a:ext uri="{FF2B5EF4-FFF2-40B4-BE49-F238E27FC236}">
                <a16:creationId xmlns:a16="http://schemas.microsoft.com/office/drawing/2014/main" id="{84DF94BE-5EC5-AC1F-5370-A90149E0772C}"/>
              </a:ext>
            </a:extLst>
          </p:cNvPr>
          <p:cNvPicPr>
            <a:picLocks noGrp="1" noChangeAspect="1"/>
          </p:cNvPicPr>
          <p:nvPr>
            <p:ph idx="1"/>
          </p:nvPr>
        </p:nvPicPr>
        <p:blipFill>
          <a:blip r:embed="rId3"/>
          <a:stretch>
            <a:fillRect/>
          </a:stretch>
        </p:blipFill>
        <p:spPr>
          <a:xfrm>
            <a:off x="263064" y="0"/>
            <a:ext cx="5744036" cy="6867546"/>
          </a:xfrm>
          <a:prstGeom prst="rect">
            <a:avLst/>
          </a:prstGeom>
        </p:spPr>
      </p:pic>
      <p:sp>
        <p:nvSpPr>
          <p:cNvPr id="6" name="Tekstiruutu 5">
            <a:extLst>
              <a:ext uri="{FF2B5EF4-FFF2-40B4-BE49-F238E27FC236}">
                <a16:creationId xmlns:a16="http://schemas.microsoft.com/office/drawing/2014/main" id="{0A1262D2-7874-9F43-8349-A5AF22832104}"/>
              </a:ext>
            </a:extLst>
          </p:cNvPr>
          <p:cNvSpPr txBox="1"/>
          <p:nvPr/>
        </p:nvSpPr>
        <p:spPr>
          <a:xfrm>
            <a:off x="5894364" y="177509"/>
            <a:ext cx="5866228" cy="6690037"/>
          </a:xfrm>
          <a:prstGeom prst="rect">
            <a:avLst/>
          </a:prstGeom>
          <a:noFill/>
        </p:spPr>
        <p:txBody>
          <a:bodyPr wrap="square">
            <a:spAutoFit/>
          </a:bodyPr>
          <a:lstStyle/>
          <a:p>
            <a:pPr marR="0" lvl="0" algn="l" defTabSz="914400" rtl="0" eaLnBrk="1" fontAlgn="auto" latinLnBrk="0" hangingPunct="1">
              <a:lnSpc>
                <a:spcPct val="90000"/>
              </a:lnSpc>
              <a:spcBef>
                <a:spcPts val="1200"/>
              </a:spcBef>
              <a:spcAft>
                <a:spcPts val="200"/>
              </a:spcAft>
              <a:buClr>
                <a:srgbClr val="1CADE4"/>
              </a:buClr>
              <a:buSzPct val="100000"/>
              <a:tabLst/>
              <a:defRPr/>
            </a:pPr>
            <a:r>
              <a:rPr kumimoji="0" lang="fi-FI" sz="2800" b="0" i="0" u="none" strike="noStrike" kern="1200" cap="none" spc="0" normalizeH="0" baseline="0" noProof="0" dirty="0">
                <a:ln>
                  <a:noFill/>
                </a:ln>
                <a:solidFill>
                  <a:prstClr val="black"/>
                </a:solidFill>
                <a:effectLst/>
                <a:uLnTx/>
                <a:uFillTx/>
                <a:ea typeface="+mn-ea"/>
                <a:cs typeface="+mn-cs"/>
              </a:rPr>
              <a:t>= mielen sisäinen toiminta</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r>
              <a:rPr kumimoji="0" lang="fi-FI" sz="2800" b="0" i="0" u="none" strike="noStrike" kern="1200" cap="none" spc="0" normalizeH="0" baseline="0" noProof="0" dirty="0">
                <a:ln>
                  <a:noFill/>
                </a:ln>
                <a:solidFill>
                  <a:prstClr val="black"/>
                </a:solidFill>
                <a:effectLst/>
                <a:uLnTx/>
                <a:uFillTx/>
                <a:ea typeface="+mn-ea"/>
                <a:cs typeface="+mn-cs"/>
              </a:rPr>
              <a:t> keskeisiä psyykkisiä toimintoja</a:t>
            </a:r>
          </a:p>
          <a:p>
            <a:pPr marL="265176" marR="0" lvl="1" indent="-137160" algn="l" defTabSz="914400" rtl="0" eaLnBrk="1" fontAlgn="auto" latinLnBrk="0" hangingPunct="1">
              <a:lnSpc>
                <a:spcPct val="90000"/>
              </a:lnSpc>
              <a:spcBef>
                <a:spcPts val="200"/>
              </a:spcBef>
              <a:spcAft>
                <a:spcPts val="400"/>
              </a:spcAft>
              <a:buClr>
                <a:srgbClr val="1CADE4"/>
              </a:buClr>
              <a:buSzTx/>
              <a:buFont typeface="Courier New" panose="02070309020205020404" pitchFamily="49" charset="0"/>
              <a:buChar char="o"/>
              <a:tabLst/>
              <a:defRPr/>
            </a:pPr>
            <a:r>
              <a:rPr kumimoji="0" lang="fi-FI" sz="2400" b="0" i="0" u="none" strike="noStrike" kern="1200" cap="none" spc="0" normalizeH="0" baseline="0" noProof="0" dirty="0">
                <a:ln>
                  <a:noFill/>
                </a:ln>
                <a:solidFill>
                  <a:prstClr val="black"/>
                </a:solidFill>
                <a:effectLst/>
                <a:uLnTx/>
                <a:uFillTx/>
                <a:ea typeface="+mn-ea"/>
                <a:cs typeface="+mn-cs"/>
              </a:rPr>
              <a:t> tiedonkäsittely eli kognitiivinen toiminta</a:t>
            </a:r>
          </a:p>
          <a:p>
            <a:pPr marL="265176" marR="0" lvl="1" indent="-137160" algn="l" defTabSz="914400" rtl="0" eaLnBrk="1" fontAlgn="auto" latinLnBrk="0" hangingPunct="1">
              <a:lnSpc>
                <a:spcPct val="90000"/>
              </a:lnSpc>
              <a:spcBef>
                <a:spcPts val="200"/>
              </a:spcBef>
              <a:spcAft>
                <a:spcPts val="400"/>
              </a:spcAft>
              <a:buClr>
                <a:srgbClr val="1CADE4"/>
              </a:buClr>
              <a:buSzTx/>
              <a:buFont typeface="Courier New" panose="02070309020205020404" pitchFamily="49" charset="0"/>
              <a:buChar char="o"/>
              <a:tabLst/>
              <a:defRPr/>
            </a:pPr>
            <a:r>
              <a:rPr kumimoji="0" lang="fi-FI" sz="2400" b="0" i="0" u="none" strike="noStrike" kern="1200" cap="none" spc="0" normalizeH="0" baseline="0" noProof="0" dirty="0">
                <a:ln>
                  <a:noFill/>
                </a:ln>
                <a:solidFill>
                  <a:prstClr val="black"/>
                </a:solidFill>
                <a:effectLst/>
                <a:uLnTx/>
                <a:uFillTx/>
                <a:ea typeface="+mn-ea"/>
                <a:cs typeface="+mn-cs"/>
              </a:rPr>
              <a:t> tunteet</a:t>
            </a:r>
          </a:p>
          <a:p>
            <a:pPr marL="265176" marR="0" lvl="1" indent="-137160" algn="l" defTabSz="914400" rtl="0" eaLnBrk="1" fontAlgn="auto" latinLnBrk="0" hangingPunct="1">
              <a:lnSpc>
                <a:spcPct val="90000"/>
              </a:lnSpc>
              <a:spcBef>
                <a:spcPts val="200"/>
              </a:spcBef>
              <a:spcAft>
                <a:spcPts val="400"/>
              </a:spcAft>
              <a:buClr>
                <a:srgbClr val="1CADE4"/>
              </a:buClr>
              <a:buSzTx/>
              <a:buFont typeface="Courier New" panose="02070309020205020404" pitchFamily="49" charset="0"/>
              <a:buChar char="o"/>
              <a:tabLst/>
              <a:defRPr/>
            </a:pPr>
            <a:r>
              <a:rPr kumimoji="0" lang="fi-FI" sz="2400" b="0" i="0" u="none" strike="noStrike" kern="1200" cap="none" spc="0" normalizeH="0" baseline="0" noProof="0" dirty="0">
                <a:ln>
                  <a:noFill/>
                </a:ln>
                <a:solidFill>
                  <a:prstClr val="black"/>
                </a:solidFill>
                <a:effectLst/>
                <a:uLnTx/>
                <a:uFillTx/>
                <a:ea typeface="+mn-ea"/>
                <a:cs typeface="+mn-cs"/>
              </a:rPr>
              <a:t> motivaatio</a:t>
            </a:r>
          </a:p>
          <a:p>
            <a:pPr marL="0" marR="0" lvl="0" indent="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None/>
              <a:tabLst/>
              <a:defRPr/>
            </a:pPr>
            <a:r>
              <a:rPr kumimoji="0" lang="fi-FI" sz="2800" b="0" i="0" u="none" strike="noStrike" kern="1200" cap="none" spc="0" normalizeH="0" baseline="0" noProof="0" dirty="0">
                <a:ln>
                  <a:noFill/>
                </a:ln>
                <a:solidFill>
                  <a:prstClr val="black"/>
                </a:solidFill>
                <a:effectLst/>
                <a:uLnTx/>
                <a:uFillTx/>
                <a:ea typeface="+mn-ea"/>
                <a:cs typeface="+mn-cs"/>
              </a:rPr>
              <a:t> </a:t>
            </a:r>
            <a:r>
              <a:rPr kumimoji="0" lang="fi-FI" sz="28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fi-FI" sz="2800" b="0" i="0" u="none" strike="noStrike" kern="1200" cap="none" spc="0" normalizeH="0" baseline="0" noProof="0" dirty="0">
                <a:ln>
                  <a:noFill/>
                </a:ln>
                <a:solidFill>
                  <a:prstClr val="black"/>
                </a:solidFill>
                <a:effectLst/>
                <a:uLnTx/>
                <a:uFillTx/>
                <a:ea typeface="+mn-ea"/>
                <a:cs typeface="+mn-cs"/>
              </a:rPr>
              <a:t>yhteydessä toisiinsa ja toimivat </a:t>
            </a:r>
            <a:r>
              <a:rPr lang="fi-FI" sz="2800" dirty="0">
                <a:solidFill>
                  <a:prstClr val="black"/>
                </a:solidFill>
              </a:rPr>
              <a:t>   </a:t>
            </a:r>
            <a:r>
              <a:rPr kumimoji="0" lang="fi-FI" sz="2800" b="0" i="0" u="none" strike="noStrike" kern="1200" cap="none" spc="0" normalizeH="0" baseline="0" noProof="0" dirty="0">
                <a:ln>
                  <a:noFill/>
                </a:ln>
                <a:solidFill>
                  <a:prstClr val="black"/>
                </a:solidFill>
                <a:effectLst/>
                <a:uLnTx/>
                <a:uFillTx/>
                <a:ea typeface="+mn-ea"/>
                <a:cs typeface="+mn-cs"/>
              </a:rPr>
              <a:t>toisiaan tukien</a:t>
            </a:r>
          </a:p>
          <a:p>
            <a:pPr marL="0" marR="0" lvl="0" indent="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None/>
              <a:tabLst/>
              <a:defRPr/>
            </a:pPr>
            <a:r>
              <a:rPr lang="fi-FI" sz="2000" b="1" dirty="0">
                <a:solidFill>
                  <a:prstClr val="black"/>
                </a:solidFill>
              </a:rPr>
              <a:t>Psykologinen toiminta: </a:t>
            </a:r>
          </a:p>
          <a:p>
            <a:pPr marL="342900" marR="0" lvl="0" indent="-34290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r>
              <a:rPr lang="fi-FI" sz="2400" dirty="0">
                <a:solidFill>
                  <a:prstClr val="black"/>
                </a:solidFill>
              </a:rPr>
              <a:t>Havaitseminen (ympäristö, ihmiset, esineet, tilanteet)</a:t>
            </a:r>
          </a:p>
          <a:p>
            <a:pPr marL="342900" marR="0" lvl="0" indent="-34290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r>
              <a:rPr lang="fi-FI" sz="2400" dirty="0">
                <a:solidFill>
                  <a:prstClr val="black"/>
                </a:solidFill>
              </a:rPr>
              <a:t>Suunnitteleminen</a:t>
            </a:r>
          </a:p>
          <a:p>
            <a:pPr marL="342900" marR="0" lvl="0" indent="-34290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r>
              <a:rPr lang="fi-FI" sz="2400" dirty="0">
                <a:solidFill>
                  <a:prstClr val="black"/>
                </a:solidFill>
              </a:rPr>
              <a:t>Muisteleminen </a:t>
            </a:r>
          </a:p>
          <a:p>
            <a:pPr marL="342900" marR="0" lvl="0" indent="-34290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r>
              <a:rPr lang="fi-FI" sz="2400" dirty="0">
                <a:solidFill>
                  <a:prstClr val="black"/>
                </a:solidFill>
              </a:rPr>
              <a:t>Päätöksenteko</a:t>
            </a:r>
          </a:p>
          <a:p>
            <a:pPr marL="342900" marR="0" lvl="0" indent="-34290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r>
              <a:rPr lang="fi-FI" sz="2400" dirty="0">
                <a:solidFill>
                  <a:prstClr val="black"/>
                </a:solidFill>
              </a:rPr>
              <a:t>Tarkkaavaisuus</a:t>
            </a:r>
            <a:endParaRPr lang="fi-FI" sz="2000" dirty="0">
              <a:solidFill>
                <a:prstClr val="black"/>
              </a:solidFill>
            </a:endParaRPr>
          </a:p>
        </p:txBody>
      </p:sp>
    </p:spTree>
    <p:extLst>
      <p:ext uri="{BB962C8B-B14F-4D97-AF65-F5344CB8AC3E}">
        <p14:creationId xmlns:p14="http://schemas.microsoft.com/office/powerpoint/2010/main" val="3304669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FD80F568-3E27-B5DF-C247-C5DFA4C8BCA2}"/>
              </a:ext>
            </a:extLst>
          </p:cNvPr>
          <p:cNvSpPr>
            <a:spLocks noGrp="1"/>
          </p:cNvSpPr>
          <p:nvPr>
            <p:ph type="title"/>
          </p:nvPr>
        </p:nvSpPr>
        <p:spPr>
          <a:xfrm>
            <a:off x="686834" y="591344"/>
            <a:ext cx="3200400" cy="5585619"/>
          </a:xfrm>
        </p:spPr>
        <p:txBody>
          <a:bodyPr>
            <a:normAutofit/>
          </a:bodyPr>
          <a:lstStyle/>
          <a:p>
            <a:r>
              <a:rPr lang="fi-FI" sz="3700">
                <a:solidFill>
                  <a:srgbClr val="FFFFFF"/>
                </a:solidFill>
              </a:rPr>
              <a:t>Mitä on tiedonkäsittely (kognitiivinen toiminta)?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5F8AFA58-1D4B-476E-97C6-F5960D564505}"/>
              </a:ext>
            </a:extLst>
          </p:cNvPr>
          <p:cNvSpPr>
            <a:spLocks noGrp="1"/>
          </p:cNvSpPr>
          <p:nvPr>
            <p:ph idx="1"/>
          </p:nvPr>
        </p:nvSpPr>
        <p:spPr>
          <a:xfrm>
            <a:off x="4447308" y="591344"/>
            <a:ext cx="6906491" cy="5585619"/>
          </a:xfrm>
        </p:spPr>
        <p:txBody>
          <a:bodyPr anchor="ctr">
            <a:normAutofit/>
          </a:bodyPr>
          <a:lstStyle/>
          <a:p>
            <a:pPr>
              <a:spcBef>
                <a:spcPts val="1200"/>
              </a:spcBef>
              <a:spcAft>
                <a:spcPts val="200"/>
              </a:spcAft>
              <a:buClr>
                <a:srgbClr val="1CADE4"/>
              </a:buClr>
              <a:buSzPct val="100000"/>
              <a:defRPr/>
            </a:pPr>
            <a:r>
              <a:rPr kumimoji="0" lang="fi-FI" sz="2400" b="0" i="0" u="none" strike="noStrike" kern="1200" cap="none" spc="0" normalizeH="0" baseline="0" noProof="0">
                <a:ln>
                  <a:noFill/>
                </a:ln>
                <a:effectLst/>
                <a:uLnTx/>
                <a:uFillTx/>
                <a:ea typeface="+mn-ea"/>
                <a:cs typeface="+mn-cs"/>
              </a:rPr>
              <a:t>Haetaan ja saadaan tietoa ympäröivästä maailmasta (esim. havaitseminen, tarkkaavaisuus)</a:t>
            </a:r>
          </a:p>
          <a:p>
            <a:pPr>
              <a:spcBef>
                <a:spcPts val="1200"/>
              </a:spcBef>
              <a:spcAft>
                <a:spcPts val="200"/>
              </a:spcAft>
              <a:buClr>
                <a:srgbClr val="1CADE4"/>
              </a:buClr>
              <a:buSzPct val="100000"/>
              <a:defRPr/>
            </a:pPr>
            <a:r>
              <a:rPr kumimoji="0" lang="fi-FI" sz="2400" b="0" i="0" u="none" strike="noStrike" kern="1200" cap="none" spc="0" normalizeH="0" baseline="0" noProof="0">
                <a:ln>
                  <a:noFill/>
                </a:ln>
                <a:effectLst/>
                <a:uLnTx/>
                <a:uFillTx/>
                <a:ea typeface="+mn-ea"/>
                <a:cs typeface="+mn-cs"/>
              </a:rPr>
              <a:t> Käsitellään mieleen tallennettua tietoa (esim. muistaminen, ajattelu)</a:t>
            </a:r>
          </a:p>
          <a:p>
            <a:pPr>
              <a:spcBef>
                <a:spcPts val="1200"/>
              </a:spcBef>
              <a:spcAft>
                <a:spcPts val="200"/>
              </a:spcAft>
              <a:buClr>
                <a:srgbClr val="1CADE4"/>
              </a:buClr>
              <a:buSzPct val="100000"/>
              <a:defRPr/>
            </a:pPr>
            <a:r>
              <a:rPr kumimoji="0" lang="fi-FI" sz="2400" b="0" i="0" u="none" strike="noStrike" kern="1200" cap="none" spc="0" normalizeH="0" baseline="0" noProof="0">
                <a:ln>
                  <a:noFill/>
                </a:ln>
                <a:effectLst/>
                <a:uLnTx/>
                <a:uFillTx/>
                <a:ea typeface="+mn-ea"/>
                <a:cs typeface="+mn-cs"/>
              </a:rPr>
              <a:t> Valitaan erilaisiin tilanteisiin toimintatapoja (esim. toiminnanohjaus)</a:t>
            </a:r>
          </a:p>
          <a:p>
            <a:r>
              <a:rPr lang="fi-FI" sz="2400"/>
              <a:t>Esim. lukiessa suoritamme lähes huomaamatta useita tiedonkäsittelyn toimintoja samanaikaisesti</a:t>
            </a:r>
          </a:p>
          <a:p>
            <a:r>
              <a:rPr lang="fi-FI" sz="2400"/>
              <a:t>Yhden tiedonkäsittelytoiminnon puuttuminen tekisi myös muusta tiedonkäsittelystä haastavaa tai mahdotonta</a:t>
            </a:r>
          </a:p>
          <a:p>
            <a:r>
              <a:rPr lang="fi-FI" sz="2400"/>
              <a:t>Psykologian tutkimuksen kannalta tärkeää tarkastella tiedonkäsittelyn toimintoja erikseen -&gt; tietyn toiminnon ymmärtäminen</a:t>
            </a:r>
          </a:p>
        </p:txBody>
      </p:sp>
    </p:spTree>
    <p:extLst>
      <p:ext uri="{BB962C8B-B14F-4D97-AF65-F5344CB8AC3E}">
        <p14:creationId xmlns:p14="http://schemas.microsoft.com/office/powerpoint/2010/main" val="34979659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9CB5D9-CB29-E64D-96DF-EB1715E6FD84}"/>
              </a:ext>
            </a:extLst>
          </p:cNvPr>
          <p:cNvSpPr>
            <a:spLocks noGrp="1"/>
          </p:cNvSpPr>
          <p:nvPr>
            <p:ph type="title"/>
          </p:nvPr>
        </p:nvSpPr>
        <p:spPr>
          <a:xfrm>
            <a:off x="686834" y="591344"/>
            <a:ext cx="3200400" cy="5585619"/>
          </a:xfrm>
        </p:spPr>
        <p:txBody>
          <a:bodyPr>
            <a:normAutofit/>
          </a:bodyPr>
          <a:lstStyle/>
          <a:p>
            <a:r>
              <a:rPr lang="fi-FI" sz="3700" dirty="0">
                <a:solidFill>
                  <a:srgbClr val="FFFFFF"/>
                </a:solidFill>
              </a:rPr>
              <a:t>Tarkkaavaisuus ja havaitseminen</a:t>
            </a:r>
          </a:p>
        </p:txBody>
      </p:sp>
      <p:sp>
        <p:nvSpPr>
          <p:cNvPr id="5" name="Alatunnisteen paikkamerkki 4">
            <a:extLst>
              <a:ext uri="{FF2B5EF4-FFF2-40B4-BE49-F238E27FC236}">
                <a16:creationId xmlns:a16="http://schemas.microsoft.com/office/drawing/2014/main" id="{B89DBAC7-DCD7-4456-BB26-92089AE8A8FE}"/>
              </a:ext>
            </a:extLst>
          </p:cNvPr>
          <p:cNvSpPr>
            <a:spLocks noGrp="1"/>
          </p:cNvSpPr>
          <p:nvPr>
            <p:ph type="ftr" sz="quarter" idx="11"/>
          </p:nvPr>
        </p:nvSpPr>
        <p:spPr>
          <a:xfrm>
            <a:off x="4447308" y="6356350"/>
            <a:ext cx="4842466" cy="365125"/>
          </a:xfrm>
        </p:spPr>
        <p:txBody>
          <a:bodyPr>
            <a:normAutofit/>
          </a:bodyPr>
          <a:lstStyle/>
          <a:p>
            <a:pPr>
              <a:spcAft>
                <a:spcPts val="600"/>
              </a:spcAft>
            </a:pPr>
            <a:r>
              <a:rPr lang="fi-FI"/>
              <a:t>© Sanoma Pro, Tekijät ● Mieli 1 Toimiva ja oppiva ihminen</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7AF6B91-B391-F44D-96F5-7426B57E1313}"/>
              </a:ext>
            </a:extLst>
          </p:cNvPr>
          <p:cNvSpPr>
            <a:spLocks noGrp="1"/>
          </p:cNvSpPr>
          <p:nvPr>
            <p:ph idx="1"/>
          </p:nvPr>
        </p:nvSpPr>
        <p:spPr>
          <a:xfrm>
            <a:off x="4447308" y="591344"/>
            <a:ext cx="6906491" cy="5585619"/>
          </a:xfrm>
        </p:spPr>
        <p:txBody>
          <a:bodyPr anchor="ctr">
            <a:normAutofit lnSpcReduction="10000"/>
          </a:bodyPr>
          <a:lstStyle/>
          <a:p>
            <a:pPr>
              <a:buFont typeface="Arial" panose="020B0604020202020204" pitchFamily="34" charset="0"/>
              <a:buChar char="•"/>
            </a:pPr>
            <a:r>
              <a:rPr lang="fi-FI" sz="2400" b="1" dirty="0"/>
              <a:t> tarkkaavaisuus</a:t>
            </a:r>
            <a:r>
              <a:rPr lang="fi-FI" sz="2400" dirty="0"/>
              <a:t> = joitakin asioita otetaan huomion kohteeksi, samalla kun toiset jätetään huomiotta</a:t>
            </a:r>
          </a:p>
          <a:p>
            <a:pPr lvl="1">
              <a:buFont typeface="Courier New" panose="02070309020205020404" pitchFamily="49" charset="0"/>
              <a:buChar char="o"/>
            </a:pPr>
            <a:r>
              <a:rPr lang="fi-FI" dirty="0"/>
              <a:t> voidaan kohdistaa tietoisesti, mutta monet ärsykkeet kaappaavat ei-tietoisesti</a:t>
            </a:r>
          </a:p>
          <a:p>
            <a:pPr>
              <a:buFont typeface="Arial" panose="020B0604020202020204" pitchFamily="34" charset="0"/>
              <a:buChar char="•"/>
            </a:pPr>
            <a:r>
              <a:rPr lang="fi-FI" sz="2400" b="1" dirty="0"/>
              <a:t> havaitseminen = </a:t>
            </a:r>
            <a:r>
              <a:rPr lang="fi-FI" sz="2400" dirty="0"/>
              <a:t>tiedonkäsittelytoiminto, jossa muodostetaan tietoinen käsitys aistien avulla jostakin asiasta </a:t>
            </a:r>
          </a:p>
          <a:p>
            <a:pPr>
              <a:buFont typeface="Arial" panose="020B0604020202020204" pitchFamily="34" charset="0"/>
              <a:buChar char="•"/>
            </a:pPr>
            <a:r>
              <a:rPr lang="fi-FI" sz="2400" dirty="0"/>
              <a:t> Tarkkaavaisuuden kohteeksi otettavat asiat voidaan havaita.</a:t>
            </a:r>
            <a:endParaRPr lang="fi-FI" sz="2400" b="1" dirty="0"/>
          </a:p>
          <a:p>
            <a:pPr>
              <a:buFont typeface="Arial" panose="020B0604020202020204" pitchFamily="34" charset="0"/>
              <a:buChar char="•"/>
            </a:pPr>
            <a:r>
              <a:rPr lang="fi-FI" sz="2400" b="1" dirty="0"/>
              <a:t> Havainto </a:t>
            </a:r>
            <a:r>
              <a:rPr lang="fi-FI" sz="2400" dirty="0"/>
              <a:t>on aistinelinten välittämä tiedostettu aistimus.</a:t>
            </a:r>
          </a:p>
          <a:p>
            <a:pPr>
              <a:buFont typeface="Arial" panose="020B0604020202020204" pitchFamily="34" charset="0"/>
              <a:buChar char="•"/>
            </a:pPr>
            <a:r>
              <a:rPr lang="fi-FI" sz="2400" dirty="0"/>
              <a:t>Tarkkaavaisuuden kohdistaminen vaikuttaa siihen, mitä ihminen havaitsee ja mitä jättää vähemmälle huomiolle.</a:t>
            </a:r>
          </a:p>
          <a:p>
            <a:pPr>
              <a:buFont typeface="Arial" panose="020B0604020202020204" pitchFamily="34" charset="0"/>
              <a:buChar char="•"/>
            </a:pPr>
            <a:r>
              <a:rPr lang="fi-FI" sz="2400" dirty="0"/>
              <a:t>Kun havaitaan uusia asioita, hyödynnetään muistissa jo olemassa olevaa tietoa.</a:t>
            </a:r>
          </a:p>
        </p:txBody>
      </p:sp>
    </p:spTree>
    <p:extLst>
      <p:ext uri="{BB962C8B-B14F-4D97-AF65-F5344CB8AC3E}">
        <p14:creationId xmlns:p14="http://schemas.microsoft.com/office/powerpoint/2010/main" val="1484924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isällön paikkamerkki 7">
            <a:extLst>
              <a:ext uri="{FF2B5EF4-FFF2-40B4-BE49-F238E27FC236}">
                <a16:creationId xmlns:a16="http://schemas.microsoft.com/office/drawing/2014/main" id="{ECEF3CB6-35AF-2452-9750-82062A126061}"/>
              </a:ext>
            </a:extLst>
          </p:cNvPr>
          <p:cNvPicPr>
            <a:picLocks noGrp="1" noChangeAspect="1"/>
          </p:cNvPicPr>
          <p:nvPr>
            <p:ph idx="1"/>
          </p:nvPr>
        </p:nvPicPr>
        <p:blipFill>
          <a:blip r:embed="rId3"/>
          <a:stretch>
            <a:fillRect/>
          </a:stretch>
        </p:blipFill>
        <p:spPr>
          <a:xfrm>
            <a:off x="615701" y="518877"/>
            <a:ext cx="11287749" cy="5820246"/>
          </a:xfrm>
          <a:prstGeom prst="rect">
            <a:avLst/>
          </a:prstGeom>
        </p:spPr>
      </p:pic>
      <p:sp>
        <p:nvSpPr>
          <p:cNvPr id="10" name="Tekstiruutu 9">
            <a:extLst>
              <a:ext uri="{FF2B5EF4-FFF2-40B4-BE49-F238E27FC236}">
                <a16:creationId xmlns:a16="http://schemas.microsoft.com/office/drawing/2014/main" id="{1063CE72-FEEF-56A9-A99F-A2805CC15829}"/>
              </a:ext>
            </a:extLst>
          </p:cNvPr>
          <p:cNvSpPr txBox="1"/>
          <p:nvPr/>
        </p:nvSpPr>
        <p:spPr>
          <a:xfrm>
            <a:off x="288550" y="4685846"/>
            <a:ext cx="5930900" cy="646331"/>
          </a:xfrm>
          <a:prstGeom prst="rect">
            <a:avLst/>
          </a:prstGeom>
          <a:noFill/>
        </p:spPr>
        <p:txBody>
          <a:bodyPr wrap="square" rtlCol="0">
            <a:spAutoFit/>
          </a:bodyPr>
          <a:lstStyle/>
          <a:p>
            <a:r>
              <a:rPr lang="fi-FI" sz="3600" b="1" dirty="0">
                <a:solidFill>
                  <a:schemeClr val="accent1"/>
                </a:solidFill>
              </a:rPr>
              <a:t>TIEDONKÄSITTELYN MUODOT</a:t>
            </a:r>
          </a:p>
        </p:txBody>
      </p:sp>
    </p:spTree>
    <p:extLst>
      <p:ext uri="{BB962C8B-B14F-4D97-AF65-F5344CB8AC3E}">
        <p14:creationId xmlns:p14="http://schemas.microsoft.com/office/powerpoint/2010/main" val="892367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D4B83B-0774-F24E-8D5E-1C18FF479ABA}"/>
              </a:ext>
            </a:extLst>
          </p:cNvPr>
          <p:cNvSpPr>
            <a:spLocks noGrp="1"/>
          </p:cNvSpPr>
          <p:nvPr>
            <p:ph type="title"/>
          </p:nvPr>
        </p:nvSpPr>
        <p:spPr>
          <a:xfrm>
            <a:off x="686834" y="591344"/>
            <a:ext cx="3200400" cy="5585619"/>
          </a:xfrm>
        </p:spPr>
        <p:txBody>
          <a:bodyPr>
            <a:normAutofit/>
          </a:bodyPr>
          <a:lstStyle/>
          <a:p>
            <a:r>
              <a:rPr lang="fi-FI">
                <a:solidFill>
                  <a:srgbClr val="FFFFFF"/>
                </a:solidFill>
              </a:rPr>
              <a:t>Skeemat eli sisäiset mallit</a:t>
            </a:r>
          </a:p>
        </p:txBody>
      </p:sp>
      <p:sp>
        <p:nvSpPr>
          <p:cNvPr id="5" name="Alatunnisteen paikkamerkki 4">
            <a:extLst>
              <a:ext uri="{FF2B5EF4-FFF2-40B4-BE49-F238E27FC236}">
                <a16:creationId xmlns:a16="http://schemas.microsoft.com/office/drawing/2014/main" id="{260892DD-E15C-4DBA-A4E0-FE6BD2F03D98}"/>
              </a:ext>
            </a:extLst>
          </p:cNvPr>
          <p:cNvSpPr>
            <a:spLocks noGrp="1"/>
          </p:cNvSpPr>
          <p:nvPr>
            <p:ph type="ftr" sz="quarter" idx="11"/>
          </p:nvPr>
        </p:nvSpPr>
        <p:spPr>
          <a:xfrm>
            <a:off x="4447308" y="6356350"/>
            <a:ext cx="4842466" cy="365125"/>
          </a:xfrm>
        </p:spPr>
        <p:txBody>
          <a:bodyPr>
            <a:normAutofit/>
          </a:bodyPr>
          <a:lstStyle/>
          <a:p>
            <a:pPr>
              <a:spcAft>
                <a:spcPts val="600"/>
              </a:spcAft>
            </a:pPr>
            <a:r>
              <a:rPr lang="fi-FI"/>
              <a:t>© Sanoma Pro, Tekijät ● Mieli 1 Toimiva ja oppiva ihminen</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156DB1C-70C6-BA43-8C4C-506CB9176B78}"/>
              </a:ext>
            </a:extLst>
          </p:cNvPr>
          <p:cNvSpPr>
            <a:spLocks noGrp="1"/>
          </p:cNvSpPr>
          <p:nvPr>
            <p:ph idx="1"/>
          </p:nvPr>
        </p:nvSpPr>
        <p:spPr>
          <a:xfrm>
            <a:off x="4447308" y="591344"/>
            <a:ext cx="6906491" cy="5585619"/>
          </a:xfrm>
        </p:spPr>
        <p:txBody>
          <a:bodyPr anchor="ctr">
            <a:normAutofit/>
          </a:bodyPr>
          <a:lstStyle/>
          <a:p>
            <a:pPr>
              <a:buFont typeface="Arial" panose="020B0604020202020204" pitchFamily="34" charset="0"/>
              <a:buChar char="•"/>
            </a:pPr>
            <a:r>
              <a:rPr lang="fi-FI" dirty="0"/>
              <a:t> muistiin tallennettu yleistetty tietokokonaisuus jostakin asiasta, tapahtumasta tai tilanteesta</a:t>
            </a:r>
          </a:p>
          <a:p>
            <a:pPr lvl="1">
              <a:buFont typeface="Courier New" panose="02070309020205020404" pitchFamily="49" charset="0"/>
              <a:buChar char="o"/>
            </a:pPr>
            <a:r>
              <a:rPr lang="fi-FI" b="1" dirty="0"/>
              <a:t> Skripti</a:t>
            </a:r>
            <a:r>
              <a:rPr lang="fi-FI" dirty="0"/>
              <a:t> on tapahtumaan tai toimintaan liittyvä skeeman muoto.</a:t>
            </a:r>
          </a:p>
          <a:p>
            <a:pPr>
              <a:buFont typeface="Arial" panose="020B0604020202020204" pitchFamily="34" charset="0"/>
              <a:buChar char="•"/>
            </a:pPr>
            <a:r>
              <a:rPr lang="fi-FI" dirty="0"/>
              <a:t> ohjaavat ja helpottavat tiedonkäsittelyä.</a:t>
            </a:r>
          </a:p>
          <a:p>
            <a:pPr>
              <a:buFont typeface="Arial" panose="020B0604020202020204" pitchFamily="34" charset="0"/>
              <a:buChar char="•"/>
            </a:pPr>
            <a:r>
              <a:rPr lang="fi-FI" dirty="0"/>
              <a:t> ympäristöstä tuleva tieto muokkaa skeemoja</a:t>
            </a:r>
          </a:p>
          <a:p>
            <a:pPr>
              <a:buFont typeface="Arial" panose="020B0604020202020204" pitchFamily="34" charset="0"/>
              <a:buChar char="•"/>
            </a:pPr>
            <a:r>
              <a:rPr lang="fi-FI" b="1" dirty="0"/>
              <a:t> havaintokehä</a:t>
            </a:r>
          </a:p>
          <a:p>
            <a:pPr>
              <a:buFont typeface="Arial" panose="020B0604020202020204" pitchFamily="34" charset="0"/>
              <a:buChar char="•"/>
            </a:pPr>
            <a:r>
              <a:rPr lang="fi-FI" b="1" dirty="0"/>
              <a:t> </a:t>
            </a:r>
            <a:r>
              <a:rPr lang="fi-FI" dirty="0"/>
              <a:t>skeemat yleistävät ajattelua</a:t>
            </a:r>
          </a:p>
        </p:txBody>
      </p:sp>
    </p:spTree>
    <p:extLst>
      <p:ext uri="{BB962C8B-B14F-4D97-AF65-F5344CB8AC3E}">
        <p14:creationId xmlns:p14="http://schemas.microsoft.com/office/powerpoint/2010/main" val="41120140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848F0-70DB-C64C-A172-5F2469FABD9C}"/>
              </a:ext>
            </a:extLst>
          </p:cNvPr>
          <p:cNvSpPr>
            <a:spLocks noGrp="1"/>
          </p:cNvSpPr>
          <p:nvPr>
            <p:ph type="title"/>
          </p:nvPr>
        </p:nvSpPr>
        <p:spPr>
          <a:xfrm>
            <a:off x="838200" y="609600"/>
            <a:ext cx="3739341" cy="1330839"/>
          </a:xfrm>
        </p:spPr>
        <p:txBody>
          <a:bodyPr>
            <a:normAutofit/>
          </a:bodyPr>
          <a:lstStyle/>
          <a:p>
            <a:r>
              <a:rPr lang="fi-FI" dirty="0"/>
              <a:t>Havaintokehä</a:t>
            </a:r>
          </a:p>
        </p:txBody>
      </p:sp>
      <p:sp>
        <p:nvSpPr>
          <p:cNvPr id="3" name="Content Placeholder 2">
            <a:extLst>
              <a:ext uri="{FF2B5EF4-FFF2-40B4-BE49-F238E27FC236}">
                <a16:creationId xmlns:a16="http://schemas.microsoft.com/office/drawing/2014/main" id="{D066190E-8CB3-0743-BC38-DB4C23C3518B}"/>
              </a:ext>
            </a:extLst>
          </p:cNvPr>
          <p:cNvSpPr>
            <a:spLocks noGrp="1"/>
          </p:cNvSpPr>
          <p:nvPr>
            <p:ph idx="1"/>
          </p:nvPr>
        </p:nvSpPr>
        <p:spPr>
          <a:xfrm>
            <a:off x="862366" y="2194102"/>
            <a:ext cx="3427001" cy="3908586"/>
          </a:xfrm>
        </p:spPr>
        <p:txBody>
          <a:bodyPr>
            <a:normAutofit/>
          </a:bodyPr>
          <a:lstStyle/>
          <a:p>
            <a:pPr>
              <a:buFont typeface="Arial" panose="020B0604020202020204" pitchFamily="34" charset="0"/>
              <a:buChar char="•"/>
            </a:pPr>
            <a:r>
              <a:rPr lang="fi-FI" sz="2000"/>
              <a:t> skeemat ohjaavat havaitsemista</a:t>
            </a:r>
          </a:p>
          <a:p>
            <a:pPr>
              <a:buFont typeface="Arial" panose="020B0604020202020204" pitchFamily="34" charset="0"/>
              <a:buChar char="•"/>
            </a:pPr>
            <a:r>
              <a:rPr lang="fi-FI" sz="2000"/>
              <a:t> havaitsemisen kautta saatu tieto muokkaa skeemoja</a:t>
            </a:r>
          </a:p>
        </p:txBody>
      </p:sp>
      <p:pic>
        <p:nvPicPr>
          <p:cNvPr id="5" name="Kuva 4">
            <a:extLst>
              <a:ext uri="{FF2B5EF4-FFF2-40B4-BE49-F238E27FC236}">
                <a16:creationId xmlns:a16="http://schemas.microsoft.com/office/drawing/2014/main" id="{FBCF2DF0-B813-476F-8E7A-755EFDD5929F}"/>
              </a:ext>
            </a:extLst>
          </p:cNvPr>
          <p:cNvPicPr>
            <a:picLocks noChangeAspect="1"/>
          </p:cNvPicPr>
          <p:nvPr/>
        </p:nvPicPr>
        <p:blipFill>
          <a:blip r:embed="rId2"/>
          <a:stretch>
            <a:fillRect/>
          </a:stretch>
        </p:blipFill>
        <p:spPr>
          <a:xfrm>
            <a:off x="6077035" y="661916"/>
            <a:ext cx="4891984" cy="5557909"/>
          </a:xfrm>
          <a:prstGeom prst="rect">
            <a:avLst/>
          </a:prstGeom>
        </p:spPr>
      </p:pic>
      <p:sp>
        <p:nvSpPr>
          <p:cNvPr id="6" name="Alatunnisteen paikkamerkki 5">
            <a:extLst>
              <a:ext uri="{FF2B5EF4-FFF2-40B4-BE49-F238E27FC236}">
                <a16:creationId xmlns:a16="http://schemas.microsoft.com/office/drawing/2014/main" id="{ADD7F0FC-C68E-412E-BF58-550936EA4E38}"/>
              </a:ext>
            </a:extLst>
          </p:cNvPr>
          <p:cNvSpPr>
            <a:spLocks noGrp="1"/>
          </p:cNvSpPr>
          <p:nvPr>
            <p:ph type="ftr" sz="quarter" idx="11"/>
          </p:nvPr>
        </p:nvSpPr>
        <p:spPr>
          <a:xfrm>
            <a:off x="4038600" y="6356350"/>
            <a:ext cx="4114800" cy="365125"/>
          </a:xfrm>
        </p:spPr>
        <p:txBody>
          <a:bodyPr>
            <a:normAutofit/>
          </a:bodyPr>
          <a:lstStyle/>
          <a:p>
            <a:pPr>
              <a:spcAft>
                <a:spcPts val="600"/>
              </a:spcAft>
            </a:pPr>
            <a:r>
              <a:rPr lang="fi-FI" sz="1000">
                <a:solidFill>
                  <a:schemeClr val="tx1">
                    <a:lumMod val="50000"/>
                    <a:lumOff val="50000"/>
                  </a:schemeClr>
                </a:solidFill>
              </a:rPr>
              <a:t>© Sanoma Pro, Tekijät ● Mieli 1 Toimiva ja oppiva ihminen</a:t>
            </a:r>
          </a:p>
        </p:txBody>
      </p:sp>
    </p:spTree>
    <p:extLst>
      <p:ext uri="{BB962C8B-B14F-4D97-AF65-F5344CB8AC3E}">
        <p14:creationId xmlns:p14="http://schemas.microsoft.com/office/powerpoint/2010/main" val="4046200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9"/>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Google Shape;90;p3"/>
          <p:cNvSpPr txBox="1">
            <a:spLocks noGrp="1"/>
          </p:cNvSpPr>
          <p:nvPr>
            <p:ph type="title"/>
          </p:nvPr>
        </p:nvSpPr>
        <p:spPr>
          <a:xfrm>
            <a:off x="686834" y="591344"/>
            <a:ext cx="3200400" cy="5585619"/>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fi-FI">
                <a:solidFill>
                  <a:srgbClr val="FFFFFF"/>
                </a:solidFill>
              </a:rPr>
              <a:t>Mitä tunteet ovat?</a:t>
            </a:r>
          </a:p>
        </p:txBody>
      </p:sp>
      <p:sp>
        <p:nvSpPr>
          <p:cNvPr id="2" name="Alatunnisteen paikkamerkki 1">
            <a:extLst>
              <a:ext uri="{FF2B5EF4-FFF2-40B4-BE49-F238E27FC236}">
                <a16:creationId xmlns:a16="http://schemas.microsoft.com/office/drawing/2014/main" id="{24A7B295-7584-4430-8173-CF531D6126D6}"/>
              </a:ext>
            </a:extLst>
          </p:cNvPr>
          <p:cNvSpPr>
            <a:spLocks noGrp="1"/>
          </p:cNvSpPr>
          <p:nvPr>
            <p:ph type="ftr" sz="quarter" idx="11"/>
          </p:nvPr>
        </p:nvSpPr>
        <p:spPr>
          <a:xfrm>
            <a:off x="4447308" y="6356350"/>
            <a:ext cx="4842466" cy="365125"/>
          </a:xfrm>
        </p:spPr>
        <p:txBody>
          <a:bodyPr>
            <a:normAutofit/>
          </a:bodyPr>
          <a:lstStyle/>
          <a:p>
            <a:pPr>
              <a:spcAft>
                <a:spcPts val="600"/>
              </a:spcAft>
            </a:pPr>
            <a:r>
              <a:rPr lang="fi-FI"/>
              <a:t>© Sanoma Pro, Tekijät ● Mieli 1 Toimiva ja oppiva ihminen</a:t>
            </a:r>
          </a:p>
        </p:txBody>
      </p:sp>
      <p:sp>
        <p:nvSpPr>
          <p:cNvPr id="100" name="Arc 9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1" name="Google Shape;91;p3"/>
          <p:cNvSpPr txBox="1">
            <a:spLocks noGrp="1"/>
          </p:cNvSpPr>
          <p:nvPr>
            <p:ph idx="1"/>
          </p:nvPr>
        </p:nvSpPr>
        <p:spPr>
          <a:xfrm>
            <a:off x="4447308" y="591344"/>
            <a:ext cx="6906491" cy="5585619"/>
          </a:xfrm>
          <a:prstGeom prst="rect">
            <a:avLst/>
          </a:prstGeom>
        </p:spPr>
        <p:txBody>
          <a:bodyPr spcFirstLastPara="1" lIns="91425" tIns="45700" rIns="91425" bIns="45700" anchor="ctr" anchorCtr="0">
            <a:normAutofit/>
          </a:bodyPr>
          <a:lstStyle/>
          <a:p>
            <a:pPr marL="457200" lvl="0" indent="-355600" rtl="0">
              <a:spcBef>
                <a:spcPts val="1000"/>
              </a:spcBef>
              <a:spcAft>
                <a:spcPts val="0"/>
              </a:spcAft>
              <a:buSzPts val="2000"/>
              <a:buChar char="•"/>
            </a:pPr>
            <a:r>
              <a:rPr lang="fi-FI" b="1" dirty="0"/>
              <a:t>tunne</a:t>
            </a:r>
            <a:r>
              <a:rPr lang="fi-FI" dirty="0"/>
              <a:t> eli </a:t>
            </a:r>
            <a:r>
              <a:rPr lang="fi-FI" b="1" dirty="0"/>
              <a:t>emootio</a:t>
            </a:r>
            <a:r>
              <a:rPr lang="fi-FI" dirty="0"/>
              <a:t> = lyhytkestoinen kehon ja mielen tilaa, tuottaa usein mielihyvän tai mielipahan sävyttämän tuntemuksen</a:t>
            </a:r>
          </a:p>
          <a:p>
            <a:pPr marL="457200" lvl="0" indent="-355600" rtl="0">
              <a:spcBef>
                <a:spcPts val="1000"/>
              </a:spcBef>
              <a:spcAft>
                <a:spcPts val="0"/>
              </a:spcAft>
              <a:buSzPts val="2000"/>
              <a:buChar char="•"/>
            </a:pPr>
            <a:r>
              <a:rPr lang="fi-FI" dirty="0"/>
              <a:t>tunteiden voimakkuus vaihtelee</a:t>
            </a:r>
          </a:p>
          <a:p>
            <a:pPr marL="457200" lvl="0" indent="-355600" rtl="0">
              <a:spcBef>
                <a:spcPts val="1000"/>
              </a:spcBef>
              <a:spcAft>
                <a:spcPts val="0"/>
              </a:spcAft>
              <a:buSzPts val="2000"/>
              <a:buChar char="•"/>
            </a:pPr>
            <a:r>
              <a:rPr lang="fi-FI" dirty="0"/>
              <a:t>tunteen voi aiheuttaa</a:t>
            </a:r>
          </a:p>
          <a:p>
            <a:pPr marL="947420" lvl="3" indent="-342900">
              <a:spcBef>
                <a:spcPts val="1000"/>
              </a:spcBef>
              <a:spcAft>
                <a:spcPts val="0"/>
              </a:spcAft>
              <a:buSzPts val="2000"/>
              <a:buFont typeface="Courier New" panose="02070309020205020404" pitchFamily="49" charset="0"/>
              <a:buChar char="o"/>
            </a:pPr>
            <a:r>
              <a:rPr lang="fi-FI"/>
              <a:t>ulkoinen kohde</a:t>
            </a:r>
          </a:p>
          <a:p>
            <a:pPr marL="947420" lvl="3" indent="-342900">
              <a:spcBef>
                <a:spcPts val="1000"/>
              </a:spcBef>
              <a:spcAft>
                <a:spcPts val="0"/>
              </a:spcAft>
              <a:buSzPts val="2000"/>
              <a:buFont typeface="Courier New" panose="02070309020205020404" pitchFamily="49" charset="0"/>
              <a:buChar char="o"/>
            </a:pPr>
            <a:r>
              <a:rPr lang="fi-FI"/>
              <a:t>ajatukset ja muistot</a:t>
            </a:r>
          </a:p>
          <a:p>
            <a:pPr marL="457200" lvl="0" indent="-355600" rtl="0">
              <a:spcBef>
                <a:spcPts val="1000"/>
              </a:spcBef>
              <a:spcAft>
                <a:spcPts val="0"/>
              </a:spcAft>
              <a:buSzPts val="2000"/>
              <a:buChar char="•"/>
            </a:pPr>
            <a:r>
              <a:rPr lang="fi-FI" b="1" dirty="0"/>
              <a:t>mieliala</a:t>
            </a:r>
            <a:r>
              <a:rPr lang="fi-FI" dirty="0"/>
              <a:t> = pitkäkestoisempi taipumus kokea tietyntyyppisiä tunteita</a:t>
            </a:r>
          </a:p>
          <a:p>
            <a:pPr marL="813816" lvl="2" indent="-355600">
              <a:spcBef>
                <a:spcPts val="1000"/>
              </a:spcBef>
              <a:spcAft>
                <a:spcPts val="0"/>
              </a:spcAft>
              <a:buSzPts val="2000"/>
              <a:buFont typeface="Courier New" panose="02070309020205020404" pitchFamily="49" charset="0"/>
              <a:buChar char="o"/>
            </a:pPr>
            <a:r>
              <a:rPr lang="fi-FI"/>
              <a:t>tunteet ja ajatukset voivat vaikuttaa</a:t>
            </a:r>
          </a:p>
          <a:p>
            <a:pPr marL="813816" lvl="2" indent="-355600">
              <a:spcBef>
                <a:spcPts val="1000"/>
              </a:spcBef>
              <a:spcAft>
                <a:spcPts val="0"/>
              </a:spcAft>
              <a:buSzPts val="2000"/>
              <a:buFont typeface="Courier New" panose="02070309020205020404" pitchFamily="49" charset="0"/>
              <a:buChar char="o"/>
            </a:pPr>
            <a:r>
              <a:rPr lang="fi-FI"/>
              <a:t>voi voimistaa tai heikentää tunteita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9EB1015-6AE2-7AE6-DF22-547654183393}"/>
              </a:ext>
            </a:extLst>
          </p:cNvPr>
          <p:cNvSpPr>
            <a:spLocks noGrp="1"/>
          </p:cNvSpPr>
          <p:nvPr>
            <p:ph type="title"/>
          </p:nvPr>
        </p:nvSpPr>
        <p:spPr>
          <a:xfrm>
            <a:off x="686834" y="1153572"/>
            <a:ext cx="3200400" cy="4461163"/>
          </a:xfrm>
        </p:spPr>
        <p:txBody>
          <a:bodyPr>
            <a:normAutofit/>
          </a:bodyPr>
          <a:lstStyle/>
          <a:p>
            <a:r>
              <a:rPr lang="fi-FI" sz="3700">
                <a:solidFill>
                  <a:srgbClr val="FFFFFF"/>
                </a:solidFill>
              </a:rPr>
              <a:t>Psykologian tutkimusalueita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2285FB8B-77EB-B76D-D07D-C50D72C6A14B}"/>
              </a:ext>
            </a:extLst>
          </p:cNvPr>
          <p:cNvSpPr>
            <a:spLocks noGrp="1"/>
          </p:cNvSpPr>
          <p:nvPr>
            <p:ph idx="1"/>
          </p:nvPr>
        </p:nvSpPr>
        <p:spPr>
          <a:xfrm>
            <a:off x="4447308" y="591344"/>
            <a:ext cx="6906491" cy="5585619"/>
          </a:xfrm>
        </p:spPr>
        <p:txBody>
          <a:bodyPr anchor="ctr">
            <a:normAutofit/>
          </a:bodyPr>
          <a:lstStyle/>
          <a:p>
            <a:r>
              <a:rPr lang="fi-FI" sz="2400"/>
              <a:t>Kognitiivinen psykologia (tiedonkäsittely)</a:t>
            </a:r>
          </a:p>
          <a:p>
            <a:r>
              <a:rPr lang="fi-FI" sz="2400"/>
              <a:t>Neuropsykologia (aivojen ja ihmisen toiminnan väliset suhteet)</a:t>
            </a:r>
          </a:p>
          <a:p>
            <a:r>
              <a:rPr lang="fi-FI" sz="2400"/>
              <a:t>Kehityspsykologia (kehitys eri elämänvaiheissa)</a:t>
            </a:r>
          </a:p>
          <a:p>
            <a:r>
              <a:rPr lang="fi-FI" sz="2400"/>
              <a:t>Persoonallisuuspsykologia (tavat ajatella, tuntea, käyttäytyä)</a:t>
            </a:r>
          </a:p>
          <a:p>
            <a:r>
              <a:rPr lang="fi-FI" sz="2400"/>
              <a:t>Kliininen psykologia (mielenterveyshäiriöt ja hoito)</a:t>
            </a:r>
          </a:p>
          <a:p>
            <a:r>
              <a:rPr lang="fi-FI" sz="2400"/>
              <a:t>Sosiaalipsykologia (vuorovaikutustilanteet)</a:t>
            </a:r>
          </a:p>
          <a:p>
            <a:pPr marL="0" indent="0">
              <a:buNone/>
            </a:pPr>
            <a:endParaRPr lang="fi-FI" sz="2400"/>
          </a:p>
          <a:p>
            <a:pPr marL="0" indent="0">
              <a:buNone/>
            </a:pPr>
            <a:r>
              <a:rPr lang="fi-FI" sz="2400"/>
              <a:t>Raja psykologian eri osa-alueiden välillä on liukuva -&gt; mitkään osa-alueet eivät ole täysin irrallisia toisistaan</a:t>
            </a:r>
          </a:p>
        </p:txBody>
      </p:sp>
    </p:spTree>
    <p:extLst>
      <p:ext uri="{BB962C8B-B14F-4D97-AF65-F5344CB8AC3E}">
        <p14:creationId xmlns:p14="http://schemas.microsoft.com/office/powerpoint/2010/main" val="2358504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5"/>
        <p:cNvGrpSpPr/>
        <p:nvPr/>
      </p:nvGrpSpPr>
      <p:grpSpPr>
        <a:xfrm>
          <a:off x="0" y="0"/>
          <a:ext cx="0" cy="0"/>
          <a:chOff x="0" y="0"/>
          <a:chExt cx="0" cy="0"/>
        </a:xfrm>
      </p:grpSpPr>
      <p:sp useBgFill="1">
        <p:nvSpPr>
          <p:cNvPr id="102" name="Rectangle 101">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Google Shape;96;g88df3580ae_0_3"/>
          <p:cNvSpPr txBox="1">
            <a:spLocks noGrp="1"/>
          </p:cNvSpPr>
          <p:nvPr>
            <p:ph type="title"/>
          </p:nvPr>
        </p:nvSpPr>
        <p:spPr>
          <a:xfrm>
            <a:off x="686834" y="591344"/>
            <a:ext cx="3200400" cy="5585619"/>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fi-FI">
                <a:solidFill>
                  <a:srgbClr val="FFFFFF"/>
                </a:solidFill>
              </a:rPr>
              <a:t>Tunteen syntyminen</a:t>
            </a:r>
          </a:p>
        </p:txBody>
      </p:sp>
      <p:sp>
        <p:nvSpPr>
          <p:cNvPr id="2" name="Alatunnisteen paikkamerkki 1">
            <a:extLst>
              <a:ext uri="{FF2B5EF4-FFF2-40B4-BE49-F238E27FC236}">
                <a16:creationId xmlns:a16="http://schemas.microsoft.com/office/drawing/2014/main" id="{2A90C3DE-9671-4C05-9691-B35A09EC7031}"/>
              </a:ext>
            </a:extLst>
          </p:cNvPr>
          <p:cNvSpPr>
            <a:spLocks noGrp="1"/>
          </p:cNvSpPr>
          <p:nvPr>
            <p:ph type="ftr" sz="quarter" idx="11"/>
          </p:nvPr>
        </p:nvSpPr>
        <p:spPr>
          <a:xfrm>
            <a:off x="4447308" y="6356350"/>
            <a:ext cx="4842466" cy="365125"/>
          </a:xfrm>
        </p:spPr>
        <p:txBody>
          <a:bodyPr>
            <a:normAutofit/>
          </a:bodyPr>
          <a:lstStyle/>
          <a:p>
            <a:pPr>
              <a:spcAft>
                <a:spcPts val="600"/>
              </a:spcAft>
            </a:pPr>
            <a:r>
              <a:rPr lang="fi-FI"/>
              <a:t>© Sanoma Pro, Tekijät ● Mieli 1 Toimiva ja oppiva ihminen</a:t>
            </a:r>
          </a:p>
        </p:txBody>
      </p:sp>
      <p:sp>
        <p:nvSpPr>
          <p:cNvPr id="106" name="Arc 10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7" name="Google Shape;97;g88df3580ae_0_3"/>
          <p:cNvSpPr txBox="1">
            <a:spLocks noGrp="1"/>
          </p:cNvSpPr>
          <p:nvPr>
            <p:ph idx="1"/>
          </p:nvPr>
        </p:nvSpPr>
        <p:spPr>
          <a:xfrm>
            <a:off x="4447308" y="591344"/>
            <a:ext cx="6906491" cy="5585619"/>
          </a:xfrm>
          <a:prstGeom prst="rect">
            <a:avLst/>
          </a:prstGeom>
        </p:spPr>
        <p:txBody>
          <a:bodyPr spcFirstLastPara="1" lIns="91425" tIns="45700" rIns="91425" bIns="45700" anchor="ctr" anchorCtr="0">
            <a:normAutofit/>
          </a:bodyPr>
          <a:lstStyle/>
          <a:p>
            <a:pPr marL="558800" lvl="0" indent="-457200" rtl="0">
              <a:spcBef>
                <a:spcPts val="1000"/>
              </a:spcBef>
              <a:spcAft>
                <a:spcPts val="0"/>
              </a:spcAft>
              <a:buSzPts val="2000"/>
              <a:buFont typeface="+mj-lt"/>
              <a:buAutoNum type="arabicPeriod"/>
            </a:pPr>
            <a:r>
              <a:rPr lang="fi-FI" b="1" dirty="0"/>
              <a:t>tunnereaktio</a:t>
            </a:r>
            <a:r>
              <a:rPr lang="fi-FI" dirty="0"/>
              <a:t> </a:t>
            </a:r>
          </a:p>
          <a:p>
            <a:pPr marL="813816" lvl="2" indent="-355600">
              <a:spcBef>
                <a:spcPts val="1000"/>
              </a:spcBef>
              <a:spcAft>
                <a:spcPts val="0"/>
              </a:spcAft>
              <a:buSzPts val="2000"/>
              <a:buFont typeface="Courier New" panose="02070309020205020404" pitchFamily="49" charset="0"/>
              <a:buChar char="o"/>
            </a:pPr>
            <a:r>
              <a:rPr lang="fi-FI" dirty="0"/>
              <a:t>nopea ja automaattinen</a:t>
            </a:r>
          </a:p>
          <a:p>
            <a:pPr marL="813816" lvl="2" indent="-355600">
              <a:spcBef>
                <a:spcPts val="1000"/>
              </a:spcBef>
              <a:spcAft>
                <a:spcPts val="0"/>
              </a:spcAft>
              <a:buSzPts val="2000"/>
              <a:buFont typeface="Courier New" panose="02070309020205020404" pitchFamily="49" charset="0"/>
              <a:buChar char="o"/>
            </a:pPr>
            <a:r>
              <a:rPr lang="fi-FI" dirty="0"/>
              <a:t>aivoalueiden aktivoituminen, kehon toiminnan muutokset</a:t>
            </a:r>
          </a:p>
          <a:p>
            <a:pPr marL="813816" lvl="2" indent="-355600">
              <a:spcBef>
                <a:spcPts val="1000"/>
              </a:spcBef>
              <a:spcAft>
                <a:spcPts val="0"/>
              </a:spcAft>
              <a:buSzPts val="2000"/>
              <a:buFont typeface="Courier New" panose="02070309020205020404" pitchFamily="49" charset="0"/>
              <a:buChar char="o"/>
            </a:pPr>
            <a:r>
              <a:rPr lang="fi-FI" dirty="0"/>
              <a:t>esim. säpsähtäminen</a:t>
            </a:r>
          </a:p>
          <a:p>
            <a:pPr marL="558800" lvl="0" indent="-457200" rtl="0">
              <a:spcBef>
                <a:spcPts val="1000"/>
              </a:spcBef>
              <a:spcAft>
                <a:spcPts val="0"/>
              </a:spcAft>
              <a:buSzPts val="2000"/>
              <a:buFont typeface="+mj-lt"/>
              <a:buAutoNum type="arabicPeriod"/>
            </a:pPr>
            <a:r>
              <a:rPr lang="fi-FI" b="1" dirty="0"/>
              <a:t>tunnekokemus</a:t>
            </a:r>
          </a:p>
          <a:p>
            <a:pPr marL="813816" lvl="2" indent="-355600">
              <a:spcBef>
                <a:spcPts val="1000"/>
              </a:spcBef>
              <a:spcAft>
                <a:spcPts val="0"/>
              </a:spcAft>
              <a:buSzPts val="2000"/>
              <a:buFont typeface="Courier New" panose="02070309020205020404" pitchFamily="49" charset="0"/>
              <a:buChar char="o"/>
            </a:pPr>
            <a:r>
              <a:rPr lang="fi-FI" dirty="0"/>
              <a:t>subjektiivinen eli yksilöllinen kokemus</a:t>
            </a:r>
          </a:p>
          <a:p>
            <a:pPr marL="813816" lvl="2" indent="-355600">
              <a:spcBef>
                <a:spcPts val="1000"/>
              </a:spcBef>
              <a:spcAft>
                <a:spcPts val="0"/>
              </a:spcAft>
              <a:buSzPts val="2000"/>
              <a:buFont typeface="Courier New" panose="02070309020205020404" pitchFamily="49" charset="0"/>
              <a:buChar char="o"/>
            </a:pPr>
            <a:r>
              <a:rPr lang="fi-FI" dirty="0"/>
              <a:t>tietoinen tulkinta tunnereaktiosta</a:t>
            </a:r>
          </a:p>
          <a:p>
            <a:pPr marL="813816" lvl="2" indent="-355600">
              <a:spcBef>
                <a:spcPts val="1000"/>
              </a:spcBef>
              <a:spcAft>
                <a:spcPts val="0"/>
              </a:spcAft>
              <a:buSzPts val="2000"/>
              <a:buFont typeface="Courier New" panose="02070309020205020404" pitchFamily="49" charset="0"/>
              <a:buChar char="o"/>
            </a:pPr>
            <a:r>
              <a:rPr lang="fi-FI" dirty="0"/>
              <a:t>ajallisesti hieman hitaampi</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a:extLst>
              <a:ext uri="{FF2B5EF4-FFF2-40B4-BE49-F238E27FC236}">
                <a16:creationId xmlns:a16="http://schemas.microsoft.com/office/drawing/2014/main" id="{796D802B-F65E-E707-E64A-B7BDA4A75512}"/>
              </a:ext>
            </a:extLst>
          </p:cNvPr>
          <p:cNvPicPr>
            <a:picLocks noGrp="1" noChangeAspect="1"/>
          </p:cNvPicPr>
          <p:nvPr>
            <p:ph idx="1"/>
          </p:nvPr>
        </p:nvPicPr>
        <p:blipFill>
          <a:blip r:embed="rId2"/>
          <a:stretch>
            <a:fillRect/>
          </a:stretch>
        </p:blipFill>
        <p:spPr>
          <a:xfrm>
            <a:off x="643467" y="879940"/>
            <a:ext cx="10905066" cy="5098119"/>
          </a:xfrm>
          <a:prstGeom prst="rect">
            <a:avLst/>
          </a:prstGeom>
        </p:spPr>
      </p:pic>
    </p:spTree>
    <p:extLst>
      <p:ext uri="{BB962C8B-B14F-4D97-AF65-F5344CB8AC3E}">
        <p14:creationId xmlns:p14="http://schemas.microsoft.com/office/powerpoint/2010/main" val="32039831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7"/>
        <p:cNvGrpSpPr/>
        <p:nvPr/>
      </p:nvGrpSpPr>
      <p:grpSpPr>
        <a:xfrm>
          <a:off x="0" y="0"/>
          <a:ext cx="0" cy="0"/>
          <a:chOff x="0" y="0"/>
          <a:chExt cx="0" cy="0"/>
        </a:xfrm>
      </p:grpSpPr>
      <p:sp useBgFill="1">
        <p:nvSpPr>
          <p:cNvPr id="114" name="Rectangle 113">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Google Shape;108;g89b7ae1a0e_0_1"/>
          <p:cNvSpPr txBox="1">
            <a:spLocks noGrp="1"/>
          </p:cNvSpPr>
          <p:nvPr>
            <p:ph type="title"/>
          </p:nvPr>
        </p:nvSpPr>
        <p:spPr>
          <a:xfrm>
            <a:off x="686834" y="591344"/>
            <a:ext cx="3200400" cy="5585619"/>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fi-FI">
                <a:solidFill>
                  <a:srgbClr val="FFFFFF"/>
                </a:solidFill>
              </a:rPr>
              <a:t>Perustunteet</a:t>
            </a:r>
          </a:p>
        </p:txBody>
      </p:sp>
      <p:sp>
        <p:nvSpPr>
          <p:cNvPr id="2" name="Alatunnisteen paikkamerkki 1">
            <a:extLst>
              <a:ext uri="{FF2B5EF4-FFF2-40B4-BE49-F238E27FC236}">
                <a16:creationId xmlns:a16="http://schemas.microsoft.com/office/drawing/2014/main" id="{92959FB4-207B-4243-97AC-187CFC35DF69}"/>
              </a:ext>
            </a:extLst>
          </p:cNvPr>
          <p:cNvSpPr>
            <a:spLocks noGrp="1"/>
          </p:cNvSpPr>
          <p:nvPr>
            <p:ph type="ftr" sz="quarter" idx="11"/>
          </p:nvPr>
        </p:nvSpPr>
        <p:spPr>
          <a:xfrm>
            <a:off x="4447308" y="6356350"/>
            <a:ext cx="4842466" cy="365125"/>
          </a:xfrm>
        </p:spPr>
        <p:txBody>
          <a:bodyPr>
            <a:normAutofit/>
          </a:bodyPr>
          <a:lstStyle/>
          <a:p>
            <a:pPr>
              <a:spcAft>
                <a:spcPts val="600"/>
              </a:spcAft>
            </a:pPr>
            <a:r>
              <a:rPr lang="fi-FI"/>
              <a:t>© Sanoma Pro, Tekijät ● Mieli 1 Toimiva ja oppiva ihminen</a:t>
            </a:r>
          </a:p>
        </p:txBody>
      </p:sp>
      <p:sp>
        <p:nvSpPr>
          <p:cNvPr id="118" name="Arc 11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9" name="Google Shape;109;g89b7ae1a0e_0_1"/>
          <p:cNvSpPr txBox="1">
            <a:spLocks noGrp="1"/>
          </p:cNvSpPr>
          <p:nvPr>
            <p:ph idx="1"/>
          </p:nvPr>
        </p:nvSpPr>
        <p:spPr>
          <a:xfrm>
            <a:off x="4447308" y="591344"/>
            <a:ext cx="6906491" cy="5585619"/>
          </a:xfrm>
          <a:prstGeom prst="rect">
            <a:avLst/>
          </a:prstGeom>
        </p:spPr>
        <p:txBody>
          <a:bodyPr spcFirstLastPara="1" lIns="91425" tIns="45700" rIns="91425" bIns="45700" anchor="ctr" anchorCtr="0">
            <a:normAutofit/>
          </a:bodyPr>
          <a:lstStyle/>
          <a:p>
            <a:pPr marL="457200" lvl="0" indent="-355600" rtl="0">
              <a:spcBef>
                <a:spcPts val="1000"/>
              </a:spcBef>
              <a:spcAft>
                <a:spcPts val="0"/>
              </a:spcAft>
              <a:buSzPts val="2000"/>
              <a:buChar char="•"/>
            </a:pPr>
            <a:r>
              <a:rPr lang="fi-FI"/>
              <a:t>evolutiivisesti vanhoja</a:t>
            </a:r>
          </a:p>
          <a:p>
            <a:pPr marL="457200" lvl="0" indent="-355600" rtl="0">
              <a:spcBef>
                <a:spcPts val="1000"/>
              </a:spcBef>
              <a:spcAft>
                <a:spcPts val="0"/>
              </a:spcAft>
              <a:buSzPts val="2000"/>
              <a:buChar char="•"/>
            </a:pPr>
            <a:r>
              <a:rPr lang="fi-FI"/>
              <a:t>kaikilla ihmisillä</a:t>
            </a:r>
          </a:p>
          <a:p>
            <a:pPr marL="457200" lvl="0" indent="-355600" rtl="0">
              <a:spcBef>
                <a:spcPts val="1000"/>
              </a:spcBef>
              <a:spcAft>
                <a:spcPts val="0"/>
              </a:spcAft>
              <a:buSzPts val="2000"/>
              <a:buChar char="•"/>
            </a:pPr>
            <a:r>
              <a:rPr lang="fi-FI"/>
              <a:t>mielihyvä, inho, pelko, suru, viha ja hämmästys</a:t>
            </a:r>
          </a:p>
          <a:p>
            <a:pPr marL="457200" lvl="0" indent="-355600" rtl="0">
              <a:spcBef>
                <a:spcPts val="1000"/>
              </a:spcBef>
              <a:spcAft>
                <a:spcPts val="0"/>
              </a:spcAft>
              <a:buSzPts val="2000"/>
              <a:buChar char="•"/>
            </a:pPr>
            <a:r>
              <a:rPr lang="fi-FI"/>
              <a:t>perustunteiden ilmaisu hyvin samanlaista kulttuurista riippumatta</a:t>
            </a:r>
          </a:p>
          <a:p>
            <a:pPr marL="457200" lvl="0" indent="-355600" rtl="0">
              <a:spcBef>
                <a:spcPts val="1000"/>
              </a:spcBef>
              <a:spcAft>
                <a:spcPts val="0"/>
              </a:spcAft>
              <a:buSzPts val="2000"/>
              <a:buChar char="•"/>
            </a:pPr>
            <a:r>
              <a:rPr lang="fi-FI" b="1"/>
              <a:t>universaaleja</a:t>
            </a:r>
            <a:r>
              <a:rPr lang="fi-FI"/>
              <a:t> eli yleismaailmallisia</a:t>
            </a:r>
          </a:p>
          <a:p>
            <a:pPr marL="457200" lvl="0" indent="-355600" rtl="0">
              <a:spcBef>
                <a:spcPts val="1000"/>
              </a:spcBef>
              <a:spcAft>
                <a:spcPts val="0"/>
              </a:spcAft>
              <a:buSzPts val="2000"/>
              <a:buChar char="•"/>
            </a:pPr>
            <a:r>
              <a:rPr lang="fi-FI" b="1"/>
              <a:t>adaptiivisia</a:t>
            </a:r>
            <a:r>
              <a:rPr lang="fi-FI"/>
              <a:t> eli sopeutumista ja selviytymistä edistäviä</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A6FF04-486C-EA4E-5112-9A93ACE6BE00}"/>
              </a:ext>
            </a:extLst>
          </p:cNvPr>
          <p:cNvSpPr>
            <a:spLocks noGrp="1"/>
          </p:cNvSpPr>
          <p:nvPr>
            <p:ph type="title"/>
          </p:nvPr>
        </p:nvSpPr>
        <p:spPr>
          <a:xfrm>
            <a:off x="6096000" y="342900"/>
            <a:ext cx="5721818" cy="1885857"/>
          </a:xfrm>
        </p:spPr>
        <p:txBody>
          <a:bodyPr>
            <a:normAutofit/>
          </a:bodyPr>
          <a:lstStyle/>
          <a:p>
            <a:r>
              <a:rPr lang="fi-FI" sz="4000" dirty="0"/>
              <a:t>Tunteilla on tehtävänsä</a:t>
            </a:r>
          </a:p>
        </p:txBody>
      </p:sp>
      <p:pic>
        <p:nvPicPr>
          <p:cNvPr id="10" name="Kuva 9">
            <a:extLst>
              <a:ext uri="{FF2B5EF4-FFF2-40B4-BE49-F238E27FC236}">
                <a16:creationId xmlns:a16="http://schemas.microsoft.com/office/drawing/2014/main" id="{2F22554F-EEAC-C044-8824-AC3FFDEB44A6}"/>
              </a:ext>
            </a:extLst>
          </p:cNvPr>
          <p:cNvPicPr>
            <a:picLocks noChangeAspect="1"/>
          </p:cNvPicPr>
          <p:nvPr/>
        </p:nvPicPr>
        <p:blipFill rotWithShape="1">
          <a:blip r:embed="rId3"/>
          <a:srcRect l="11282" r="8041" b="7692"/>
          <a:stretch/>
        </p:blipFill>
        <p:spPr>
          <a:xfrm>
            <a:off x="8969" y="-2"/>
            <a:ext cx="2376092" cy="2057369"/>
          </a:xfrm>
          <a:prstGeom prst="rect">
            <a:avLst/>
          </a:prstGeom>
        </p:spPr>
      </p:pic>
      <p:pic>
        <p:nvPicPr>
          <p:cNvPr id="12" name="Kuva 11">
            <a:extLst>
              <a:ext uri="{FF2B5EF4-FFF2-40B4-BE49-F238E27FC236}">
                <a16:creationId xmlns:a16="http://schemas.microsoft.com/office/drawing/2014/main" id="{106B7718-C275-4BEC-DDAA-4EE99ED68A69}"/>
              </a:ext>
            </a:extLst>
          </p:cNvPr>
          <p:cNvPicPr>
            <a:picLocks noChangeAspect="1"/>
          </p:cNvPicPr>
          <p:nvPr/>
        </p:nvPicPr>
        <p:blipFill rotWithShape="1">
          <a:blip r:embed="rId4"/>
          <a:srcRect r="-4" b="6197"/>
          <a:stretch/>
        </p:blipFill>
        <p:spPr>
          <a:xfrm>
            <a:off x="2579411" y="-2446"/>
            <a:ext cx="2376092" cy="2228759"/>
          </a:xfrm>
          <a:prstGeom prst="rect">
            <a:avLst/>
          </a:prstGeom>
        </p:spPr>
      </p:pic>
      <p:pic>
        <p:nvPicPr>
          <p:cNvPr id="11" name="Kuva 10">
            <a:extLst>
              <a:ext uri="{FF2B5EF4-FFF2-40B4-BE49-F238E27FC236}">
                <a16:creationId xmlns:a16="http://schemas.microsoft.com/office/drawing/2014/main" id="{219BE24A-9B4F-7A65-7765-AF591C354855}"/>
              </a:ext>
            </a:extLst>
          </p:cNvPr>
          <p:cNvPicPr>
            <a:picLocks noChangeAspect="1"/>
          </p:cNvPicPr>
          <p:nvPr/>
        </p:nvPicPr>
        <p:blipFill rotWithShape="1">
          <a:blip r:embed="rId5"/>
          <a:srcRect l="10611" r="16359" b="-2"/>
          <a:stretch/>
        </p:blipFill>
        <p:spPr>
          <a:xfrm>
            <a:off x="3456851" y="4503568"/>
            <a:ext cx="2376092" cy="2228759"/>
          </a:xfrm>
          <a:prstGeom prst="rect">
            <a:avLst/>
          </a:prstGeom>
        </p:spPr>
      </p:pic>
      <p:pic>
        <p:nvPicPr>
          <p:cNvPr id="5" name="Kuva 4" descr="Mies vaaleanpunaisella taustalla">
            <a:extLst>
              <a:ext uri="{FF2B5EF4-FFF2-40B4-BE49-F238E27FC236}">
                <a16:creationId xmlns:a16="http://schemas.microsoft.com/office/drawing/2014/main" id="{8D90FF42-089E-C50C-B0B4-649609D5A50F}"/>
              </a:ext>
            </a:extLst>
          </p:cNvPr>
          <p:cNvPicPr>
            <a:picLocks noChangeAspect="1"/>
          </p:cNvPicPr>
          <p:nvPr/>
        </p:nvPicPr>
        <p:blipFill rotWithShape="1">
          <a:blip r:embed="rId6">
            <a:extLst>
              <a:ext uri="{28A0092B-C50C-407E-A947-70E740481C1C}">
                <a14:useLocalDpi xmlns:a14="http://schemas.microsoft.com/office/drawing/2010/main" val="0"/>
              </a:ext>
            </a:extLst>
          </a:blip>
          <a:srcRect t="7447" r="5" b="5"/>
          <a:stretch/>
        </p:blipFill>
        <p:spPr>
          <a:xfrm>
            <a:off x="3714" y="2400151"/>
            <a:ext cx="3330225" cy="2057368"/>
          </a:xfrm>
          <a:prstGeom prst="rect">
            <a:avLst/>
          </a:prstGeom>
        </p:spPr>
      </p:pic>
      <p:pic>
        <p:nvPicPr>
          <p:cNvPr id="9" name="Kuva 8" descr="Vaaleahiuksinen henkilö">
            <a:extLst>
              <a:ext uri="{FF2B5EF4-FFF2-40B4-BE49-F238E27FC236}">
                <a16:creationId xmlns:a16="http://schemas.microsoft.com/office/drawing/2014/main" id="{6A2EE15F-B398-DB14-8731-7024E9CB9860}"/>
              </a:ext>
            </a:extLst>
          </p:cNvPr>
          <p:cNvPicPr>
            <a:picLocks noChangeAspect="1"/>
          </p:cNvPicPr>
          <p:nvPr/>
        </p:nvPicPr>
        <p:blipFill rotWithShape="1">
          <a:blip r:embed="rId7">
            <a:extLst>
              <a:ext uri="{28A0092B-C50C-407E-A947-70E740481C1C}">
                <a14:useLocalDpi xmlns:a14="http://schemas.microsoft.com/office/drawing/2010/main" val="0"/>
              </a:ext>
            </a:extLst>
          </a:blip>
          <a:srcRect l="446" r="4" b="4"/>
          <a:stretch/>
        </p:blipFill>
        <p:spPr>
          <a:xfrm>
            <a:off x="-1" y="4628909"/>
            <a:ext cx="3324552" cy="2229090"/>
          </a:xfrm>
          <a:prstGeom prst="rect">
            <a:avLst/>
          </a:prstGeom>
        </p:spPr>
      </p:pic>
      <p:pic>
        <p:nvPicPr>
          <p:cNvPr id="7" name="Kuva 6" descr="Istuu henkilö penkki">
            <a:extLst>
              <a:ext uri="{FF2B5EF4-FFF2-40B4-BE49-F238E27FC236}">
                <a16:creationId xmlns:a16="http://schemas.microsoft.com/office/drawing/2014/main" id="{05D0DC62-AFE7-6F3D-9554-6FDFE211FA74}"/>
              </a:ext>
            </a:extLst>
          </p:cNvPr>
          <p:cNvPicPr>
            <a:picLocks noChangeAspect="1"/>
          </p:cNvPicPr>
          <p:nvPr/>
        </p:nvPicPr>
        <p:blipFill rotWithShape="1">
          <a:blip r:embed="rId8">
            <a:extLst>
              <a:ext uri="{28A0092B-C50C-407E-A947-70E740481C1C}">
                <a14:useLocalDpi xmlns:a14="http://schemas.microsoft.com/office/drawing/2010/main" val="0"/>
              </a:ext>
            </a:extLst>
          </a:blip>
          <a:srcRect l="33829" r="6328"/>
          <a:stretch/>
        </p:blipFill>
        <p:spPr>
          <a:xfrm>
            <a:off x="3528289" y="2226313"/>
            <a:ext cx="1980572" cy="2209186"/>
          </a:xfrm>
          <a:prstGeom prst="rect">
            <a:avLst/>
          </a:prstGeom>
        </p:spPr>
      </p:pic>
      <p:sp>
        <p:nvSpPr>
          <p:cNvPr id="3" name="Sisällön paikkamerkki 2">
            <a:extLst>
              <a:ext uri="{FF2B5EF4-FFF2-40B4-BE49-F238E27FC236}">
                <a16:creationId xmlns:a16="http://schemas.microsoft.com/office/drawing/2014/main" id="{7F48BF02-E9B3-8334-BC86-602532EE111D}"/>
              </a:ext>
            </a:extLst>
          </p:cNvPr>
          <p:cNvSpPr>
            <a:spLocks noGrp="1"/>
          </p:cNvSpPr>
          <p:nvPr>
            <p:ph idx="1"/>
          </p:nvPr>
        </p:nvSpPr>
        <p:spPr>
          <a:xfrm>
            <a:off x="6257109" y="2226312"/>
            <a:ext cx="5721818" cy="3991608"/>
          </a:xfrm>
        </p:spPr>
        <p:txBody>
          <a:bodyPr>
            <a:normAutofit/>
          </a:bodyPr>
          <a:lstStyle/>
          <a:p>
            <a:r>
              <a:rPr lang="fi-FI" dirty="0"/>
              <a:t>Inho – vetäytyminen</a:t>
            </a:r>
          </a:p>
          <a:p>
            <a:r>
              <a:rPr lang="fi-FI" dirty="0"/>
              <a:t>Pelko – pakeneminen, suojautuminen</a:t>
            </a:r>
          </a:p>
          <a:p>
            <a:r>
              <a:rPr lang="fi-FI" dirty="0"/>
              <a:t>Viha – hyökkääminen </a:t>
            </a:r>
          </a:p>
          <a:p>
            <a:r>
              <a:rPr lang="fi-FI" dirty="0"/>
              <a:t>Hämmästys – valmistautuminen</a:t>
            </a:r>
          </a:p>
          <a:p>
            <a:r>
              <a:rPr lang="fi-FI" dirty="0"/>
              <a:t>Suru – kontaktien hakeminen</a:t>
            </a:r>
          </a:p>
        </p:txBody>
      </p:sp>
    </p:spTree>
    <p:extLst>
      <p:ext uri="{BB962C8B-B14F-4D97-AF65-F5344CB8AC3E}">
        <p14:creationId xmlns:p14="http://schemas.microsoft.com/office/powerpoint/2010/main" val="242382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9"/>
        <p:cNvGrpSpPr/>
        <p:nvPr/>
      </p:nvGrpSpPr>
      <p:grpSpPr>
        <a:xfrm>
          <a:off x="0" y="0"/>
          <a:ext cx="0" cy="0"/>
          <a:chOff x="0" y="0"/>
          <a:chExt cx="0" cy="0"/>
        </a:xfrm>
      </p:grpSpPr>
      <p:sp useBgFill="1">
        <p:nvSpPr>
          <p:cNvPr id="126" name="Rectangle 125">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Google Shape;120;p4"/>
          <p:cNvSpPr txBox="1">
            <a:spLocks noGrp="1"/>
          </p:cNvSpPr>
          <p:nvPr>
            <p:ph type="title"/>
          </p:nvPr>
        </p:nvSpPr>
        <p:spPr>
          <a:xfrm>
            <a:off x="686834" y="591344"/>
            <a:ext cx="3200400" cy="5585619"/>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fi-FI">
                <a:solidFill>
                  <a:srgbClr val="FFFFFF"/>
                </a:solidFill>
              </a:rPr>
              <a:t>Tunteita voi säädellä</a:t>
            </a:r>
          </a:p>
        </p:txBody>
      </p:sp>
      <p:sp>
        <p:nvSpPr>
          <p:cNvPr id="2" name="Alatunnisteen paikkamerkki 1">
            <a:extLst>
              <a:ext uri="{FF2B5EF4-FFF2-40B4-BE49-F238E27FC236}">
                <a16:creationId xmlns:a16="http://schemas.microsoft.com/office/drawing/2014/main" id="{3AE855BC-AB8C-499A-BF3A-E9EBB6C3EB21}"/>
              </a:ext>
            </a:extLst>
          </p:cNvPr>
          <p:cNvSpPr>
            <a:spLocks noGrp="1"/>
          </p:cNvSpPr>
          <p:nvPr>
            <p:ph type="ftr" sz="quarter" idx="11"/>
          </p:nvPr>
        </p:nvSpPr>
        <p:spPr>
          <a:xfrm>
            <a:off x="4447308" y="6356350"/>
            <a:ext cx="4842466" cy="365125"/>
          </a:xfrm>
        </p:spPr>
        <p:txBody>
          <a:bodyPr>
            <a:normAutofit/>
          </a:bodyPr>
          <a:lstStyle/>
          <a:p>
            <a:pPr>
              <a:spcAft>
                <a:spcPts val="600"/>
              </a:spcAft>
            </a:pPr>
            <a:r>
              <a:rPr lang="fi-FI"/>
              <a:t>© Sanoma Pro, Tekijät ● Mieli 1 Toimiva ja oppiva ihminen</a:t>
            </a:r>
          </a:p>
        </p:txBody>
      </p:sp>
      <p:sp>
        <p:nvSpPr>
          <p:cNvPr id="130" name="Arc 12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1" name="Google Shape;121;p4"/>
          <p:cNvSpPr txBox="1">
            <a:spLocks noGrp="1"/>
          </p:cNvSpPr>
          <p:nvPr>
            <p:ph idx="1"/>
          </p:nvPr>
        </p:nvSpPr>
        <p:spPr>
          <a:xfrm>
            <a:off x="4447308" y="591344"/>
            <a:ext cx="6906491" cy="5585619"/>
          </a:xfrm>
          <a:prstGeom prst="rect">
            <a:avLst/>
          </a:prstGeom>
        </p:spPr>
        <p:txBody>
          <a:bodyPr spcFirstLastPara="1" lIns="91425" tIns="45700" rIns="91425" bIns="45700" anchor="ctr" anchorCtr="0">
            <a:normAutofit/>
          </a:bodyPr>
          <a:lstStyle/>
          <a:p>
            <a:pPr marL="457200" lvl="0" indent="-304800" rtl="0">
              <a:spcBef>
                <a:spcPts val="1000"/>
              </a:spcBef>
              <a:spcAft>
                <a:spcPts val="0"/>
              </a:spcAft>
              <a:buSzPts val="1200"/>
              <a:buChar char="●"/>
            </a:pPr>
            <a:r>
              <a:rPr lang="fi-FI" b="1"/>
              <a:t>tunteiden tunnistaminen</a:t>
            </a:r>
            <a:r>
              <a:rPr lang="fi-FI"/>
              <a:t> = kykyä tunnistaa ja huomioida omia sekä muiden tunteita</a:t>
            </a:r>
          </a:p>
          <a:p>
            <a:pPr marL="457200" lvl="0" indent="-304800" rtl="0">
              <a:spcBef>
                <a:spcPts val="1000"/>
              </a:spcBef>
              <a:spcAft>
                <a:spcPts val="0"/>
              </a:spcAft>
              <a:buSzPts val="1200"/>
              <a:buChar char="●"/>
            </a:pPr>
            <a:r>
              <a:rPr lang="fi-FI" b="1"/>
              <a:t>tunteiden säätely</a:t>
            </a:r>
            <a:r>
              <a:rPr lang="fi-FI"/>
              <a:t> = omien tunnereaktioiden ja tunneilmausten muokkaaminen tilanteeseen sopivalla tavalla</a:t>
            </a:r>
          </a:p>
          <a:p>
            <a:pPr marL="152400" lvl="0" indent="0" rtl="0">
              <a:spcBef>
                <a:spcPts val="1000"/>
              </a:spcBef>
              <a:spcAft>
                <a:spcPts val="0"/>
              </a:spcAft>
              <a:buSzPts val="1200"/>
              <a:buNone/>
            </a:pPr>
            <a:endParaRPr lang="fi-FI"/>
          </a:p>
          <a:p>
            <a:pPr marL="666750" lvl="0" indent="-514350" rtl="0">
              <a:spcBef>
                <a:spcPts val="1000"/>
              </a:spcBef>
              <a:spcAft>
                <a:spcPts val="0"/>
              </a:spcAft>
              <a:buSzPts val="1200"/>
              <a:buFont typeface="+mj-lt"/>
              <a:buAutoNum type="arabicPeriod"/>
            </a:pPr>
            <a:r>
              <a:rPr lang="fi-FI" b="1"/>
              <a:t>ennakoivat säätelykeinot</a:t>
            </a:r>
            <a:r>
              <a:rPr lang="fi-FI"/>
              <a:t>: tunteisiin vaikuttamista ennen tunteen syntymistä</a:t>
            </a:r>
          </a:p>
          <a:p>
            <a:pPr marL="666750" lvl="0" indent="-514350" rtl="0">
              <a:spcBef>
                <a:spcPts val="1000"/>
              </a:spcBef>
              <a:spcAft>
                <a:spcPts val="0"/>
              </a:spcAft>
              <a:buSzPts val="1200"/>
              <a:buFont typeface="+mj-lt"/>
              <a:buAutoNum type="arabicPeriod"/>
            </a:pPr>
            <a:r>
              <a:rPr lang="fi-FI" b="1"/>
              <a:t>reaktiosidonnaiset säätelykeinot</a:t>
            </a:r>
            <a:r>
              <a:rPr lang="fi-FI"/>
              <a:t>: tunteita säädellään vaikuttamalla jo syntyneisiin tunteisiin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E17A27-FA89-7DDC-0305-4827204AA839}"/>
              </a:ext>
            </a:extLst>
          </p:cNvPr>
          <p:cNvSpPr>
            <a:spLocks noGrp="1"/>
          </p:cNvSpPr>
          <p:nvPr>
            <p:ph type="title"/>
          </p:nvPr>
        </p:nvSpPr>
        <p:spPr>
          <a:xfrm>
            <a:off x="8429623" y="284964"/>
            <a:ext cx="3448050" cy="614363"/>
          </a:xfrm>
        </p:spPr>
        <p:txBody>
          <a:bodyPr anchor="b">
            <a:normAutofit fontScale="90000"/>
          </a:bodyPr>
          <a:lstStyle/>
          <a:p>
            <a:r>
              <a:rPr lang="fi-FI" sz="4000" dirty="0"/>
              <a:t>Tunteiden säätely</a:t>
            </a:r>
          </a:p>
        </p:txBody>
      </p:sp>
      <p:pic>
        <p:nvPicPr>
          <p:cNvPr id="4" name="Sisällön paikkamerkki 3">
            <a:extLst>
              <a:ext uri="{FF2B5EF4-FFF2-40B4-BE49-F238E27FC236}">
                <a16:creationId xmlns:a16="http://schemas.microsoft.com/office/drawing/2014/main" id="{226C19D9-AD03-3453-E05F-7BB723FDFDBC}"/>
              </a:ext>
            </a:extLst>
          </p:cNvPr>
          <p:cNvPicPr>
            <a:picLocks noChangeAspect="1"/>
          </p:cNvPicPr>
          <p:nvPr/>
        </p:nvPicPr>
        <p:blipFill rotWithShape="1">
          <a:blip r:embed="rId2"/>
          <a:srcRect l="913" r="13925" b="1"/>
          <a:stretch/>
        </p:blipFill>
        <p:spPr>
          <a:xfrm>
            <a:off x="20" y="431"/>
            <a:ext cx="8115280" cy="6408311"/>
          </a:xfrm>
          <a:prstGeom prst="rect">
            <a:avLst/>
          </a:prstGeom>
        </p:spPr>
      </p:pic>
      <p:sp>
        <p:nvSpPr>
          <p:cNvPr id="8" name="Content Placeholder 7">
            <a:extLst>
              <a:ext uri="{FF2B5EF4-FFF2-40B4-BE49-F238E27FC236}">
                <a16:creationId xmlns:a16="http://schemas.microsoft.com/office/drawing/2014/main" id="{C83702D5-C792-95CB-F251-8CBF019C30F3}"/>
              </a:ext>
            </a:extLst>
          </p:cNvPr>
          <p:cNvSpPr>
            <a:spLocks noGrp="1"/>
          </p:cNvSpPr>
          <p:nvPr>
            <p:ph idx="1"/>
          </p:nvPr>
        </p:nvSpPr>
        <p:spPr>
          <a:xfrm>
            <a:off x="8429623" y="1400175"/>
            <a:ext cx="3586165" cy="4643437"/>
          </a:xfrm>
        </p:spPr>
        <p:txBody>
          <a:bodyPr>
            <a:normAutofit/>
          </a:bodyPr>
          <a:lstStyle/>
          <a:p>
            <a:r>
              <a:rPr lang="en-US" sz="2400" dirty="0" err="1"/>
              <a:t>Ennakoivat</a:t>
            </a:r>
            <a:r>
              <a:rPr lang="en-US" sz="2400" dirty="0"/>
              <a:t> </a:t>
            </a:r>
            <a:r>
              <a:rPr lang="en-US" sz="2400" dirty="0" err="1"/>
              <a:t>tunteiden</a:t>
            </a:r>
            <a:r>
              <a:rPr lang="en-US" sz="2400" dirty="0"/>
              <a:t> </a:t>
            </a:r>
            <a:r>
              <a:rPr lang="en-US" sz="2400" dirty="0" err="1"/>
              <a:t>säätelykeinot</a:t>
            </a:r>
            <a:endParaRPr lang="en-US" sz="2400" dirty="0"/>
          </a:p>
          <a:p>
            <a:r>
              <a:rPr lang="en-US" sz="2400" dirty="0" err="1"/>
              <a:t>Reaktiiviset</a:t>
            </a:r>
            <a:r>
              <a:rPr lang="en-US" sz="2400" dirty="0"/>
              <a:t> </a:t>
            </a:r>
            <a:r>
              <a:rPr lang="en-US" sz="2400" dirty="0" err="1"/>
              <a:t>tunteiden</a:t>
            </a:r>
            <a:r>
              <a:rPr lang="en-US" sz="2400" dirty="0"/>
              <a:t> </a:t>
            </a:r>
            <a:r>
              <a:rPr lang="en-US" sz="2400" dirty="0" err="1"/>
              <a:t>säätelykeinot</a:t>
            </a:r>
            <a:endParaRPr lang="en-US" sz="2400" dirty="0"/>
          </a:p>
          <a:p>
            <a:r>
              <a:rPr lang="en-US" sz="2400" dirty="0" err="1"/>
              <a:t>Keksi</a:t>
            </a:r>
            <a:r>
              <a:rPr lang="en-US" sz="2400" dirty="0"/>
              <a:t> </a:t>
            </a:r>
            <a:r>
              <a:rPr lang="en-US" sz="2400" dirty="0" err="1"/>
              <a:t>esimerkkejä</a:t>
            </a:r>
            <a:r>
              <a:rPr lang="en-US" sz="2400" dirty="0"/>
              <a:t>, </a:t>
            </a:r>
            <a:r>
              <a:rPr lang="en-US" sz="2400" dirty="0" err="1"/>
              <a:t>miten</a:t>
            </a:r>
            <a:r>
              <a:rPr lang="en-US" sz="2400" dirty="0"/>
              <a:t> </a:t>
            </a:r>
            <a:r>
              <a:rPr lang="en-US" sz="2400" dirty="0" err="1"/>
              <a:t>kuvan</a:t>
            </a:r>
            <a:r>
              <a:rPr lang="en-US" sz="2400" dirty="0"/>
              <a:t> </a:t>
            </a:r>
            <a:r>
              <a:rPr lang="en-US" sz="2400" dirty="0" err="1"/>
              <a:t>esitelmän</a:t>
            </a:r>
            <a:r>
              <a:rPr lang="en-US" sz="2400" dirty="0"/>
              <a:t> </a:t>
            </a:r>
            <a:r>
              <a:rPr lang="en-US" sz="2400" dirty="0" err="1"/>
              <a:t>pitäjiin</a:t>
            </a:r>
            <a:r>
              <a:rPr lang="en-US" sz="2400" dirty="0"/>
              <a:t> </a:t>
            </a:r>
            <a:r>
              <a:rPr lang="en-US" sz="2400" dirty="0" err="1"/>
              <a:t>voisivat</a:t>
            </a:r>
            <a:r>
              <a:rPr lang="en-US" sz="2400" dirty="0"/>
              <a:t> </a:t>
            </a:r>
            <a:r>
              <a:rPr lang="en-US" sz="2400" dirty="0" err="1"/>
              <a:t>liittyä</a:t>
            </a:r>
            <a:r>
              <a:rPr lang="en-US" sz="2400" dirty="0"/>
              <a:t> </a:t>
            </a:r>
            <a:r>
              <a:rPr lang="en-US" sz="2400" dirty="0" err="1"/>
              <a:t>ennakoivat</a:t>
            </a:r>
            <a:r>
              <a:rPr lang="en-US" sz="2400" dirty="0"/>
              <a:t> ja </a:t>
            </a:r>
            <a:r>
              <a:rPr lang="en-US" sz="2400" dirty="0" err="1"/>
              <a:t>reaktiosidonnaiset</a:t>
            </a:r>
            <a:r>
              <a:rPr lang="en-US" sz="2400" dirty="0"/>
              <a:t> </a:t>
            </a:r>
            <a:r>
              <a:rPr lang="en-US" sz="2400" dirty="0" err="1"/>
              <a:t>säätelykeinot</a:t>
            </a:r>
            <a:r>
              <a:rPr lang="en-US" sz="2400" dirty="0"/>
              <a:t>. </a:t>
            </a:r>
            <a:r>
              <a:rPr lang="en-US" sz="2400" dirty="0" err="1"/>
              <a:t>Arvioi</a:t>
            </a:r>
            <a:r>
              <a:rPr lang="en-US" sz="2400" dirty="0"/>
              <a:t> </a:t>
            </a:r>
            <a:r>
              <a:rPr lang="en-US" sz="2400" dirty="0" err="1"/>
              <a:t>myös</a:t>
            </a:r>
            <a:r>
              <a:rPr lang="en-US" sz="2400" dirty="0"/>
              <a:t> </a:t>
            </a:r>
            <a:r>
              <a:rPr lang="en-US" sz="2400" dirty="0" err="1"/>
              <a:t>niiden</a:t>
            </a:r>
            <a:r>
              <a:rPr lang="en-US" sz="2400" dirty="0"/>
              <a:t> </a:t>
            </a:r>
            <a:r>
              <a:rPr lang="en-US" sz="2400" dirty="0" err="1"/>
              <a:t>toimivuutta</a:t>
            </a:r>
            <a:r>
              <a:rPr lang="en-US" sz="2400" dirty="0"/>
              <a:t>.</a:t>
            </a:r>
          </a:p>
        </p:txBody>
      </p:sp>
    </p:spTree>
    <p:extLst>
      <p:ext uri="{BB962C8B-B14F-4D97-AF65-F5344CB8AC3E}">
        <p14:creationId xmlns:p14="http://schemas.microsoft.com/office/powerpoint/2010/main" val="2896797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5"/>
        <p:cNvGrpSpPr/>
        <p:nvPr/>
      </p:nvGrpSpPr>
      <p:grpSpPr>
        <a:xfrm>
          <a:off x="0" y="0"/>
          <a:ext cx="0" cy="0"/>
          <a:chOff x="0" y="0"/>
          <a:chExt cx="0" cy="0"/>
        </a:xfrm>
      </p:grpSpPr>
      <p:sp useBgFill="1">
        <p:nvSpPr>
          <p:cNvPr id="138" name="Rectangle 131">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Shape 133">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126" name="Google Shape;126;p6"/>
          <p:cNvSpPr txBox="1">
            <a:spLocks noGrp="1"/>
          </p:cNvSpPr>
          <p:nvPr>
            <p:ph type="title"/>
          </p:nvPr>
        </p:nvSpPr>
        <p:spPr>
          <a:xfrm>
            <a:off x="841246" y="673770"/>
            <a:ext cx="3644489" cy="2414488"/>
          </a:xfrm>
          <a:prstGeom prst="rect">
            <a:avLst/>
          </a:prstGeom>
        </p:spPr>
        <p:txBody>
          <a:bodyPr spcFirstLastPara="1" lIns="91425" tIns="45700" rIns="91425" bIns="45700" anchor="t" anchorCtr="0">
            <a:normAutofit/>
          </a:bodyPr>
          <a:lstStyle/>
          <a:p>
            <a:pPr marL="0" lvl="0" indent="0" rtl="0">
              <a:spcBef>
                <a:spcPts val="0"/>
              </a:spcBef>
              <a:spcAft>
                <a:spcPts val="0"/>
              </a:spcAft>
              <a:buClr>
                <a:schemeClr val="dk1"/>
              </a:buClr>
              <a:buSzPts val="4400"/>
              <a:buFont typeface="Calibri"/>
              <a:buNone/>
            </a:pPr>
            <a:r>
              <a:rPr lang="fi-FI" sz="5400">
                <a:solidFill>
                  <a:srgbClr val="FFFFFF"/>
                </a:solidFill>
              </a:rPr>
              <a:t>Motiivi</a:t>
            </a:r>
          </a:p>
        </p:txBody>
      </p:sp>
      <p:sp>
        <p:nvSpPr>
          <p:cNvPr id="127" name="Google Shape;127;p6"/>
          <p:cNvSpPr txBox="1">
            <a:spLocks noGrp="1"/>
          </p:cNvSpPr>
          <p:nvPr>
            <p:ph idx="1"/>
          </p:nvPr>
        </p:nvSpPr>
        <p:spPr>
          <a:xfrm>
            <a:off x="6095999" y="285750"/>
            <a:ext cx="5819776" cy="5891213"/>
          </a:xfrm>
          <a:prstGeom prst="rect">
            <a:avLst/>
          </a:prstGeom>
        </p:spPr>
        <p:txBody>
          <a:bodyPr spcFirstLastPara="1" lIns="91425" tIns="45700" rIns="91425" bIns="45700" anchorCtr="0">
            <a:normAutofit/>
          </a:bodyPr>
          <a:lstStyle/>
          <a:p>
            <a:pPr marL="228600" lvl="0" indent="-241300" rtl="0">
              <a:spcBef>
                <a:spcPts val="1000"/>
              </a:spcBef>
              <a:spcAft>
                <a:spcPts val="0"/>
              </a:spcAft>
              <a:buSzPts val="2000"/>
              <a:buChar char="•"/>
            </a:pPr>
            <a:r>
              <a:rPr lang="fi-FI" sz="2400" dirty="0"/>
              <a:t>toiminnan syy</a:t>
            </a:r>
          </a:p>
          <a:p>
            <a:pPr marL="228600" lvl="0" indent="-241300" rtl="0">
              <a:spcBef>
                <a:spcPts val="1000"/>
              </a:spcBef>
              <a:spcAft>
                <a:spcPts val="0"/>
              </a:spcAft>
              <a:buSzPts val="2000"/>
              <a:buChar char="•"/>
            </a:pPr>
            <a:r>
              <a:rPr lang="fi-FI" sz="2400" dirty="0"/>
              <a:t>käynnistää ja ohjaa ihmisen toimintaa johonkin suuntaan</a:t>
            </a:r>
          </a:p>
          <a:p>
            <a:pPr marL="228600" lvl="0" indent="-241300" rtl="0">
              <a:spcBef>
                <a:spcPts val="1000"/>
              </a:spcBef>
              <a:spcAft>
                <a:spcPts val="0"/>
              </a:spcAft>
              <a:buSzPts val="2000"/>
              <a:buChar char="•"/>
            </a:pPr>
            <a:endParaRPr lang="fi-FI" sz="2400" dirty="0"/>
          </a:p>
          <a:p>
            <a:pPr marL="584200" lvl="0" indent="0" rtl="0">
              <a:spcBef>
                <a:spcPts val="0"/>
              </a:spcBef>
              <a:spcAft>
                <a:spcPts val="0"/>
              </a:spcAft>
              <a:buSzPts val="1600"/>
              <a:buNone/>
            </a:pPr>
            <a:r>
              <a:rPr lang="fi-FI" sz="2400" b="1" dirty="0"/>
              <a:t>1. biologinen motiivi</a:t>
            </a:r>
          </a:p>
          <a:p>
            <a:pPr marL="1272286" lvl="1" indent="-514350">
              <a:spcBef>
                <a:spcPts val="0"/>
              </a:spcBef>
              <a:spcAft>
                <a:spcPts val="0"/>
              </a:spcAft>
              <a:buSzPts val="1600"/>
              <a:buFont typeface="Courier New" panose="02070309020205020404" pitchFamily="49" charset="0"/>
              <a:buChar char="o"/>
            </a:pPr>
            <a:r>
              <a:rPr lang="fi-FI" dirty="0"/>
              <a:t>fysiologiset perustarpeet</a:t>
            </a:r>
          </a:p>
          <a:p>
            <a:pPr marL="1272286" lvl="1" indent="-514350">
              <a:spcBef>
                <a:spcPts val="0"/>
              </a:spcBef>
              <a:spcAft>
                <a:spcPts val="0"/>
              </a:spcAft>
              <a:buSzPts val="1600"/>
              <a:buFont typeface="Courier New" panose="02070309020205020404" pitchFamily="49" charset="0"/>
              <a:buChar char="o"/>
            </a:pPr>
            <a:r>
              <a:rPr lang="fi-FI" dirty="0"/>
              <a:t>esim. ravinnon saaminen</a:t>
            </a:r>
          </a:p>
          <a:p>
            <a:pPr marL="1272286" lvl="1" indent="-514350">
              <a:spcBef>
                <a:spcPts val="0"/>
              </a:spcBef>
              <a:spcAft>
                <a:spcPts val="0"/>
              </a:spcAft>
              <a:buSzPts val="1600"/>
              <a:buFont typeface="Courier New" panose="02070309020205020404" pitchFamily="49" charset="0"/>
              <a:buChar char="o"/>
            </a:pPr>
            <a:endParaRPr lang="fi-FI" dirty="0"/>
          </a:p>
          <a:p>
            <a:pPr marL="584200" lvl="0" indent="0" rtl="0">
              <a:spcBef>
                <a:spcPts val="0"/>
              </a:spcBef>
              <a:spcAft>
                <a:spcPts val="0"/>
              </a:spcAft>
              <a:buSzPts val="1600"/>
              <a:buNone/>
            </a:pPr>
            <a:r>
              <a:rPr lang="fi-FI" sz="2400" b="1" dirty="0"/>
              <a:t>2. psyykkinen motiivi</a:t>
            </a:r>
          </a:p>
          <a:p>
            <a:pPr marL="1098550" lvl="0" indent="-514350" rtl="0">
              <a:spcBef>
                <a:spcPts val="0"/>
              </a:spcBef>
              <a:spcAft>
                <a:spcPts val="0"/>
              </a:spcAft>
              <a:buSzPts val="1600"/>
              <a:buFont typeface="Courier New" panose="02070309020205020404" pitchFamily="49" charset="0"/>
              <a:buChar char="o"/>
            </a:pPr>
            <a:r>
              <a:rPr lang="fi-FI" sz="2400" dirty="0"/>
              <a:t>ajatukset ja tunteet</a:t>
            </a:r>
          </a:p>
          <a:p>
            <a:pPr marL="1098550" lvl="0" indent="-514350" rtl="0">
              <a:spcBef>
                <a:spcPts val="0"/>
              </a:spcBef>
              <a:spcAft>
                <a:spcPts val="0"/>
              </a:spcAft>
              <a:buSzPts val="1600"/>
              <a:buFont typeface="Courier New" panose="02070309020205020404" pitchFamily="49" charset="0"/>
              <a:buChar char="o"/>
            </a:pPr>
            <a:r>
              <a:rPr lang="fi-FI" sz="2400" dirty="0"/>
              <a:t>esim. itsensä toteuttamisen tarve</a:t>
            </a:r>
          </a:p>
          <a:p>
            <a:pPr marL="584200" lvl="0" indent="0" rtl="0">
              <a:spcBef>
                <a:spcPts val="0"/>
              </a:spcBef>
              <a:spcAft>
                <a:spcPts val="0"/>
              </a:spcAft>
              <a:buSzPts val="1600"/>
              <a:buNone/>
            </a:pPr>
            <a:endParaRPr lang="fi-FI" sz="2400" dirty="0"/>
          </a:p>
          <a:p>
            <a:pPr marL="584200" lvl="0" indent="0" rtl="0">
              <a:spcBef>
                <a:spcPts val="0"/>
              </a:spcBef>
              <a:spcAft>
                <a:spcPts val="0"/>
              </a:spcAft>
              <a:buSzPts val="1600"/>
              <a:buNone/>
            </a:pPr>
            <a:r>
              <a:rPr lang="fi-FI" sz="2400" b="1" dirty="0"/>
              <a:t>3. sosiaalinen motiivi</a:t>
            </a:r>
          </a:p>
          <a:p>
            <a:pPr marL="1098550" lvl="0" indent="-514350" rtl="0">
              <a:spcBef>
                <a:spcPts val="0"/>
              </a:spcBef>
              <a:spcAft>
                <a:spcPts val="0"/>
              </a:spcAft>
              <a:buSzPts val="1600"/>
              <a:buFont typeface="Courier New" panose="02070309020205020404" pitchFamily="49" charset="0"/>
              <a:buChar char="o"/>
            </a:pPr>
            <a:r>
              <a:rPr lang="fi-FI" sz="2400" dirty="0"/>
              <a:t>toiset ihmiset ja sosiaaliset tilanteet</a:t>
            </a:r>
          </a:p>
          <a:p>
            <a:pPr marL="1098550" lvl="0" indent="-514350" rtl="0">
              <a:spcBef>
                <a:spcPts val="0"/>
              </a:spcBef>
              <a:spcAft>
                <a:spcPts val="0"/>
              </a:spcAft>
              <a:buSzPts val="1600"/>
              <a:buFont typeface="Courier New" panose="02070309020205020404" pitchFamily="49" charset="0"/>
              <a:buChar char="o"/>
            </a:pPr>
            <a:r>
              <a:rPr lang="fi-FI" sz="2400" dirty="0"/>
              <a:t>esim. ryhmään kuulumisen tarpeet</a:t>
            </a:r>
          </a:p>
        </p:txBody>
      </p:sp>
      <p:sp>
        <p:nvSpPr>
          <p:cNvPr id="2" name="Alatunnisteen paikkamerkki 1">
            <a:extLst>
              <a:ext uri="{FF2B5EF4-FFF2-40B4-BE49-F238E27FC236}">
                <a16:creationId xmlns:a16="http://schemas.microsoft.com/office/drawing/2014/main" id="{6C484BD6-44C9-4476-8FED-EA45A5C4785C}"/>
              </a:ext>
            </a:extLst>
          </p:cNvPr>
          <p:cNvSpPr>
            <a:spLocks noGrp="1"/>
          </p:cNvSpPr>
          <p:nvPr>
            <p:ph type="ftr" sz="quarter" idx="11"/>
          </p:nvPr>
        </p:nvSpPr>
        <p:spPr>
          <a:xfrm>
            <a:off x="4038600" y="6356350"/>
            <a:ext cx="4114800" cy="365125"/>
          </a:xfrm>
        </p:spPr>
        <p:txBody>
          <a:bodyPr>
            <a:normAutofit/>
          </a:bodyPr>
          <a:lstStyle/>
          <a:p>
            <a:pPr>
              <a:spcAft>
                <a:spcPts val="600"/>
              </a:spcAft>
            </a:pPr>
            <a:r>
              <a:rPr lang="fi-FI"/>
              <a:t>© Sanoma Pro, Tekijät ● Mieli 1 Toimiva ja oppiva ihminen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Otsikko 1">
            <a:extLst>
              <a:ext uri="{FF2B5EF4-FFF2-40B4-BE49-F238E27FC236}">
                <a16:creationId xmlns:a16="http://schemas.microsoft.com/office/drawing/2014/main" id="{E09B2C19-E00C-4E7A-AC6D-2E01B6FB832B}"/>
              </a:ext>
            </a:extLst>
          </p:cNvPr>
          <p:cNvSpPr>
            <a:spLocks noGrp="1"/>
          </p:cNvSpPr>
          <p:nvPr>
            <p:ph type="title"/>
          </p:nvPr>
        </p:nvSpPr>
        <p:spPr>
          <a:xfrm>
            <a:off x="841246" y="673770"/>
            <a:ext cx="3644489" cy="2414488"/>
          </a:xfrm>
        </p:spPr>
        <p:txBody>
          <a:bodyPr anchor="t">
            <a:normAutofit/>
          </a:bodyPr>
          <a:lstStyle/>
          <a:p>
            <a:r>
              <a:rPr lang="fi-FI" sz="5400">
                <a:solidFill>
                  <a:srgbClr val="FFFFFF"/>
                </a:solidFill>
              </a:rPr>
              <a:t>Motivaatio</a:t>
            </a:r>
          </a:p>
        </p:txBody>
      </p:sp>
      <p:sp>
        <p:nvSpPr>
          <p:cNvPr id="3" name="Sisällön paikkamerkki 2">
            <a:extLst>
              <a:ext uri="{FF2B5EF4-FFF2-40B4-BE49-F238E27FC236}">
                <a16:creationId xmlns:a16="http://schemas.microsoft.com/office/drawing/2014/main" id="{2A1573E0-0442-4C81-B72A-E3A13998615A}"/>
              </a:ext>
            </a:extLst>
          </p:cNvPr>
          <p:cNvSpPr>
            <a:spLocks noGrp="1"/>
          </p:cNvSpPr>
          <p:nvPr>
            <p:ph idx="1"/>
          </p:nvPr>
        </p:nvSpPr>
        <p:spPr>
          <a:xfrm>
            <a:off x="6095999" y="882315"/>
            <a:ext cx="5254754" cy="5294647"/>
          </a:xfrm>
        </p:spPr>
        <p:txBody>
          <a:bodyPr>
            <a:normAutofit/>
          </a:bodyPr>
          <a:lstStyle/>
          <a:p>
            <a:pPr marL="228600" lvl="0" indent="-241300">
              <a:spcBef>
                <a:spcPts val="1000"/>
              </a:spcBef>
              <a:spcAft>
                <a:spcPts val="0"/>
              </a:spcAft>
              <a:buSzPts val="2000"/>
              <a:buChar char="•"/>
            </a:pPr>
            <a:r>
              <a:rPr lang="fi-FI" sz="2200"/>
              <a:t>saa yksilön toimimaan ja suuntamaan pyrkimyksiään sekä käyttäytymistään</a:t>
            </a:r>
          </a:p>
          <a:p>
            <a:pPr marL="457200" lvl="0" indent="-457200">
              <a:spcBef>
                <a:spcPts val="1000"/>
              </a:spcBef>
              <a:spcAft>
                <a:spcPts val="0"/>
              </a:spcAft>
              <a:buSzPts val="2000"/>
              <a:buAutoNum type="arabicPeriod"/>
            </a:pPr>
            <a:r>
              <a:rPr lang="fi-FI" sz="2200" b="1"/>
              <a:t>ulkoinen motivaatio</a:t>
            </a:r>
            <a:r>
              <a:rPr lang="fi-FI" sz="2200"/>
              <a:t>: toimintaa säätelevät ympäristön vaatimukset ja ulkoiset palkinnot, eikä tekeminen itsessään</a:t>
            </a:r>
          </a:p>
          <a:p>
            <a:pPr marL="457200" lvl="0" indent="-457200">
              <a:spcBef>
                <a:spcPts val="1000"/>
              </a:spcBef>
              <a:spcAft>
                <a:spcPts val="0"/>
              </a:spcAft>
              <a:buSzPts val="2000"/>
              <a:buAutoNum type="arabicPeriod"/>
            </a:pPr>
            <a:r>
              <a:rPr lang="fi-FI" sz="2200" b="1"/>
              <a:t>sisäinen motivaatio</a:t>
            </a:r>
            <a:r>
              <a:rPr lang="fi-FI" sz="2200"/>
              <a:t>: toiminta itsessään on ihmiselle palkitsevaa, toiminta perustuu omaan mielenkiintoon sekä tarpeisiin toteuttaa itseään ja kokea tekemisestään mielihyvää</a:t>
            </a:r>
          </a:p>
          <a:p>
            <a:pPr marL="228600" lvl="0" indent="-241300">
              <a:spcBef>
                <a:spcPts val="1000"/>
              </a:spcBef>
              <a:spcAft>
                <a:spcPts val="0"/>
              </a:spcAft>
              <a:buSzPts val="2000"/>
              <a:buChar char="•"/>
            </a:pPr>
            <a:r>
              <a:rPr lang="fi-FI" sz="2200"/>
              <a:t>taustalla monenlaisia </a:t>
            </a:r>
            <a:r>
              <a:rPr lang="fi-FI" sz="2200" b="1"/>
              <a:t>motiiveja</a:t>
            </a:r>
            <a:endParaRPr lang="fi-FI" sz="2200"/>
          </a:p>
          <a:p>
            <a:pPr marL="228600" lvl="0" indent="-241300">
              <a:spcBef>
                <a:spcPts val="1000"/>
              </a:spcBef>
              <a:spcAft>
                <a:spcPts val="0"/>
              </a:spcAft>
              <a:buSzPts val="2000"/>
              <a:buChar char="•"/>
            </a:pPr>
            <a:r>
              <a:rPr lang="fi-FI" sz="2200" b="1"/>
              <a:t>motiivikonflikti</a:t>
            </a:r>
            <a:r>
              <a:rPr lang="fi-FI" sz="2200"/>
              <a:t> = motivaation taustalla oleva erilaisten motiivien välistä ristiriita</a:t>
            </a:r>
          </a:p>
          <a:p>
            <a:endParaRPr lang="fi-FI" sz="2200"/>
          </a:p>
        </p:txBody>
      </p:sp>
      <p:sp>
        <p:nvSpPr>
          <p:cNvPr id="4" name="Alatunnisteen paikkamerkki 3">
            <a:extLst>
              <a:ext uri="{FF2B5EF4-FFF2-40B4-BE49-F238E27FC236}">
                <a16:creationId xmlns:a16="http://schemas.microsoft.com/office/drawing/2014/main" id="{8C4A7FED-92C2-4E39-8213-8C377D508579}"/>
              </a:ext>
            </a:extLst>
          </p:cNvPr>
          <p:cNvSpPr>
            <a:spLocks noGrp="1"/>
          </p:cNvSpPr>
          <p:nvPr>
            <p:ph type="ftr" sz="quarter" idx="11"/>
          </p:nvPr>
        </p:nvSpPr>
        <p:spPr>
          <a:xfrm>
            <a:off x="4038600" y="6356350"/>
            <a:ext cx="4114800" cy="365125"/>
          </a:xfrm>
        </p:spPr>
        <p:txBody>
          <a:bodyPr>
            <a:normAutofit/>
          </a:bodyPr>
          <a:lstStyle/>
          <a:p>
            <a:pPr>
              <a:spcAft>
                <a:spcPts val="600"/>
              </a:spcAft>
            </a:pPr>
            <a:r>
              <a:rPr lang="fi-FI"/>
              <a:t>© Sanoma Pro, Tekijät ● Mieli 1 Toimiva ja oppiva ihminen</a:t>
            </a:r>
          </a:p>
        </p:txBody>
      </p:sp>
    </p:spTree>
    <p:extLst>
      <p:ext uri="{BB962C8B-B14F-4D97-AF65-F5344CB8AC3E}">
        <p14:creationId xmlns:p14="http://schemas.microsoft.com/office/powerpoint/2010/main" val="7996765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81e25f83ed_0_0"/>
          <p:cNvSpPr txBox="1">
            <a:spLocks noGrp="1"/>
          </p:cNvSpPr>
          <p:nvPr>
            <p:ph type="title"/>
          </p:nvPr>
        </p:nvSpPr>
        <p:spPr>
          <a:xfrm>
            <a:off x="252603" y="585216"/>
            <a:ext cx="2604897" cy="1499616"/>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fi-FI" sz="4000" dirty="0"/>
              <a:t>Motiivit ja motivaatio</a:t>
            </a:r>
          </a:p>
        </p:txBody>
      </p:sp>
      <p:sp>
        <p:nvSpPr>
          <p:cNvPr id="2" name="Alatunnisteen paikkamerkki 1">
            <a:extLst>
              <a:ext uri="{FF2B5EF4-FFF2-40B4-BE49-F238E27FC236}">
                <a16:creationId xmlns:a16="http://schemas.microsoft.com/office/drawing/2014/main" id="{3421C949-314A-400E-86B8-8F48AE7DFFD5}"/>
              </a:ext>
            </a:extLst>
          </p:cNvPr>
          <p:cNvSpPr>
            <a:spLocks noGrp="1"/>
          </p:cNvSpPr>
          <p:nvPr>
            <p:ph type="ftr" sz="quarter" idx="11"/>
          </p:nvPr>
        </p:nvSpPr>
        <p:spPr>
          <a:xfrm>
            <a:off x="4842932" y="6470704"/>
            <a:ext cx="5901459" cy="274320"/>
          </a:xfrm>
        </p:spPr>
        <p:txBody>
          <a:bodyPr>
            <a:normAutofit/>
          </a:bodyPr>
          <a:lstStyle/>
          <a:p>
            <a:pPr>
              <a:spcAft>
                <a:spcPts val="600"/>
              </a:spcAft>
            </a:pPr>
            <a:r>
              <a:rPr lang="fi-FI"/>
              <a:t>© Sanoma Pro, Tekijät ● Mieli 1 Toimiva ja oppiva ihminen</a:t>
            </a:r>
          </a:p>
        </p:txBody>
      </p:sp>
      <p:pic>
        <p:nvPicPr>
          <p:cNvPr id="4" name="Kuva 3">
            <a:extLst>
              <a:ext uri="{FF2B5EF4-FFF2-40B4-BE49-F238E27FC236}">
                <a16:creationId xmlns:a16="http://schemas.microsoft.com/office/drawing/2014/main" id="{56EE39D2-7DC6-4E65-BE8A-46662001EEA4}"/>
              </a:ext>
            </a:extLst>
          </p:cNvPr>
          <p:cNvPicPr>
            <a:picLocks noChangeAspect="1"/>
          </p:cNvPicPr>
          <p:nvPr/>
        </p:nvPicPr>
        <p:blipFill>
          <a:blip r:embed="rId3"/>
          <a:stretch>
            <a:fillRect/>
          </a:stretch>
        </p:blipFill>
        <p:spPr>
          <a:xfrm>
            <a:off x="3114675" y="585216"/>
            <a:ext cx="9037573" cy="622358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Otsikko 1">
            <a:extLst>
              <a:ext uri="{FF2B5EF4-FFF2-40B4-BE49-F238E27FC236}">
                <a16:creationId xmlns:a16="http://schemas.microsoft.com/office/drawing/2014/main" id="{6116E74E-6BF8-C4BC-ED61-44C3A8D9F01F}"/>
              </a:ext>
            </a:extLst>
          </p:cNvPr>
          <p:cNvSpPr>
            <a:spLocks noGrp="1"/>
          </p:cNvSpPr>
          <p:nvPr>
            <p:ph type="title"/>
          </p:nvPr>
        </p:nvSpPr>
        <p:spPr>
          <a:xfrm>
            <a:off x="841246" y="673770"/>
            <a:ext cx="3644489" cy="2414488"/>
          </a:xfrm>
        </p:spPr>
        <p:txBody>
          <a:bodyPr anchor="t">
            <a:normAutofit/>
          </a:bodyPr>
          <a:lstStyle/>
          <a:p>
            <a:r>
              <a:rPr lang="fi-FI" sz="4600" b="1">
                <a:solidFill>
                  <a:srgbClr val="FFFFFF"/>
                </a:solidFill>
              </a:rPr>
              <a:t>Motiivikonflikti</a:t>
            </a:r>
          </a:p>
        </p:txBody>
      </p:sp>
      <p:sp>
        <p:nvSpPr>
          <p:cNvPr id="3" name="Sisällön paikkamerkki 2">
            <a:extLst>
              <a:ext uri="{FF2B5EF4-FFF2-40B4-BE49-F238E27FC236}">
                <a16:creationId xmlns:a16="http://schemas.microsoft.com/office/drawing/2014/main" id="{63E1FBB9-2924-D46D-A4BB-CDBCD8A7D9CD}"/>
              </a:ext>
            </a:extLst>
          </p:cNvPr>
          <p:cNvSpPr>
            <a:spLocks noGrp="1"/>
          </p:cNvSpPr>
          <p:nvPr>
            <p:ph idx="1"/>
          </p:nvPr>
        </p:nvSpPr>
        <p:spPr>
          <a:xfrm>
            <a:off x="6094476" y="1671850"/>
            <a:ext cx="5254754" cy="3946860"/>
          </a:xfrm>
        </p:spPr>
        <p:txBody>
          <a:bodyPr>
            <a:normAutofit/>
          </a:bodyPr>
          <a:lstStyle/>
          <a:p>
            <a:r>
              <a:rPr lang="fi-FI" dirty="0"/>
              <a:t>Ihmisen kohtaamia tilanteita, joissa motiivit ovat ristiriidassa keskenään ja jotka vaativat tekemään valintoja</a:t>
            </a:r>
          </a:p>
          <a:p>
            <a:r>
              <a:rPr lang="fi-FI" dirty="0"/>
              <a:t>Motivaation taustalla oleva erilaisten motiivien välinen ristiriita</a:t>
            </a:r>
          </a:p>
        </p:txBody>
      </p:sp>
    </p:spTree>
    <p:extLst>
      <p:ext uri="{BB962C8B-B14F-4D97-AF65-F5344CB8AC3E}">
        <p14:creationId xmlns:p14="http://schemas.microsoft.com/office/powerpoint/2010/main" val="2644910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CCD2701-7B32-D744-FD05-4AF25CEC91D4}"/>
              </a:ext>
            </a:extLst>
          </p:cNvPr>
          <p:cNvSpPr>
            <a:spLocks noGrp="1"/>
          </p:cNvSpPr>
          <p:nvPr>
            <p:ph type="title"/>
          </p:nvPr>
        </p:nvSpPr>
        <p:spPr>
          <a:xfrm>
            <a:off x="635000" y="640823"/>
            <a:ext cx="3670118" cy="5583148"/>
          </a:xfrm>
        </p:spPr>
        <p:txBody>
          <a:bodyPr anchor="ctr">
            <a:normAutofit/>
          </a:bodyPr>
          <a:lstStyle/>
          <a:p>
            <a:r>
              <a:rPr lang="fi-FI" sz="5400" dirty="0"/>
              <a:t>Psykologian sovellusaloja</a:t>
            </a:r>
          </a:p>
        </p:txBody>
      </p:sp>
      <p:graphicFrame>
        <p:nvGraphicFramePr>
          <p:cNvPr id="5" name="Sisällön paikkamerkki 2">
            <a:extLst>
              <a:ext uri="{FF2B5EF4-FFF2-40B4-BE49-F238E27FC236}">
                <a16:creationId xmlns:a16="http://schemas.microsoft.com/office/drawing/2014/main" id="{4C05DD17-BAAE-3C13-9D0A-A48063448F11}"/>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71874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9AABF16A-AF6F-B16E-5DE9-92A917AB254E}"/>
              </a:ext>
            </a:extLst>
          </p:cNvPr>
          <p:cNvSpPr>
            <a:spLocks noGrp="1"/>
          </p:cNvSpPr>
          <p:nvPr>
            <p:ph type="title"/>
          </p:nvPr>
        </p:nvSpPr>
        <p:spPr>
          <a:xfrm>
            <a:off x="686834" y="591344"/>
            <a:ext cx="3200400" cy="5585619"/>
          </a:xfrm>
        </p:spPr>
        <p:txBody>
          <a:bodyPr>
            <a:normAutofit/>
          </a:bodyPr>
          <a:lstStyle/>
          <a:p>
            <a:r>
              <a:rPr lang="fi-FI">
                <a:solidFill>
                  <a:srgbClr val="FFFFFF"/>
                </a:solidFill>
              </a:rPr>
              <a:t>Tietoinen ja ei-tietoinen toiminta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8CF573BF-C21D-7CC7-2586-E34473FB1009}"/>
              </a:ext>
            </a:extLst>
          </p:cNvPr>
          <p:cNvSpPr>
            <a:spLocks noGrp="1"/>
          </p:cNvSpPr>
          <p:nvPr>
            <p:ph idx="1"/>
          </p:nvPr>
        </p:nvSpPr>
        <p:spPr>
          <a:xfrm>
            <a:off x="4447308" y="591344"/>
            <a:ext cx="6906491" cy="5585619"/>
          </a:xfrm>
        </p:spPr>
        <p:txBody>
          <a:bodyPr anchor="ctr">
            <a:normAutofit/>
          </a:bodyPr>
          <a:lstStyle/>
          <a:p>
            <a:r>
              <a:rPr lang="fi-FI" dirty="0"/>
              <a:t>Pysähdy hetkeksi pohtimaan tähän mennessä kulunutta päivää ja mitä kaikkea olet tehnyt. Mitä muistuu mieleen? Osaatko sanoa, mitä asioita olet tehnyt tiedostamattasi?</a:t>
            </a:r>
          </a:p>
          <a:p>
            <a:r>
              <a:rPr lang="fi-FI" dirty="0"/>
              <a:t>Kuinka paljon päivän aikana tekemäsi päätökset perustuvat tietoiseen harkintaan ja kuinka suuri osa niistä tapahtuu ei-tietoisesti?</a:t>
            </a:r>
          </a:p>
        </p:txBody>
      </p:sp>
    </p:spTree>
    <p:extLst>
      <p:ext uri="{BB962C8B-B14F-4D97-AF65-F5344CB8AC3E}">
        <p14:creationId xmlns:p14="http://schemas.microsoft.com/office/powerpoint/2010/main" val="38559518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F0059E55-B100-F4D2-143E-AAA6E01EF87E}"/>
              </a:ext>
            </a:extLst>
          </p:cNvPr>
          <p:cNvSpPr>
            <a:spLocks noGrp="1"/>
          </p:cNvSpPr>
          <p:nvPr>
            <p:ph type="title"/>
          </p:nvPr>
        </p:nvSpPr>
        <p:spPr>
          <a:xfrm>
            <a:off x="686834" y="591344"/>
            <a:ext cx="3200400" cy="5585619"/>
          </a:xfrm>
        </p:spPr>
        <p:txBody>
          <a:bodyPr>
            <a:normAutofit/>
          </a:bodyPr>
          <a:lstStyle/>
          <a:p>
            <a:r>
              <a:rPr lang="fi-FI" sz="4100">
                <a:solidFill>
                  <a:srgbClr val="FFFFFF"/>
                </a:solidFill>
              </a:rPr>
              <a:t>Tietoinen toiminta eli eksplisiittinen toiminta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9C39289F-A102-38B6-3EAF-F885E3D9964D}"/>
              </a:ext>
            </a:extLst>
          </p:cNvPr>
          <p:cNvSpPr>
            <a:spLocks noGrp="1"/>
          </p:cNvSpPr>
          <p:nvPr>
            <p:ph idx="1"/>
          </p:nvPr>
        </p:nvSpPr>
        <p:spPr>
          <a:xfrm>
            <a:off x="4447308" y="591344"/>
            <a:ext cx="6906491" cy="5585619"/>
          </a:xfrm>
        </p:spPr>
        <p:txBody>
          <a:bodyPr anchor="ctr">
            <a:normAutofit/>
          </a:bodyPr>
          <a:lstStyle/>
          <a:p>
            <a:r>
              <a:rPr lang="fi-FI" sz="2600"/>
              <a:t>Kaikki kokemukset ja toiminta, joista yksilö on tietoinen tiettynä hetkenä (havainnot, tiedostetut tunteet, ajatukset, päätöksenteko…)</a:t>
            </a:r>
          </a:p>
          <a:p>
            <a:r>
              <a:rPr lang="fi-FI" sz="2600"/>
              <a:t>Tarvitaan tehtävissä, jotka vaativat huomiota ja tarkkaavaisuutta (uuden asian opettelu, lukeminen, keskustelu)</a:t>
            </a:r>
          </a:p>
          <a:p>
            <a:r>
              <a:rPr lang="fi-FI" sz="2600"/>
              <a:t>Tarkkaavaisuus ohjaa tietoisen tiedon valikointia</a:t>
            </a:r>
          </a:p>
          <a:p>
            <a:r>
              <a:rPr lang="fi-FI" sz="2600"/>
              <a:t>Vaatii keskittymistä, tarkkaavaisuuden suuntaamista, asioiden tietoista käsittelyä muistissa</a:t>
            </a:r>
          </a:p>
          <a:p>
            <a:r>
              <a:rPr lang="fi-FI" sz="2600"/>
              <a:t>Tietoinen osa mieltä on rajallinen, keskittymisen kohteeksi mahtuu vain pieni määrä asioita kerrallaan </a:t>
            </a:r>
          </a:p>
          <a:p>
            <a:endParaRPr lang="fi-FI" sz="2600"/>
          </a:p>
        </p:txBody>
      </p:sp>
    </p:spTree>
    <p:extLst>
      <p:ext uri="{BB962C8B-B14F-4D97-AF65-F5344CB8AC3E}">
        <p14:creationId xmlns:p14="http://schemas.microsoft.com/office/powerpoint/2010/main" val="3149284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46F37F0-8235-15DC-29B1-F50EC9C00A97}"/>
              </a:ext>
            </a:extLst>
          </p:cNvPr>
          <p:cNvSpPr>
            <a:spLocks noGrp="1"/>
          </p:cNvSpPr>
          <p:nvPr>
            <p:ph type="title"/>
          </p:nvPr>
        </p:nvSpPr>
        <p:spPr>
          <a:xfrm>
            <a:off x="686834" y="591344"/>
            <a:ext cx="3200400" cy="5585619"/>
          </a:xfrm>
        </p:spPr>
        <p:txBody>
          <a:bodyPr>
            <a:normAutofit/>
          </a:bodyPr>
          <a:lstStyle/>
          <a:p>
            <a:r>
              <a:rPr lang="fi-FI">
                <a:solidFill>
                  <a:srgbClr val="FFFFFF"/>
                </a:solidFill>
              </a:rPr>
              <a:t>Ei-tietoinen eli implisiittinen toiminta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BD90827E-9875-3BEF-BD77-ECF4D579E7F4}"/>
              </a:ext>
            </a:extLst>
          </p:cNvPr>
          <p:cNvSpPr>
            <a:spLocks noGrp="1"/>
          </p:cNvSpPr>
          <p:nvPr>
            <p:ph idx="1"/>
          </p:nvPr>
        </p:nvSpPr>
        <p:spPr>
          <a:xfrm>
            <a:off x="4447308" y="591344"/>
            <a:ext cx="6906491" cy="5585619"/>
          </a:xfrm>
        </p:spPr>
        <p:txBody>
          <a:bodyPr anchor="ctr">
            <a:normAutofit/>
          </a:bodyPr>
          <a:lstStyle/>
          <a:p>
            <a:r>
              <a:rPr lang="fi-FI" sz="2400"/>
              <a:t>Mielen toiminta, josta ei muodostu kokemusta eli se on tietoisuutemme ulkopuolella (muistaminen, ajattelu, tarkkaavaisuuden suuntaus)</a:t>
            </a:r>
          </a:p>
          <a:p>
            <a:r>
              <a:rPr lang="fi-FI" sz="2400"/>
              <a:t>Suuri osa jokapäiväisestä toiminnasta on automaattista ja ei-tietoista</a:t>
            </a:r>
          </a:p>
          <a:p>
            <a:r>
              <a:rPr lang="fi-FI" sz="2400"/>
              <a:t>Oppimisen kautta tietyt toiminnot muuttuvat automaattisiksi (pyörällä ajaminen, kertolasku, liikesarjat urheilussa, pianon soittaminen ym.)</a:t>
            </a:r>
          </a:p>
          <a:p>
            <a:r>
              <a:rPr lang="fi-FI" sz="2400"/>
              <a:t>Tunnereaktiot käynnistyvät automaattisesti ja ei-tietoisesti</a:t>
            </a:r>
          </a:p>
          <a:p>
            <a:r>
              <a:rPr lang="fi-FI" sz="2400"/>
              <a:t>Mieli käsittelee ympäristöstä saatavaa tietoa, jolla voi olla tiedostamattomia vaikutuksia toimintaan (esim. </a:t>
            </a:r>
            <a:r>
              <a:rPr lang="fi-FI" sz="2400" err="1"/>
              <a:t>subliminaaliset</a:t>
            </a:r>
            <a:r>
              <a:rPr lang="fi-FI" sz="2400"/>
              <a:t> viestit, </a:t>
            </a:r>
          </a:p>
        </p:txBody>
      </p:sp>
    </p:spTree>
    <p:extLst>
      <p:ext uri="{BB962C8B-B14F-4D97-AF65-F5344CB8AC3E}">
        <p14:creationId xmlns:p14="http://schemas.microsoft.com/office/powerpoint/2010/main" val="41439525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892DA3-7CD3-894E-3E30-F13D87E8C9E4}"/>
              </a:ext>
            </a:extLst>
          </p:cNvPr>
          <p:cNvSpPr>
            <a:spLocks noGrp="1"/>
          </p:cNvSpPr>
          <p:nvPr>
            <p:ph type="title"/>
          </p:nvPr>
        </p:nvSpPr>
        <p:spPr>
          <a:xfrm>
            <a:off x="4654296" y="329184"/>
            <a:ext cx="6894576" cy="1783080"/>
          </a:xfrm>
        </p:spPr>
        <p:txBody>
          <a:bodyPr anchor="b">
            <a:normAutofit/>
          </a:bodyPr>
          <a:lstStyle/>
          <a:p>
            <a:r>
              <a:rPr lang="fi-FI" sz="5400" dirty="0"/>
              <a:t>Psykoanalyysi – Sigmund Freud</a:t>
            </a:r>
          </a:p>
        </p:txBody>
      </p:sp>
      <p:pic>
        <p:nvPicPr>
          <p:cNvPr id="4" name="Kuva 3">
            <a:extLst>
              <a:ext uri="{FF2B5EF4-FFF2-40B4-BE49-F238E27FC236}">
                <a16:creationId xmlns:a16="http://schemas.microsoft.com/office/drawing/2014/main" id="{ADBD12B6-8088-9F6D-BCFF-EB0087F3EA60}"/>
              </a:ext>
            </a:extLst>
          </p:cNvPr>
          <p:cNvPicPr>
            <a:picLocks noChangeAspect="1"/>
          </p:cNvPicPr>
          <p:nvPr/>
        </p:nvPicPr>
        <p:blipFill rotWithShape="1">
          <a:blip r:embed="rId3"/>
          <a:srcRect b="26322"/>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pic>
        <p:nvPicPr>
          <p:cNvPr id="5" name="Kuva 4">
            <a:extLst>
              <a:ext uri="{FF2B5EF4-FFF2-40B4-BE49-F238E27FC236}">
                <a16:creationId xmlns:a16="http://schemas.microsoft.com/office/drawing/2014/main" id="{5BBC74EA-9F8F-3A7B-509F-C1EF077B9E40}"/>
              </a:ext>
            </a:extLst>
          </p:cNvPr>
          <p:cNvPicPr>
            <a:picLocks noChangeAspect="1"/>
          </p:cNvPicPr>
          <p:nvPr/>
        </p:nvPicPr>
        <p:blipFill rotWithShape="1">
          <a:blip r:embed="rId4"/>
          <a:srcRect r="3" b="13286"/>
          <a:stretch/>
        </p:blipFill>
        <p:spPr>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3" name="Sisällön paikkamerkki 2">
            <a:extLst>
              <a:ext uri="{FF2B5EF4-FFF2-40B4-BE49-F238E27FC236}">
                <a16:creationId xmlns:a16="http://schemas.microsoft.com/office/drawing/2014/main" id="{E8E73193-DF79-871D-ACDA-D3F4D41FB467}"/>
              </a:ext>
            </a:extLst>
          </p:cNvPr>
          <p:cNvSpPr>
            <a:spLocks noGrp="1"/>
          </p:cNvSpPr>
          <p:nvPr>
            <p:ph idx="1"/>
          </p:nvPr>
        </p:nvSpPr>
        <p:spPr>
          <a:xfrm>
            <a:off x="4229100" y="2499762"/>
            <a:ext cx="7959852" cy="4266798"/>
          </a:xfrm>
        </p:spPr>
        <p:txBody>
          <a:bodyPr>
            <a:normAutofit lnSpcReduction="10000"/>
          </a:bodyPr>
          <a:lstStyle/>
          <a:p>
            <a:r>
              <a:rPr lang="fi-FI" sz="2000" dirty="0"/>
              <a:t>Varhainen näkemys tiedostamattomasta, teoria ihmismielen toiminnasta, hoitomuoto</a:t>
            </a:r>
          </a:p>
          <a:p>
            <a:r>
              <a:rPr lang="fi-FI" sz="2000" dirty="0"/>
              <a:t>Perustuu ajatukseen tiedostamattomien asioiden vaikutuksesta ihmisen toimintaan, teoriassa myös ajatus mielen puolustusmekanismeista</a:t>
            </a:r>
          </a:p>
          <a:p>
            <a:r>
              <a:rPr lang="fi-FI" sz="2000" dirty="0"/>
              <a:t>Tiedostamaton (ID) - tietoinen (EGO) – esitietoinen (SUPEREGO)  </a:t>
            </a:r>
          </a:p>
          <a:p>
            <a:r>
              <a:rPr lang="fi-FI" sz="2000" i="0" dirty="0">
                <a:effectLst/>
              </a:rPr>
              <a:t>Freudin teorioita on kritisoitu voimakkaasti todisteiden puutteesta, ja psykoanalyyttisen terapian yleistettävyys on heikkoa.</a:t>
            </a:r>
          </a:p>
          <a:p>
            <a:r>
              <a:rPr lang="fi-FI" sz="2000" dirty="0"/>
              <a:t>Enemmänkin päätelmiä kuin tieteellistä tutkimusta</a:t>
            </a:r>
          </a:p>
          <a:p>
            <a:r>
              <a:rPr lang="fi-FI" sz="2000" dirty="0"/>
              <a:t>Kehitetty eteenpäin -&gt; kehitetyt muodot edelleen käytössä psykoterapioiden taustateorioina</a:t>
            </a:r>
          </a:p>
          <a:p>
            <a:r>
              <a:rPr lang="fi-FI" sz="2000" dirty="0"/>
              <a:t>Nykykäsitys: tietoisen ja ei-tietoisen välillä ei niin suurta eroa kuin Freudin mukaan ja ei-tietoinen toiminta sujuvan elämän ja hyvinvoinnin kannalta yhtä oleellista kuin tietoinen toiminta</a:t>
            </a:r>
          </a:p>
        </p:txBody>
      </p:sp>
    </p:spTree>
    <p:extLst>
      <p:ext uri="{BB962C8B-B14F-4D97-AF65-F5344CB8AC3E}">
        <p14:creationId xmlns:p14="http://schemas.microsoft.com/office/powerpoint/2010/main" val="12083874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FB921F2-F87E-0996-314C-9ED131671AEE}"/>
              </a:ext>
            </a:extLst>
          </p:cNvPr>
          <p:cNvSpPr>
            <a:spLocks noGrp="1"/>
          </p:cNvSpPr>
          <p:nvPr>
            <p:ph type="title"/>
          </p:nvPr>
        </p:nvSpPr>
        <p:spPr>
          <a:xfrm>
            <a:off x="1389278" y="1233241"/>
            <a:ext cx="3240506" cy="4064628"/>
          </a:xfrm>
        </p:spPr>
        <p:txBody>
          <a:bodyPr>
            <a:normAutofit/>
          </a:bodyPr>
          <a:lstStyle/>
          <a:p>
            <a:r>
              <a:rPr lang="fi-FI" sz="2800">
                <a:solidFill>
                  <a:srgbClr val="FFFFFF"/>
                </a:solidFill>
              </a:rPr>
              <a:t>Defenssit eli puolustusmekanismit</a:t>
            </a:r>
            <a:br>
              <a:rPr lang="fi-FI" sz="2800">
                <a:solidFill>
                  <a:srgbClr val="FFFFFF"/>
                </a:solidFill>
              </a:rPr>
            </a:br>
            <a:r>
              <a:rPr lang="fi-FI" sz="2800">
                <a:solidFill>
                  <a:srgbClr val="FFFFFF"/>
                </a:solidFill>
              </a:rPr>
              <a:t>Coping-keinot eli hallintakeinot</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isällön paikkamerkki 2">
            <a:extLst>
              <a:ext uri="{FF2B5EF4-FFF2-40B4-BE49-F238E27FC236}">
                <a16:creationId xmlns:a16="http://schemas.microsoft.com/office/drawing/2014/main" id="{ADE7C0A7-6E04-62D9-71B0-75603876A425}"/>
              </a:ext>
            </a:extLst>
          </p:cNvPr>
          <p:cNvSpPr>
            <a:spLocks noGrp="1"/>
          </p:cNvSpPr>
          <p:nvPr>
            <p:ph idx="1"/>
          </p:nvPr>
        </p:nvSpPr>
        <p:spPr>
          <a:xfrm>
            <a:off x="6096000" y="820880"/>
            <a:ext cx="5257799" cy="4889350"/>
          </a:xfrm>
        </p:spPr>
        <p:txBody>
          <a:bodyPr anchor="t">
            <a:normAutofit/>
          </a:bodyPr>
          <a:lstStyle/>
          <a:p>
            <a:r>
              <a:rPr lang="fi-FI" sz="2600"/>
              <a:t>Defenssit: mielen automaattisia, melko tiedostamattomia tapoja käsitellä uhkaavia ja stressaavia tilanteita</a:t>
            </a:r>
          </a:p>
          <a:p>
            <a:r>
              <a:rPr lang="fi-FI" sz="2600"/>
              <a:t>Voivat olla sekä hyödyllisiä että haitallisia</a:t>
            </a:r>
          </a:p>
          <a:p>
            <a:r>
              <a:rPr lang="fi-FI" sz="2600" err="1"/>
              <a:t>Coping</a:t>
            </a:r>
            <a:r>
              <a:rPr lang="fi-FI" sz="2600"/>
              <a:t> –keinot eli selviytymiskeinot, tietoisia:</a:t>
            </a:r>
          </a:p>
          <a:p>
            <a:pPr marL="514350" indent="-514350">
              <a:buAutoNum type="arabicPeriod"/>
            </a:pPr>
            <a:r>
              <a:rPr lang="fi-FI" sz="2600"/>
              <a:t>Ongelmakeskeiset selviytymiskeinot</a:t>
            </a:r>
          </a:p>
          <a:p>
            <a:pPr marL="514350" indent="-514350">
              <a:buAutoNum type="arabicPeriod"/>
            </a:pPr>
            <a:r>
              <a:rPr lang="fi-FI" sz="2600"/>
              <a:t>Tunnekeskeiset selviytymiskeinot</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2958916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7A3C51E-AE51-524C-9B44-750755D62869}"/>
              </a:ext>
            </a:extLst>
          </p:cNvPr>
          <p:cNvSpPr>
            <a:spLocks noGrp="1"/>
          </p:cNvSpPr>
          <p:nvPr>
            <p:ph type="title"/>
          </p:nvPr>
        </p:nvSpPr>
        <p:spPr>
          <a:xfrm>
            <a:off x="632591" y="301752"/>
            <a:ext cx="10260906" cy="997924"/>
          </a:xfrm>
        </p:spPr>
        <p:txBody>
          <a:bodyPr>
            <a:normAutofit/>
          </a:bodyPr>
          <a:lstStyle/>
          <a:p>
            <a:r>
              <a:rPr lang="fi-FI" dirty="0"/>
              <a:t>Mitä stressi on?</a:t>
            </a:r>
          </a:p>
        </p:txBody>
      </p:sp>
      <p:sp>
        <p:nvSpPr>
          <p:cNvPr id="3" name="Sisällön paikkamerkki 2">
            <a:extLst>
              <a:ext uri="{FF2B5EF4-FFF2-40B4-BE49-F238E27FC236}">
                <a16:creationId xmlns:a16="http://schemas.microsoft.com/office/drawing/2014/main" id="{326DDE45-A503-5A45-A106-78A97ECA3897}"/>
              </a:ext>
            </a:extLst>
          </p:cNvPr>
          <p:cNvSpPr>
            <a:spLocks noGrp="1"/>
          </p:cNvSpPr>
          <p:nvPr>
            <p:ph idx="1"/>
          </p:nvPr>
        </p:nvSpPr>
        <p:spPr>
          <a:xfrm>
            <a:off x="383709" y="1506721"/>
            <a:ext cx="7274256" cy="5049527"/>
          </a:xfrm>
        </p:spPr>
        <p:txBody>
          <a:bodyPr vert="horz" lIns="45720" tIns="45720" rIns="45720" bIns="45720" rtlCol="0" anchor="t">
            <a:noAutofit/>
          </a:bodyPr>
          <a:lstStyle/>
          <a:p>
            <a:pPr>
              <a:buFont typeface="Arial" panose="020B0604020202020204" pitchFamily="34" charset="0"/>
              <a:buChar char="•"/>
            </a:pPr>
            <a:r>
              <a:rPr lang="fi-FI" sz="2400" dirty="0"/>
              <a:t> </a:t>
            </a:r>
            <a:r>
              <a:rPr lang="fi-FI" sz="2400" b="1" dirty="0"/>
              <a:t>Stressi:</a:t>
            </a:r>
            <a:r>
              <a:rPr lang="fi-FI" sz="2400" dirty="0"/>
              <a:t> elimistön kokonaisvaltainen aktivoituminen tilanteessa, joka koetaan uhkaavaksi tai jossa ympäristön vaatimusten tulkitaan ylittävän voimavarat</a:t>
            </a:r>
          </a:p>
          <a:p>
            <a:pPr marL="264795" lvl="1">
              <a:buFont typeface="Arial" panose="020B0604020202020204" pitchFamily="34" charset="0"/>
              <a:buChar char="•"/>
            </a:pPr>
            <a:r>
              <a:rPr lang="fi-FI" dirty="0"/>
              <a:t>biologisen stressijärjestelmän aktivoituminen + muutokset psykologisissa toiminnoissa →</a:t>
            </a:r>
            <a:r>
              <a:rPr lang="fi-FI" dirty="0">
                <a:sym typeface="Wingdings" pitchFamily="2" charset="2"/>
              </a:rPr>
              <a:t> selviytyminen haastavasta tilanteesta</a:t>
            </a:r>
            <a:endParaRPr lang="en-US" dirty="0"/>
          </a:p>
          <a:p>
            <a:pPr>
              <a:buFont typeface="Arial" panose="020B0604020202020204" pitchFamily="34" charset="0"/>
              <a:buChar char="•"/>
            </a:pPr>
            <a:r>
              <a:rPr lang="fi-FI" sz="2400" dirty="0"/>
              <a:t> </a:t>
            </a:r>
            <a:r>
              <a:rPr lang="fi-FI" sz="2400" b="1" dirty="0"/>
              <a:t>Myönteinen ja hyödyllinen stressi </a:t>
            </a:r>
            <a:r>
              <a:rPr lang="fi-FI" sz="2400" dirty="0"/>
              <a:t>(</a:t>
            </a:r>
            <a:r>
              <a:rPr lang="fi-FI" sz="2400" dirty="0" err="1"/>
              <a:t>eustressi</a:t>
            </a:r>
            <a:r>
              <a:rPr lang="fi-FI" sz="2400" dirty="0"/>
              <a:t>): tarkoituksenmukaista ja sopeutumista edistävää toimintaa vaativissa tilanteissa</a:t>
            </a:r>
          </a:p>
          <a:p>
            <a:pPr>
              <a:buFont typeface="Arial" panose="020B0604020202020204" pitchFamily="34" charset="0"/>
              <a:buChar char="•"/>
            </a:pPr>
            <a:r>
              <a:rPr lang="fi-FI" sz="2400" b="1" dirty="0"/>
              <a:t> Kielteinen ja haitallinen stressi </a:t>
            </a:r>
            <a:r>
              <a:rPr lang="fi-FI" sz="2400" dirty="0"/>
              <a:t>(</a:t>
            </a:r>
            <a:r>
              <a:rPr lang="fi-FI" sz="2400" dirty="0" err="1"/>
              <a:t>distressi</a:t>
            </a:r>
            <a:r>
              <a:rPr lang="fi-FI" sz="2400" dirty="0"/>
              <a:t>): pitkään jatkuva tai toistuva stressi ilman palautumista</a:t>
            </a:r>
          </a:p>
          <a:p>
            <a:pPr>
              <a:buFont typeface="Arial" panose="020B0604020202020204" pitchFamily="34" charset="0"/>
              <a:buChar char="•"/>
            </a:pPr>
            <a:r>
              <a:rPr lang="fi-FI" sz="2400" dirty="0"/>
              <a:t> Stressistä normaalitilaan </a:t>
            </a:r>
            <a:r>
              <a:rPr lang="fi-FI" sz="2400" b="1" dirty="0"/>
              <a:t>palautuminen</a:t>
            </a:r>
            <a:r>
              <a:rPr lang="fi-FI" sz="2400" dirty="0"/>
              <a:t> </a:t>
            </a:r>
            <a:r>
              <a:rPr lang="fi-FI" sz="2400" b="1" dirty="0"/>
              <a:t>vaatii </a:t>
            </a:r>
            <a:r>
              <a:rPr lang="fi-FI" sz="2400" dirty="0"/>
              <a:t>tilanteeseen sopivia </a:t>
            </a:r>
            <a:r>
              <a:rPr lang="fi-FI" sz="2400" b="1" dirty="0"/>
              <a:t>selviytymiskeinoja</a:t>
            </a:r>
          </a:p>
        </p:txBody>
      </p:sp>
      <p:sp>
        <p:nvSpPr>
          <p:cNvPr id="4" name="Alatunnisteen paikkamerkki 3">
            <a:extLst>
              <a:ext uri="{FF2B5EF4-FFF2-40B4-BE49-F238E27FC236}">
                <a16:creationId xmlns:a16="http://schemas.microsoft.com/office/drawing/2014/main" id="{810C28CB-3332-5040-9FDD-5B34D43F38BE}"/>
              </a:ext>
            </a:extLst>
          </p:cNvPr>
          <p:cNvSpPr>
            <a:spLocks noGrp="1"/>
          </p:cNvSpPr>
          <p:nvPr>
            <p:ph type="ftr" sz="quarter" idx="11"/>
          </p:nvPr>
        </p:nvSpPr>
        <p:spPr>
          <a:xfrm>
            <a:off x="5512239" y="6419088"/>
            <a:ext cx="5901459" cy="274320"/>
          </a:xfrm>
        </p:spPr>
        <p:txBody>
          <a:bodyPr>
            <a:normAutofit/>
          </a:bodyPr>
          <a:lstStyle/>
          <a:p>
            <a:r>
              <a:rPr lang="fi-FI" dirty="0"/>
              <a:t>© Sanoma Pro, Tekijät ● Mieli 4 tunteet ja mielenterveys, Kuva: </a:t>
            </a:r>
            <a:r>
              <a:rPr lang="fi-FI" dirty="0" err="1"/>
              <a:t>Pexels</a:t>
            </a:r>
            <a:endParaRPr lang="en-US" dirty="0"/>
          </a:p>
        </p:txBody>
      </p:sp>
      <p:pic>
        <p:nvPicPr>
          <p:cNvPr id="1028" name="Picture 4" descr="Free Ilmainen kuvapankkikuva tunnisteilla asunto, denim, epäonnistuminen Stock Photo">
            <a:extLst>
              <a:ext uri="{FF2B5EF4-FFF2-40B4-BE49-F238E27FC236}">
                <a16:creationId xmlns:a16="http://schemas.microsoft.com/office/drawing/2014/main" id="{C82FBF6A-E9EE-6846-BBC5-5688A5215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1940" y="1265059"/>
            <a:ext cx="3366351" cy="5049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1785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313E3C91-84B1-0F47-B458-2BD07DE19E9B}"/>
              </a:ext>
            </a:extLst>
          </p:cNvPr>
          <p:cNvSpPr>
            <a:spLocks noGrp="1"/>
          </p:cNvSpPr>
          <p:nvPr>
            <p:ph type="title"/>
          </p:nvPr>
        </p:nvSpPr>
        <p:spPr>
          <a:xfrm>
            <a:off x="1389278" y="1233241"/>
            <a:ext cx="3240506" cy="4064628"/>
          </a:xfrm>
        </p:spPr>
        <p:txBody>
          <a:bodyPr>
            <a:normAutofit/>
          </a:bodyPr>
          <a:lstStyle/>
          <a:p>
            <a:r>
              <a:rPr lang="fi-FI">
                <a:solidFill>
                  <a:srgbClr val="FFFFFF"/>
                </a:solidFill>
              </a:rPr>
              <a:t>Kroonisen stressin kehittyminen</a:t>
            </a:r>
          </a:p>
        </p:txBody>
      </p:sp>
      <p:sp>
        <p:nvSpPr>
          <p:cNvPr id="13" name="Freeform: Shape 1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isällön paikkamerkki 2">
            <a:extLst>
              <a:ext uri="{FF2B5EF4-FFF2-40B4-BE49-F238E27FC236}">
                <a16:creationId xmlns:a16="http://schemas.microsoft.com/office/drawing/2014/main" id="{852ED41E-AFA3-7E44-B34B-610010AA32E4}"/>
              </a:ext>
            </a:extLst>
          </p:cNvPr>
          <p:cNvSpPr>
            <a:spLocks noGrp="1"/>
          </p:cNvSpPr>
          <p:nvPr>
            <p:ph idx="1"/>
          </p:nvPr>
        </p:nvSpPr>
        <p:spPr>
          <a:xfrm>
            <a:off x="5698912" y="414339"/>
            <a:ext cx="6202576" cy="6143624"/>
          </a:xfrm>
        </p:spPr>
        <p:txBody>
          <a:bodyPr vert="horz" lIns="45720" tIns="45720" rIns="45720" bIns="45720" rtlCol="0" anchor="t">
            <a:normAutofit/>
          </a:bodyPr>
          <a:lstStyle/>
          <a:p>
            <a:pPr>
              <a:buFont typeface="Arial" panose="020B0602020104020603" pitchFamily="34" charset="0"/>
              <a:buChar char="•"/>
            </a:pPr>
            <a:r>
              <a:rPr lang="fi-FI" sz="1100" dirty="0"/>
              <a:t> </a:t>
            </a:r>
            <a:r>
              <a:rPr lang="fi-FI" sz="2200" b="1" dirty="0"/>
              <a:t>Laukaisevat tekijät:</a:t>
            </a:r>
            <a:r>
              <a:rPr lang="fi-FI" sz="2200" dirty="0"/>
              <a:t> mitkä tahansa stressiä aiheuttavat asiat ja tapahtumat</a:t>
            </a:r>
          </a:p>
          <a:p>
            <a:pPr lvl="1">
              <a:buFont typeface="Arial" panose="020B0602020104020603" pitchFamily="34" charset="0"/>
              <a:buChar char="•"/>
            </a:pPr>
            <a:r>
              <a:rPr lang="fi-FI" sz="2200" dirty="0"/>
              <a:t>esim. ympäristön stressitekijät, elämänmuutokset, sosiaaliset tilanteet, traumat</a:t>
            </a:r>
          </a:p>
          <a:p>
            <a:pPr>
              <a:buFont typeface="Arial" panose="020B0602020104020603" pitchFamily="34" charset="0"/>
              <a:buChar char="•"/>
            </a:pPr>
            <a:r>
              <a:rPr lang="fi-FI" sz="2200" b="1" dirty="0"/>
              <a:t> Altistavat tekijät: </a:t>
            </a:r>
            <a:r>
              <a:rPr lang="fi-FI" sz="2200" dirty="0"/>
              <a:t>yksilön stressialttius</a:t>
            </a:r>
          </a:p>
          <a:p>
            <a:pPr lvl="1">
              <a:buFont typeface="Arial" panose="020B0602020104020603" pitchFamily="34" charset="0"/>
              <a:buChar char="•"/>
            </a:pPr>
            <a:r>
              <a:rPr lang="fi-FI" sz="2200" dirty="0"/>
              <a:t>esim. perimä, kehityshistoria (stressijärjestelmän kehittyminen), lapsuudenaikaiset vahingolliset olosuhteet, temperamentti </a:t>
            </a:r>
          </a:p>
          <a:p>
            <a:pPr fontAlgn="base">
              <a:buFont typeface="Arial" panose="020B0604020202020204" pitchFamily="34" charset="0"/>
              <a:buChar char="•"/>
            </a:pPr>
            <a:r>
              <a:rPr lang="fi-FI" sz="2200" b="1" dirty="0"/>
              <a:t> Pitkän aikavälin kuormitustekijät: </a:t>
            </a:r>
            <a:r>
              <a:rPr lang="fi-FI" sz="2200" dirty="0"/>
              <a:t>elämänlaatua pidemmän aikaa heikentäneet asiat</a:t>
            </a:r>
          </a:p>
          <a:p>
            <a:pPr lvl="1" fontAlgn="base">
              <a:buFont typeface="Arial" panose="020B0604020202020204" pitchFamily="34" charset="0"/>
              <a:buChar char="•"/>
            </a:pPr>
            <a:r>
              <a:rPr lang="fi-FI" sz="2200" dirty="0"/>
              <a:t>mm. ylikuormitus, isot elämänmuutokset   </a:t>
            </a:r>
          </a:p>
          <a:p>
            <a:pPr fontAlgn="base">
              <a:buFont typeface="Arial" panose="020B0604020202020204" pitchFamily="34" charset="0"/>
              <a:buChar char="•"/>
            </a:pPr>
            <a:r>
              <a:rPr lang="fi-FI" sz="2200" b="1" dirty="0"/>
              <a:t> Ylläpitävät tekijät: </a:t>
            </a:r>
            <a:r>
              <a:rPr lang="fi-FI" sz="2200" dirty="0"/>
              <a:t>stressiä ylläpitävät asiat</a:t>
            </a:r>
            <a:endParaRPr lang="fi-FI" sz="2200" b="1" dirty="0"/>
          </a:p>
          <a:p>
            <a:pPr lvl="1" fontAlgn="base">
              <a:buFont typeface="Arial" panose="020B0604020202020204" pitchFamily="34" charset="0"/>
              <a:buChar char="•"/>
            </a:pPr>
            <a:r>
              <a:rPr lang="fi-FI" sz="2200" dirty="0"/>
              <a:t>mm. murehtiminen, univaje, päihteet </a:t>
            </a:r>
          </a:p>
          <a:p>
            <a:pPr fontAlgn="base">
              <a:buFont typeface="Arial" panose="020B0604020202020204" pitchFamily="34" charset="0"/>
              <a:buChar char="•"/>
            </a:pPr>
            <a:r>
              <a:rPr lang="fi-FI" sz="2200" b="1" dirty="0"/>
              <a:t> Epäadaptiivisten selviytymiskeinojen </a:t>
            </a:r>
            <a:r>
              <a:rPr lang="fi-FI" sz="2200" dirty="0"/>
              <a:t>käyttäminen</a:t>
            </a:r>
            <a:endParaRPr lang="fi-FI" sz="1100" dirty="0"/>
          </a:p>
        </p:txBody>
      </p:sp>
      <p:sp>
        <p:nvSpPr>
          <p:cNvPr id="19" name="Freeform: Shape 1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Alatunnisteen paikkamerkki 3">
            <a:extLst>
              <a:ext uri="{FF2B5EF4-FFF2-40B4-BE49-F238E27FC236}">
                <a16:creationId xmlns:a16="http://schemas.microsoft.com/office/drawing/2014/main" id="{A8F48052-DD01-E94C-B6C8-DBA3C6F82C78}"/>
              </a:ext>
            </a:extLst>
          </p:cNvPr>
          <p:cNvSpPr>
            <a:spLocks noGrp="1"/>
          </p:cNvSpPr>
          <p:nvPr>
            <p:ph type="ftr" sz="quarter" idx="11"/>
          </p:nvPr>
        </p:nvSpPr>
        <p:spPr>
          <a:xfrm>
            <a:off x="6096000" y="6356350"/>
            <a:ext cx="4306958" cy="365125"/>
          </a:xfrm>
        </p:spPr>
        <p:txBody>
          <a:bodyPr>
            <a:normAutofit/>
          </a:bodyPr>
          <a:lstStyle/>
          <a:p>
            <a:pPr algn="l">
              <a:spcAft>
                <a:spcPts val="600"/>
              </a:spcAft>
            </a:pPr>
            <a:r>
              <a:rPr lang="fi-FI" dirty="0"/>
              <a:t>© Sanoma Pro, Tekijät ● Mieli 4 tunteet ja mielenterveys</a:t>
            </a:r>
            <a:endParaRPr lang="en-US"/>
          </a:p>
        </p:txBody>
      </p:sp>
    </p:spTree>
    <p:extLst>
      <p:ext uri="{BB962C8B-B14F-4D97-AF65-F5344CB8AC3E}">
        <p14:creationId xmlns:p14="http://schemas.microsoft.com/office/powerpoint/2010/main" val="134073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3E3C91-84B1-0F47-B458-2BD07DE19E9B}"/>
              </a:ext>
            </a:extLst>
          </p:cNvPr>
          <p:cNvSpPr>
            <a:spLocks noGrp="1"/>
          </p:cNvSpPr>
          <p:nvPr>
            <p:ph type="title"/>
          </p:nvPr>
        </p:nvSpPr>
        <p:spPr>
          <a:xfrm>
            <a:off x="6513788" y="365125"/>
            <a:ext cx="4840010" cy="1807305"/>
          </a:xfrm>
        </p:spPr>
        <p:txBody>
          <a:bodyPr>
            <a:normAutofit/>
          </a:bodyPr>
          <a:lstStyle/>
          <a:p>
            <a:r>
              <a:rPr lang="fi-FI" dirty="0"/>
              <a:t>Stressistä palautuminen</a:t>
            </a:r>
          </a:p>
        </p:txBody>
      </p:sp>
      <p:pic>
        <p:nvPicPr>
          <p:cNvPr id="6" name="Picture 5" descr="Kettlebells lattia">
            <a:extLst>
              <a:ext uri="{FF2B5EF4-FFF2-40B4-BE49-F238E27FC236}">
                <a16:creationId xmlns:a16="http://schemas.microsoft.com/office/drawing/2014/main" id="{10E52A5F-7E38-7545-A083-BE54BB8643D2}"/>
              </a:ext>
            </a:extLst>
          </p:cNvPr>
          <p:cNvPicPr>
            <a:picLocks noChangeAspect="1"/>
          </p:cNvPicPr>
          <p:nvPr/>
        </p:nvPicPr>
        <p:blipFill rotWithShape="1">
          <a:blip r:embed="rId2"/>
          <a:srcRect l="40467" r="-1"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Sisällön paikkamerkki 2">
            <a:extLst>
              <a:ext uri="{FF2B5EF4-FFF2-40B4-BE49-F238E27FC236}">
                <a16:creationId xmlns:a16="http://schemas.microsoft.com/office/drawing/2014/main" id="{852ED41E-AFA3-7E44-B34B-610010AA32E4}"/>
              </a:ext>
            </a:extLst>
          </p:cNvPr>
          <p:cNvSpPr>
            <a:spLocks noGrp="1"/>
          </p:cNvSpPr>
          <p:nvPr>
            <p:ph idx="1"/>
          </p:nvPr>
        </p:nvSpPr>
        <p:spPr>
          <a:xfrm>
            <a:off x="5923128" y="2033516"/>
            <a:ext cx="6116548" cy="4687959"/>
          </a:xfrm>
        </p:spPr>
        <p:txBody>
          <a:bodyPr vert="horz" lIns="45720" tIns="45720" rIns="45720" bIns="45720" rtlCol="0">
            <a:normAutofit/>
          </a:bodyPr>
          <a:lstStyle/>
          <a:p>
            <a:pPr>
              <a:buFont typeface="Arial" panose="020B0602020104020603" pitchFamily="34" charset="0"/>
              <a:buChar char="•"/>
            </a:pPr>
            <a:r>
              <a:rPr lang="fi-FI" sz="2000" dirty="0"/>
              <a:t> </a:t>
            </a:r>
            <a:r>
              <a:rPr lang="fi-FI" sz="2400" dirty="0"/>
              <a:t>Kehon </a:t>
            </a:r>
            <a:r>
              <a:rPr lang="fi-FI" sz="2400" b="1" dirty="0"/>
              <a:t>palautumisjärjestelmä </a:t>
            </a:r>
            <a:r>
              <a:rPr lang="fi-FI" sz="2400" dirty="0"/>
              <a:t>toimii hitaammin kuin stressijärjestelmiä</a:t>
            </a:r>
          </a:p>
          <a:p>
            <a:pPr lvl="1">
              <a:buFont typeface="Arial" panose="020B0602020104020603" pitchFamily="34" charset="0"/>
              <a:buChar char="•"/>
            </a:pPr>
            <a:r>
              <a:rPr lang="fi-FI" dirty="0"/>
              <a:t>stressin jälkeen tarvitaan riittävästi palautumisaikaa</a:t>
            </a:r>
          </a:p>
          <a:p>
            <a:pPr>
              <a:buFont typeface="Arial" panose="020B0602020104020603" pitchFamily="34" charset="0"/>
              <a:buChar char="•"/>
            </a:pPr>
            <a:r>
              <a:rPr lang="fi-FI" sz="2400" b="1" dirty="0"/>
              <a:t> Palautumisaika: </a:t>
            </a:r>
            <a:r>
              <a:rPr lang="fi-FI" sz="2400" dirty="0"/>
              <a:t>aika, jonka kuluessa stressijärjestelmän toiminta vaimenee ja </a:t>
            </a:r>
            <a:r>
              <a:rPr lang="fi-FI" sz="2400" b="1" dirty="0"/>
              <a:t>parasympaattinen hermosto </a:t>
            </a:r>
            <a:r>
              <a:rPr lang="fi-FI" sz="2400" dirty="0"/>
              <a:t>aktivoituu</a:t>
            </a:r>
          </a:p>
          <a:p>
            <a:pPr>
              <a:buFont typeface="Arial" panose="020B0602020104020603" pitchFamily="34" charset="0"/>
              <a:buChar char="•"/>
            </a:pPr>
            <a:r>
              <a:rPr lang="fi-FI" sz="2400" dirty="0"/>
              <a:t> </a:t>
            </a:r>
            <a:r>
              <a:rPr lang="fi-FI" sz="2400" b="1" dirty="0"/>
              <a:t>Tavat palautua stressistä ovat yksilöllisiä</a:t>
            </a:r>
          </a:p>
          <a:p>
            <a:pPr lvl="1">
              <a:buFont typeface="Arial" panose="020B0602020104020603" pitchFamily="34" charset="0"/>
              <a:buChar char="•"/>
            </a:pPr>
            <a:r>
              <a:rPr lang="fi-FI" dirty="0"/>
              <a:t>palautumista edistäviä keinoja: esim. tauot työstä, rentoutuminen, liikunta, riittävät yöunet</a:t>
            </a:r>
          </a:p>
        </p:txBody>
      </p:sp>
      <p:sp>
        <p:nvSpPr>
          <p:cNvPr id="4" name="Alatunnisteen paikkamerkki 3">
            <a:extLst>
              <a:ext uri="{FF2B5EF4-FFF2-40B4-BE49-F238E27FC236}">
                <a16:creationId xmlns:a16="http://schemas.microsoft.com/office/drawing/2014/main" id="{A8F48052-DD01-E94C-B6C8-DBA3C6F82C78}"/>
              </a:ext>
            </a:extLst>
          </p:cNvPr>
          <p:cNvSpPr>
            <a:spLocks noGrp="1"/>
          </p:cNvSpPr>
          <p:nvPr>
            <p:ph type="ftr" sz="quarter" idx="11"/>
          </p:nvPr>
        </p:nvSpPr>
        <p:spPr>
          <a:xfrm>
            <a:off x="4038600" y="6356350"/>
            <a:ext cx="4114800" cy="365125"/>
          </a:xfrm>
        </p:spPr>
        <p:txBody>
          <a:bodyPr>
            <a:normAutofit/>
          </a:bodyPr>
          <a:lstStyle/>
          <a:p>
            <a:pPr>
              <a:lnSpc>
                <a:spcPct val="90000"/>
              </a:lnSpc>
              <a:spcAft>
                <a:spcPts val="600"/>
              </a:spcAft>
            </a:pPr>
            <a:r>
              <a:rPr lang="fi-FI" sz="1000"/>
              <a:t>© Sanoma Pro, Tekijät ● Mieli 4 tunteet ja mielenterveys, Kuva: </a:t>
            </a:r>
            <a:r>
              <a:rPr lang="fi-FI" sz="1000" err="1"/>
              <a:t>Pexels</a:t>
            </a:r>
            <a:endParaRPr lang="en-US" sz="1000"/>
          </a:p>
        </p:txBody>
      </p:sp>
    </p:spTree>
    <p:extLst>
      <p:ext uri="{BB962C8B-B14F-4D97-AF65-F5344CB8AC3E}">
        <p14:creationId xmlns:p14="http://schemas.microsoft.com/office/powerpoint/2010/main" val="8456035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E172536-4CA8-FF29-B5EB-F00D601F2E62}"/>
              </a:ext>
            </a:extLst>
          </p:cNvPr>
          <p:cNvSpPr>
            <a:spLocks noGrp="1"/>
          </p:cNvSpPr>
          <p:nvPr>
            <p:ph idx="1"/>
          </p:nvPr>
        </p:nvSpPr>
        <p:spPr>
          <a:xfrm>
            <a:off x="630936" y="2660904"/>
            <a:ext cx="4818888" cy="3547872"/>
          </a:xfrm>
        </p:spPr>
        <p:txBody>
          <a:bodyPr anchor="t">
            <a:normAutofit/>
          </a:bodyPr>
          <a:lstStyle/>
          <a:p>
            <a:r>
              <a:rPr lang="en-US" sz="3200" dirty="0" err="1"/>
              <a:t>Biologinen</a:t>
            </a:r>
            <a:r>
              <a:rPr lang="en-US" sz="3200" dirty="0"/>
              <a:t> </a:t>
            </a:r>
            <a:r>
              <a:rPr lang="en-US" sz="3200" dirty="0" err="1"/>
              <a:t>näkökulma</a:t>
            </a:r>
            <a:r>
              <a:rPr lang="en-US" sz="3200" dirty="0"/>
              <a:t> </a:t>
            </a:r>
            <a:r>
              <a:rPr lang="en-US" sz="3200" dirty="0" err="1"/>
              <a:t>ihmisen</a:t>
            </a:r>
            <a:r>
              <a:rPr lang="en-US" sz="3200" dirty="0"/>
              <a:t> </a:t>
            </a:r>
            <a:r>
              <a:rPr lang="en-US" sz="3200" dirty="0" err="1"/>
              <a:t>toimintaan</a:t>
            </a:r>
            <a:r>
              <a:rPr lang="en-US" sz="3200" dirty="0"/>
              <a:t>: </a:t>
            </a:r>
            <a:r>
              <a:rPr lang="en-US" sz="3200" dirty="0" err="1"/>
              <a:t>hermoston</a:t>
            </a:r>
            <a:r>
              <a:rPr lang="en-US" sz="3200" dirty="0"/>
              <a:t> ja </a:t>
            </a:r>
            <a:r>
              <a:rPr lang="en-US" sz="3200" dirty="0" err="1"/>
              <a:t>aivojen</a:t>
            </a:r>
            <a:r>
              <a:rPr lang="en-US" sz="3200" dirty="0"/>
              <a:t> </a:t>
            </a:r>
            <a:r>
              <a:rPr lang="en-US" sz="3200" dirty="0" err="1"/>
              <a:t>toimintaa</a:t>
            </a:r>
            <a:r>
              <a:rPr lang="en-US" sz="3200" dirty="0"/>
              <a:t>, </a:t>
            </a:r>
            <a:r>
              <a:rPr lang="en-US" sz="3200" dirty="0" err="1"/>
              <a:t>sekä</a:t>
            </a:r>
            <a:r>
              <a:rPr lang="en-US" sz="3200" dirty="0"/>
              <a:t> </a:t>
            </a:r>
            <a:r>
              <a:rPr lang="en-US" sz="3200" dirty="0" err="1"/>
              <a:t>geenien</a:t>
            </a:r>
            <a:r>
              <a:rPr lang="en-US" sz="3200" dirty="0"/>
              <a:t> ja </a:t>
            </a:r>
            <a:r>
              <a:rPr lang="en-US" sz="3200" dirty="0" err="1"/>
              <a:t>hormonien</a:t>
            </a:r>
            <a:r>
              <a:rPr lang="en-US" sz="3200" dirty="0"/>
              <a:t> </a:t>
            </a:r>
            <a:r>
              <a:rPr lang="en-US" sz="3200" dirty="0" err="1"/>
              <a:t>vaikutusta</a:t>
            </a:r>
            <a:r>
              <a:rPr lang="en-US" sz="3200" dirty="0"/>
              <a:t> </a:t>
            </a:r>
            <a:r>
              <a:rPr lang="en-US" sz="3200" dirty="0" err="1"/>
              <a:t>ihmiseen</a:t>
            </a:r>
            <a:r>
              <a:rPr lang="en-US" sz="3200" dirty="0"/>
              <a:t>.</a:t>
            </a:r>
          </a:p>
        </p:txBody>
      </p:sp>
      <p:pic>
        <p:nvPicPr>
          <p:cNvPr id="4" name="Sisällön paikkamerkki 3">
            <a:extLst>
              <a:ext uri="{FF2B5EF4-FFF2-40B4-BE49-F238E27FC236}">
                <a16:creationId xmlns:a16="http://schemas.microsoft.com/office/drawing/2014/main" id="{749E4489-4C53-332B-4651-9545BE865789}"/>
              </a:ext>
            </a:extLst>
          </p:cNvPr>
          <p:cNvPicPr>
            <a:picLocks noChangeAspect="1"/>
          </p:cNvPicPr>
          <p:nvPr/>
        </p:nvPicPr>
        <p:blipFill>
          <a:blip r:embed="rId3"/>
          <a:stretch>
            <a:fillRect/>
          </a:stretch>
        </p:blipFill>
        <p:spPr>
          <a:xfrm>
            <a:off x="6520701" y="640080"/>
            <a:ext cx="4615662" cy="5577840"/>
          </a:xfrm>
          <a:prstGeom prst="rect">
            <a:avLst/>
          </a:prstGeom>
        </p:spPr>
      </p:pic>
    </p:spTree>
    <p:extLst>
      <p:ext uri="{BB962C8B-B14F-4D97-AF65-F5344CB8AC3E}">
        <p14:creationId xmlns:p14="http://schemas.microsoft.com/office/powerpoint/2010/main" val="19831145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488A93B5-FA5A-FB3D-6209-1FC81E96A228}"/>
              </a:ext>
            </a:extLst>
          </p:cNvPr>
          <p:cNvSpPr>
            <a:spLocks noGrp="1"/>
          </p:cNvSpPr>
          <p:nvPr>
            <p:ph type="title"/>
          </p:nvPr>
        </p:nvSpPr>
        <p:spPr>
          <a:xfrm>
            <a:off x="686834" y="591344"/>
            <a:ext cx="3200400" cy="5585619"/>
          </a:xfrm>
        </p:spPr>
        <p:txBody>
          <a:bodyPr>
            <a:normAutofit/>
          </a:bodyPr>
          <a:lstStyle/>
          <a:p>
            <a:r>
              <a:rPr lang="fi-FI" sz="2800">
                <a:solidFill>
                  <a:srgbClr val="FFFFFF"/>
                </a:solidFill>
              </a:rPr>
              <a:t>Evoluutiopsykologia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6B2535DC-BAB2-2AC7-EC99-469ABEFB699E}"/>
              </a:ext>
            </a:extLst>
          </p:cNvPr>
          <p:cNvSpPr>
            <a:spLocks noGrp="1"/>
          </p:cNvSpPr>
          <p:nvPr>
            <p:ph idx="1"/>
          </p:nvPr>
        </p:nvSpPr>
        <p:spPr>
          <a:xfrm>
            <a:off x="4447308" y="591344"/>
            <a:ext cx="6906491" cy="5585619"/>
          </a:xfrm>
        </p:spPr>
        <p:txBody>
          <a:bodyPr anchor="ctr">
            <a:normAutofit/>
          </a:bodyPr>
          <a:lstStyle/>
          <a:p>
            <a:r>
              <a:rPr lang="fi-FI" sz="2600" b="1"/>
              <a:t>Perimä</a:t>
            </a:r>
            <a:r>
              <a:rPr lang="fi-FI" sz="2600"/>
              <a:t> = ihmisen periytyvien geenien kokonaisuus (geenit vaikuttavat kaikkiin ihmisen ominaisuuksiin säätelemällä kehon ja hermoston kehitystä ja toimintaa)</a:t>
            </a:r>
          </a:p>
          <a:p>
            <a:r>
              <a:rPr lang="fi-FI" sz="2600" b="1"/>
              <a:t>Käyttäytymisgenetiikka</a:t>
            </a:r>
            <a:r>
              <a:rPr lang="fi-FI" sz="2600"/>
              <a:t>=tieteenala, jossa tutkitaan geneettisten erojen vaikutusta ihmisiin ja miten ihmisen elinympäristö ja geenit ovat vuorovaikutuksessa</a:t>
            </a:r>
          </a:p>
          <a:p>
            <a:r>
              <a:rPr lang="fi-FI" sz="2600" b="1"/>
              <a:t>Adaptaatio</a:t>
            </a:r>
            <a:r>
              <a:rPr lang="fi-FI" sz="2600"/>
              <a:t> = sopeuma eli eliön piirre, rakenne tai ominaisuus, joka edistää sen hengissä pysymistä ja lisääntymistä (esim. stressi on adaptiivinen ilmiö)</a:t>
            </a:r>
          </a:p>
          <a:p>
            <a:r>
              <a:rPr lang="fi-FI" sz="2600"/>
              <a:t>Kritiikkiä: tehdään nykyhetkestä käsin hypoteeseja menneisyydestä</a:t>
            </a:r>
          </a:p>
        </p:txBody>
      </p:sp>
    </p:spTree>
    <p:extLst>
      <p:ext uri="{BB962C8B-B14F-4D97-AF65-F5344CB8AC3E}">
        <p14:creationId xmlns:p14="http://schemas.microsoft.com/office/powerpoint/2010/main" val="2503788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06E0BEE-FF41-4B57-629D-ECA8B0243B47}"/>
              </a:ext>
            </a:extLst>
          </p:cNvPr>
          <p:cNvSpPr>
            <a:spLocks noGrp="1"/>
          </p:cNvSpPr>
          <p:nvPr>
            <p:ph idx="1"/>
          </p:nvPr>
        </p:nvSpPr>
        <p:spPr>
          <a:xfrm>
            <a:off x="128589" y="2686323"/>
            <a:ext cx="5967412" cy="3433583"/>
          </a:xfrm>
        </p:spPr>
        <p:txBody>
          <a:bodyPr>
            <a:normAutofit/>
          </a:bodyPr>
          <a:lstStyle/>
          <a:p>
            <a:r>
              <a:rPr lang="en-US" dirty="0" err="1"/>
              <a:t>Ihminen</a:t>
            </a:r>
            <a:r>
              <a:rPr lang="en-US" dirty="0"/>
              <a:t> on </a:t>
            </a:r>
            <a:r>
              <a:rPr lang="en-US" dirty="0" err="1"/>
              <a:t>psyykkinen</a:t>
            </a:r>
            <a:r>
              <a:rPr lang="en-US" dirty="0"/>
              <a:t>, </a:t>
            </a:r>
            <a:r>
              <a:rPr lang="en-US" dirty="0" err="1"/>
              <a:t>biologinen</a:t>
            </a:r>
            <a:r>
              <a:rPr lang="en-US" dirty="0"/>
              <a:t>, </a:t>
            </a:r>
            <a:r>
              <a:rPr lang="en-US" dirty="0" err="1"/>
              <a:t>sosiaalinen</a:t>
            </a:r>
            <a:r>
              <a:rPr lang="en-US" dirty="0"/>
              <a:t> ja </a:t>
            </a:r>
            <a:r>
              <a:rPr lang="en-US" dirty="0" err="1"/>
              <a:t>kulttuurinen</a:t>
            </a:r>
            <a:r>
              <a:rPr lang="en-US" dirty="0"/>
              <a:t> </a:t>
            </a:r>
            <a:r>
              <a:rPr lang="en-US" dirty="0" err="1"/>
              <a:t>kokonaisuus</a:t>
            </a:r>
            <a:r>
              <a:rPr lang="en-US" dirty="0"/>
              <a:t>.</a:t>
            </a:r>
          </a:p>
          <a:p>
            <a:endParaRPr lang="en-US" dirty="0"/>
          </a:p>
          <a:p>
            <a:endParaRPr lang="en-US" sz="2000" dirty="0"/>
          </a:p>
        </p:txBody>
      </p:sp>
      <p:pic>
        <p:nvPicPr>
          <p:cNvPr id="4" name="Sisällön paikkamerkki 3">
            <a:extLst>
              <a:ext uri="{FF2B5EF4-FFF2-40B4-BE49-F238E27FC236}">
                <a16:creationId xmlns:a16="http://schemas.microsoft.com/office/drawing/2014/main" id="{D6DA6B47-67FD-F607-DB1D-0C58804295AD}"/>
              </a:ext>
            </a:extLst>
          </p:cNvPr>
          <p:cNvPicPr>
            <a:picLocks noChangeAspect="1"/>
          </p:cNvPicPr>
          <p:nvPr/>
        </p:nvPicPr>
        <p:blipFill>
          <a:blip r:embed="rId3"/>
          <a:stretch>
            <a:fillRect/>
          </a:stretch>
        </p:blipFill>
        <p:spPr>
          <a:xfrm>
            <a:off x="5857875" y="23158"/>
            <a:ext cx="5457825" cy="6822282"/>
          </a:xfrm>
          <a:prstGeom prst="rect">
            <a:avLst/>
          </a:prstGeom>
        </p:spPr>
      </p:pic>
    </p:spTree>
    <p:extLst>
      <p:ext uri="{BB962C8B-B14F-4D97-AF65-F5344CB8AC3E}">
        <p14:creationId xmlns:p14="http://schemas.microsoft.com/office/powerpoint/2010/main" val="14663060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a:extLst>
              <a:ext uri="{FF2B5EF4-FFF2-40B4-BE49-F238E27FC236}">
                <a16:creationId xmlns:a16="http://schemas.microsoft.com/office/drawing/2014/main" id="{C1368937-FEB8-79D8-6B0C-CD378DA55DF1}"/>
              </a:ext>
            </a:extLst>
          </p:cNvPr>
          <p:cNvPicPr>
            <a:picLocks noGrp="1" noChangeAspect="1"/>
          </p:cNvPicPr>
          <p:nvPr>
            <p:ph idx="1"/>
          </p:nvPr>
        </p:nvPicPr>
        <p:blipFill rotWithShape="1">
          <a:blip r:embed="rId3"/>
          <a:srcRect b="10359"/>
          <a:stretch/>
        </p:blipFill>
        <p:spPr>
          <a:xfrm>
            <a:off x="20" y="10"/>
            <a:ext cx="12191980" cy="6857990"/>
          </a:xfrm>
          <a:prstGeom prst="rect">
            <a:avLst/>
          </a:prstGeom>
        </p:spPr>
      </p:pic>
      <p:sp>
        <p:nvSpPr>
          <p:cNvPr id="2" name="Otsikko 1">
            <a:extLst>
              <a:ext uri="{FF2B5EF4-FFF2-40B4-BE49-F238E27FC236}">
                <a16:creationId xmlns:a16="http://schemas.microsoft.com/office/drawing/2014/main" id="{BEBC9BA3-5EFC-F6B5-8AF1-1DDB7C878D15}"/>
              </a:ext>
            </a:extLst>
          </p:cNvPr>
          <p:cNvSpPr>
            <a:spLocks noGrp="1"/>
          </p:cNvSpPr>
          <p:nvPr>
            <p:ph type="title"/>
          </p:nvPr>
        </p:nvSpPr>
        <p:spPr>
          <a:xfrm>
            <a:off x="523875" y="5317240"/>
            <a:ext cx="11210925" cy="744836"/>
          </a:xfrm>
        </p:spPr>
        <p:txBody>
          <a:bodyPr vert="horz" lIns="91440" tIns="45720" rIns="91440" bIns="45720" rtlCol="0" anchor="ctr">
            <a:normAutofit fontScale="90000"/>
          </a:bodyPr>
          <a:lstStyle/>
          <a:p>
            <a:pPr algn="ctr"/>
            <a:r>
              <a:rPr lang="en-US" sz="4000" b="1" dirty="0" err="1">
                <a:solidFill>
                  <a:srgbClr val="FF0000"/>
                </a:solidFill>
              </a:rPr>
              <a:t>Kaksostutkimukset</a:t>
            </a:r>
            <a:r>
              <a:rPr lang="en-US" sz="4000" b="1" dirty="0">
                <a:solidFill>
                  <a:srgbClr val="FF0000"/>
                </a:solidFill>
              </a:rPr>
              <a:t> (</a:t>
            </a:r>
            <a:r>
              <a:rPr lang="en-US" sz="4000" b="1" dirty="0" err="1">
                <a:solidFill>
                  <a:srgbClr val="FF0000"/>
                </a:solidFill>
              </a:rPr>
              <a:t>perimä</a:t>
            </a:r>
            <a:r>
              <a:rPr lang="en-US" sz="4000" b="1" dirty="0">
                <a:solidFill>
                  <a:srgbClr val="FF0000"/>
                </a:solidFill>
              </a:rPr>
              <a:t> – </a:t>
            </a:r>
            <a:r>
              <a:rPr lang="en-US" sz="4000" b="1" dirty="0" err="1">
                <a:solidFill>
                  <a:srgbClr val="FF0000"/>
                </a:solidFill>
              </a:rPr>
              <a:t>ympäristö</a:t>
            </a:r>
            <a:r>
              <a:rPr lang="en-US" sz="4000" b="1" dirty="0">
                <a:solidFill>
                  <a:srgbClr val="FF0000"/>
                </a:solidFill>
              </a:rPr>
              <a:t> - nature – nurture)</a:t>
            </a:r>
          </a:p>
        </p:txBody>
      </p:sp>
    </p:spTree>
    <p:extLst>
      <p:ext uri="{BB962C8B-B14F-4D97-AF65-F5344CB8AC3E}">
        <p14:creationId xmlns:p14="http://schemas.microsoft.com/office/powerpoint/2010/main" val="22072342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278D775-3842-858A-CBC9-31A5294AFB22}"/>
              </a:ext>
            </a:extLst>
          </p:cNvPr>
          <p:cNvSpPr>
            <a:spLocks noGrp="1"/>
          </p:cNvSpPr>
          <p:nvPr>
            <p:ph type="title"/>
          </p:nvPr>
        </p:nvSpPr>
        <p:spPr>
          <a:xfrm>
            <a:off x="841248" y="548640"/>
            <a:ext cx="3600860" cy="5431536"/>
          </a:xfrm>
        </p:spPr>
        <p:txBody>
          <a:bodyPr>
            <a:normAutofit/>
          </a:bodyPr>
          <a:lstStyle/>
          <a:p>
            <a:r>
              <a:rPr lang="fi-FI" sz="4200" dirty="0"/>
              <a:t>Temperamentti</a:t>
            </a:r>
          </a:p>
        </p:txBody>
      </p:sp>
      <p:sp>
        <p:nvSpPr>
          <p:cNvPr id="3" name="Sisällön paikkamerkki 2">
            <a:extLst>
              <a:ext uri="{FF2B5EF4-FFF2-40B4-BE49-F238E27FC236}">
                <a16:creationId xmlns:a16="http://schemas.microsoft.com/office/drawing/2014/main" id="{A7F1EAF8-E86D-F36A-517F-839F637A82E5}"/>
              </a:ext>
            </a:extLst>
          </p:cNvPr>
          <p:cNvSpPr>
            <a:spLocks noGrp="1"/>
          </p:cNvSpPr>
          <p:nvPr>
            <p:ph idx="1"/>
          </p:nvPr>
        </p:nvSpPr>
        <p:spPr>
          <a:xfrm>
            <a:off x="5126418" y="552091"/>
            <a:ext cx="6224335" cy="5431536"/>
          </a:xfrm>
        </p:spPr>
        <p:txBody>
          <a:bodyPr anchor="ctr">
            <a:normAutofit fontScale="92500" lnSpcReduction="10000"/>
          </a:bodyPr>
          <a:lstStyle/>
          <a:p>
            <a:r>
              <a:rPr lang="fi-FI" dirty="0"/>
              <a:t>Ihmisen synnynnäinen ja yksilöllinen toimintatyyli ja reagointitapa</a:t>
            </a:r>
          </a:p>
          <a:p>
            <a:r>
              <a:rPr lang="fi-FI" dirty="0"/>
              <a:t>Millä tavoin ihminen reagoi ulkoisiin asioihin esim. uusiin ihmisiin, sosiaalisiin tilanteisiin, keskittymistä vaativaan tehtävään ym. </a:t>
            </a:r>
          </a:p>
          <a:p>
            <a:r>
              <a:rPr lang="fi-FI" dirty="0"/>
              <a:t>Miten ja kuinka voimakkaasti ihminen reagoi sisäisiin asioihin esim. tunteisiin ja ajatuksiin.</a:t>
            </a:r>
          </a:p>
          <a:p>
            <a:r>
              <a:rPr lang="fi-FI" dirty="0"/>
              <a:t>Kehityksen myötä temperamentin päälle alkaa vähitellen kehittyä yksilöllinen persoonallisuus. </a:t>
            </a:r>
          </a:p>
          <a:p>
            <a:r>
              <a:rPr lang="fi-FI" dirty="0"/>
              <a:t>Kehityspsykologiassa temperamenttia voidaan tutkia erilaisten piirteiden kautta.</a:t>
            </a:r>
          </a:p>
        </p:txBody>
      </p:sp>
    </p:spTree>
    <p:extLst>
      <p:ext uri="{BB962C8B-B14F-4D97-AF65-F5344CB8AC3E}">
        <p14:creationId xmlns:p14="http://schemas.microsoft.com/office/powerpoint/2010/main" val="14468482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BD25AC-915E-A1F9-AA63-C57BD41EB7A5}"/>
              </a:ext>
            </a:extLst>
          </p:cNvPr>
          <p:cNvSpPr>
            <a:spLocks noGrp="1"/>
          </p:cNvSpPr>
          <p:nvPr>
            <p:ph type="title"/>
          </p:nvPr>
        </p:nvSpPr>
        <p:spPr>
          <a:xfrm>
            <a:off x="504967" y="675564"/>
            <a:ext cx="3609833" cy="5204085"/>
          </a:xfrm>
        </p:spPr>
        <p:txBody>
          <a:bodyPr>
            <a:normAutofit/>
          </a:bodyPr>
          <a:lstStyle/>
          <a:p>
            <a:r>
              <a:rPr lang="fi-FI" sz="3100" err="1"/>
              <a:t>Rothbartin</a:t>
            </a:r>
            <a:r>
              <a:rPr lang="fi-FI" sz="3100"/>
              <a:t> temperamenttiteoria</a:t>
            </a:r>
          </a:p>
        </p:txBody>
      </p:sp>
      <p:graphicFrame>
        <p:nvGraphicFramePr>
          <p:cNvPr id="5" name="Sisällön paikkamerkki 2">
            <a:extLst>
              <a:ext uri="{FF2B5EF4-FFF2-40B4-BE49-F238E27FC236}">
                <a16:creationId xmlns:a16="http://schemas.microsoft.com/office/drawing/2014/main" id="{5146D2B9-7B7A-67AF-A97D-BDB65A7D2C8D}"/>
              </a:ext>
            </a:extLst>
          </p:cNvPr>
          <p:cNvGraphicFramePr>
            <a:graphicFrameLocks noGrp="1"/>
          </p:cNvGraphicFramePr>
          <p:nvPr>
            <p:ph idx="1"/>
          </p:nvPr>
        </p:nvGraphicFramePr>
        <p:xfrm>
          <a:off x="4618243" y="542925"/>
          <a:ext cx="6747747" cy="5520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62586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DEF1F8D-CEFA-B520-9EDC-EC062AFE3511}"/>
              </a:ext>
            </a:extLst>
          </p:cNvPr>
          <p:cNvSpPr>
            <a:spLocks noGrp="1"/>
          </p:cNvSpPr>
          <p:nvPr>
            <p:ph type="title"/>
          </p:nvPr>
        </p:nvSpPr>
        <p:spPr>
          <a:xfrm>
            <a:off x="838200" y="365125"/>
            <a:ext cx="10515600" cy="636361"/>
          </a:xfrm>
        </p:spPr>
        <p:txBody>
          <a:bodyPr>
            <a:normAutofit fontScale="90000"/>
          </a:bodyPr>
          <a:lstStyle/>
          <a:p>
            <a:r>
              <a:rPr lang="fi-FI" dirty="0"/>
              <a:t>Keskushermosto ja ääreishermosto</a:t>
            </a:r>
          </a:p>
        </p:txBody>
      </p:sp>
      <p:pic>
        <p:nvPicPr>
          <p:cNvPr id="3074" name="Picture 2">
            <a:extLst>
              <a:ext uri="{FF2B5EF4-FFF2-40B4-BE49-F238E27FC236}">
                <a16:creationId xmlns:a16="http://schemas.microsoft.com/office/drawing/2014/main" id="{CC974C8F-6A19-9F8F-AB5D-331D84F61AE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10858" y="1094626"/>
            <a:ext cx="5123542" cy="5546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8931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3B8D77F-342A-2681-3DEB-72ACAA06FE18}"/>
              </a:ext>
            </a:extLst>
          </p:cNvPr>
          <p:cNvSpPr>
            <a:spLocks noGrp="1"/>
          </p:cNvSpPr>
          <p:nvPr>
            <p:ph type="title"/>
          </p:nvPr>
        </p:nvSpPr>
        <p:spPr>
          <a:xfrm>
            <a:off x="838200" y="365125"/>
            <a:ext cx="5558489" cy="1325563"/>
          </a:xfrm>
        </p:spPr>
        <p:txBody>
          <a:bodyPr>
            <a:normAutofit/>
          </a:bodyPr>
          <a:lstStyle/>
          <a:p>
            <a:r>
              <a:rPr lang="fi-FI" dirty="0"/>
              <a:t>Aivot</a:t>
            </a:r>
          </a:p>
        </p:txBody>
      </p:sp>
      <p:sp>
        <p:nvSpPr>
          <p:cNvPr id="3" name="Sisällön paikkamerkki 2">
            <a:extLst>
              <a:ext uri="{FF2B5EF4-FFF2-40B4-BE49-F238E27FC236}">
                <a16:creationId xmlns:a16="http://schemas.microsoft.com/office/drawing/2014/main" id="{1644259C-1BB2-B469-4217-8A5B8A3AFE5C}"/>
              </a:ext>
            </a:extLst>
          </p:cNvPr>
          <p:cNvSpPr>
            <a:spLocks noGrp="1"/>
          </p:cNvSpPr>
          <p:nvPr>
            <p:ph idx="1"/>
          </p:nvPr>
        </p:nvSpPr>
        <p:spPr>
          <a:xfrm>
            <a:off x="838200" y="1825625"/>
            <a:ext cx="5558489" cy="4351338"/>
          </a:xfrm>
        </p:spPr>
        <p:txBody>
          <a:bodyPr>
            <a:normAutofit/>
          </a:bodyPr>
          <a:lstStyle/>
          <a:p>
            <a:r>
              <a:rPr lang="fi-FI" sz="2400" dirty="0"/>
              <a:t>Aivojen toiminnan yksikkö on hermosolu, joita aivoissa on monta sataa miljardia</a:t>
            </a:r>
          </a:p>
          <a:p>
            <a:r>
              <a:rPr lang="fi-FI" sz="2400" dirty="0"/>
              <a:t>Toimivat kokonaisuutena, mutta tietyt alueet ovat erikoistuneet tiettyihin toimintoihin</a:t>
            </a:r>
          </a:p>
          <a:p>
            <a:r>
              <a:rPr lang="fi-FI" sz="2400" dirty="0"/>
              <a:t>Tiedonkäsittely aivoissa perustuu laajojen hermoverkkojen toimintaan</a:t>
            </a:r>
          </a:p>
          <a:p>
            <a:r>
              <a:rPr lang="fi-FI" sz="2400" dirty="0"/>
              <a:t>Hermoradat yhdistävät eri alueita</a:t>
            </a:r>
          </a:p>
          <a:p>
            <a:r>
              <a:rPr lang="fi-FI" sz="2400" dirty="0"/>
              <a:t>Aivojen toiminta on ihmisen toiminnan ja yksilöllisyyden perusta</a:t>
            </a:r>
          </a:p>
          <a:p>
            <a:pPr marL="0" indent="0">
              <a:buNone/>
            </a:pPr>
            <a:endParaRPr lang="fi-FI" sz="2400" dirty="0"/>
          </a:p>
        </p:txBody>
      </p:sp>
    </p:spTree>
    <p:extLst>
      <p:ext uri="{BB962C8B-B14F-4D97-AF65-F5344CB8AC3E}">
        <p14:creationId xmlns:p14="http://schemas.microsoft.com/office/powerpoint/2010/main" val="6300386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CFC40C-F935-CF7F-96FA-9D50BD369508}"/>
              </a:ext>
            </a:extLst>
          </p:cNvPr>
          <p:cNvSpPr>
            <a:spLocks noGrp="1"/>
          </p:cNvSpPr>
          <p:nvPr>
            <p:ph type="title"/>
          </p:nvPr>
        </p:nvSpPr>
        <p:spPr>
          <a:xfrm>
            <a:off x="161926" y="136525"/>
            <a:ext cx="10853737" cy="735013"/>
          </a:xfrm>
        </p:spPr>
        <p:txBody>
          <a:bodyPr/>
          <a:lstStyle/>
          <a:p>
            <a:r>
              <a:rPr lang="fi-FI" dirty="0"/>
              <a:t>Aivojen päärakenteet</a:t>
            </a:r>
          </a:p>
        </p:txBody>
      </p:sp>
      <p:graphicFrame>
        <p:nvGraphicFramePr>
          <p:cNvPr id="4" name="Sisällön paikkamerkki 3">
            <a:extLst>
              <a:ext uri="{FF2B5EF4-FFF2-40B4-BE49-F238E27FC236}">
                <a16:creationId xmlns:a16="http://schemas.microsoft.com/office/drawing/2014/main" id="{888878CD-B507-56B9-EF25-228DA831F52D}"/>
              </a:ext>
            </a:extLst>
          </p:cNvPr>
          <p:cNvGraphicFramePr>
            <a:graphicFrameLocks noGrp="1"/>
          </p:cNvGraphicFramePr>
          <p:nvPr>
            <p:ph idx="1"/>
          </p:nvPr>
        </p:nvGraphicFramePr>
        <p:xfrm>
          <a:off x="161926" y="1128713"/>
          <a:ext cx="11191874" cy="5048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a:extLst>
              <a:ext uri="{FF2B5EF4-FFF2-40B4-BE49-F238E27FC236}">
                <a16:creationId xmlns:a16="http://schemas.microsoft.com/office/drawing/2014/main" id="{396E0864-FEA0-070D-0B09-2422CAA23E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8942" y="1513025"/>
            <a:ext cx="1287945" cy="108289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6 219 Aivorunko -aiheista kuvaa – kuvia, arkistovalokuvia ja vektorikuvia |  Shutterstock">
            <a:extLst>
              <a:ext uri="{FF2B5EF4-FFF2-40B4-BE49-F238E27FC236}">
                <a16:creationId xmlns:a16="http://schemas.microsoft.com/office/drawing/2014/main" id="{0FD59C2F-A5B3-5B52-C2E2-6088CAF489C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0963"/>
          <a:stretch/>
        </p:blipFill>
        <p:spPr bwMode="auto">
          <a:xfrm>
            <a:off x="8258176" y="1360965"/>
            <a:ext cx="1287946" cy="1234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6939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a:extLst>
              <a:ext uri="{FF2B5EF4-FFF2-40B4-BE49-F238E27FC236}">
                <a16:creationId xmlns:a16="http://schemas.microsoft.com/office/drawing/2014/main" id="{2F28976C-366D-3C39-EAA8-66F7F3A1DA4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92694" y="151100"/>
            <a:ext cx="9090993" cy="6706900"/>
          </a:xfrm>
        </p:spPr>
      </p:pic>
    </p:spTree>
    <p:extLst>
      <p:ext uri="{BB962C8B-B14F-4D97-AF65-F5344CB8AC3E}">
        <p14:creationId xmlns:p14="http://schemas.microsoft.com/office/powerpoint/2010/main" val="42031142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577B188-F5C1-3918-2001-8C7A030E69CA}"/>
              </a:ext>
            </a:extLst>
          </p:cNvPr>
          <p:cNvSpPr>
            <a:spLocks noGrp="1"/>
          </p:cNvSpPr>
          <p:nvPr>
            <p:ph type="title"/>
          </p:nvPr>
        </p:nvSpPr>
        <p:spPr>
          <a:xfrm>
            <a:off x="838200" y="365125"/>
            <a:ext cx="10515600" cy="740469"/>
          </a:xfrm>
        </p:spPr>
        <p:txBody>
          <a:bodyPr/>
          <a:lstStyle/>
          <a:p>
            <a:r>
              <a:rPr lang="fi-FI" dirty="0"/>
              <a:t>Aivokuori</a:t>
            </a:r>
          </a:p>
        </p:txBody>
      </p:sp>
      <p:pic>
        <p:nvPicPr>
          <p:cNvPr id="2050" name="Picture 2">
            <a:extLst>
              <a:ext uri="{FF2B5EF4-FFF2-40B4-BE49-F238E27FC236}">
                <a16:creationId xmlns:a16="http://schemas.microsoft.com/office/drawing/2014/main" id="{651AB1F2-C2F8-D6D5-3E75-CAB61122D8F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43151" y="1105594"/>
            <a:ext cx="7417706" cy="5071369"/>
          </a:xfrm>
          <a:prstGeom prst="rect">
            <a:avLst/>
          </a:prstGeom>
          <a:noFill/>
          <a:extLst>
            <a:ext uri="{909E8E84-426E-40DD-AFC4-6F175D3DCCD1}">
              <a14:hiddenFill xmlns:a14="http://schemas.microsoft.com/office/drawing/2010/main">
                <a:solidFill>
                  <a:srgbClr val="FFFFFF"/>
                </a:solidFill>
              </a14:hiddenFill>
            </a:ext>
          </a:extLst>
        </p:spPr>
      </p:pic>
      <p:sp>
        <p:nvSpPr>
          <p:cNvPr id="4" name="Tekstiruutu 3">
            <a:extLst>
              <a:ext uri="{FF2B5EF4-FFF2-40B4-BE49-F238E27FC236}">
                <a16:creationId xmlns:a16="http://schemas.microsoft.com/office/drawing/2014/main" id="{DCB3CBBB-4337-B5D5-1D66-2C4813358308}"/>
              </a:ext>
            </a:extLst>
          </p:cNvPr>
          <p:cNvSpPr txBox="1"/>
          <p:nvPr/>
        </p:nvSpPr>
        <p:spPr>
          <a:xfrm>
            <a:off x="9310914" y="1027906"/>
            <a:ext cx="1941285" cy="2031325"/>
          </a:xfrm>
          <a:prstGeom prst="rect">
            <a:avLst/>
          </a:prstGeom>
          <a:noFill/>
        </p:spPr>
        <p:txBody>
          <a:bodyPr wrap="square" rtlCol="0">
            <a:spAutoFit/>
          </a:bodyPr>
          <a:lstStyle/>
          <a:p>
            <a:r>
              <a:rPr lang="fi-FI" dirty="0"/>
              <a:t>Tuntoaistimuksia vastaanottavia alueita, tarkkaavaisuuden säätely, avaruudellinen hahmottaminen</a:t>
            </a:r>
          </a:p>
        </p:txBody>
      </p:sp>
      <p:sp>
        <p:nvSpPr>
          <p:cNvPr id="6" name="Tekstiruutu 5">
            <a:extLst>
              <a:ext uri="{FF2B5EF4-FFF2-40B4-BE49-F238E27FC236}">
                <a16:creationId xmlns:a16="http://schemas.microsoft.com/office/drawing/2014/main" id="{86ACC3F5-510B-220F-8851-287B0C16BE8A}"/>
              </a:ext>
            </a:extLst>
          </p:cNvPr>
          <p:cNvSpPr txBox="1"/>
          <p:nvPr/>
        </p:nvSpPr>
        <p:spPr>
          <a:xfrm>
            <a:off x="338138" y="1743416"/>
            <a:ext cx="2928255" cy="1200329"/>
          </a:xfrm>
          <a:prstGeom prst="rect">
            <a:avLst/>
          </a:prstGeom>
          <a:noFill/>
        </p:spPr>
        <p:txBody>
          <a:bodyPr wrap="square" rtlCol="0">
            <a:spAutoFit/>
          </a:bodyPr>
          <a:lstStyle/>
          <a:p>
            <a:r>
              <a:rPr lang="fi-FI" dirty="0"/>
              <a:t>Oman toiminnan suunnittelu, päättelykyky, keskittymiskyky, tarkkaavaisuus, itsesäätely, työmuisti</a:t>
            </a:r>
          </a:p>
        </p:txBody>
      </p:sp>
      <p:sp>
        <p:nvSpPr>
          <p:cNvPr id="7" name="Tekstiruutu 6">
            <a:extLst>
              <a:ext uri="{FF2B5EF4-FFF2-40B4-BE49-F238E27FC236}">
                <a16:creationId xmlns:a16="http://schemas.microsoft.com/office/drawing/2014/main" id="{AD2B3EA8-B719-457D-F2FE-0CF6D11AFE34}"/>
              </a:ext>
            </a:extLst>
          </p:cNvPr>
          <p:cNvSpPr txBox="1"/>
          <p:nvPr/>
        </p:nvSpPr>
        <p:spPr>
          <a:xfrm>
            <a:off x="9521372" y="5145002"/>
            <a:ext cx="2365828" cy="1200329"/>
          </a:xfrm>
          <a:prstGeom prst="rect">
            <a:avLst/>
          </a:prstGeom>
          <a:noFill/>
        </p:spPr>
        <p:txBody>
          <a:bodyPr wrap="square" rtlCol="0">
            <a:spAutoFit/>
          </a:bodyPr>
          <a:lstStyle/>
          <a:p>
            <a:r>
              <a:rPr lang="fi-FI" dirty="0"/>
              <a:t>Ottaa ensimmäisenä vastaan silmistä tulevan informaation, käsittelee näkötietoa</a:t>
            </a:r>
          </a:p>
        </p:txBody>
      </p:sp>
      <p:sp>
        <p:nvSpPr>
          <p:cNvPr id="8" name="Tekstiruutu 7">
            <a:extLst>
              <a:ext uri="{FF2B5EF4-FFF2-40B4-BE49-F238E27FC236}">
                <a16:creationId xmlns:a16="http://schemas.microsoft.com/office/drawing/2014/main" id="{6464ADA8-CF68-2A9B-001F-F5A7BE7B447E}"/>
              </a:ext>
            </a:extLst>
          </p:cNvPr>
          <p:cNvSpPr txBox="1"/>
          <p:nvPr/>
        </p:nvSpPr>
        <p:spPr>
          <a:xfrm>
            <a:off x="1524000" y="4546288"/>
            <a:ext cx="2803070" cy="369332"/>
          </a:xfrm>
          <a:prstGeom prst="rect">
            <a:avLst/>
          </a:prstGeom>
          <a:noFill/>
        </p:spPr>
        <p:txBody>
          <a:bodyPr wrap="square" rtlCol="0">
            <a:spAutoFit/>
          </a:bodyPr>
          <a:lstStyle/>
          <a:p>
            <a:r>
              <a:rPr lang="fi-FI" dirty="0"/>
              <a:t>Alue, joka vastaa kuulosta</a:t>
            </a:r>
          </a:p>
        </p:txBody>
      </p:sp>
    </p:spTree>
    <p:extLst>
      <p:ext uri="{BB962C8B-B14F-4D97-AF65-F5344CB8AC3E}">
        <p14:creationId xmlns:p14="http://schemas.microsoft.com/office/powerpoint/2010/main" val="10457155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1E8E0D5-58A9-8FC9-0190-BAE761749152}"/>
              </a:ext>
            </a:extLst>
          </p:cNvPr>
          <p:cNvSpPr>
            <a:spLocks noGrp="1"/>
          </p:cNvSpPr>
          <p:nvPr>
            <p:ph type="title"/>
          </p:nvPr>
        </p:nvSpPr>
        <p:spPr/>
        <p:txBody>
          <a:bodyPr/>
          <a:lstStyle/>
          <a:p>
            <a:r>
              <a:rPr lang="fi-FI" dirty="0"/>
              <a:t>Osaatko asiat?</a:t>
            </a:r>
          </a:p>
        </p:txBody>
      </p:sp>
      <p:sp>
        <p:nvSpPr>
          <p:cNvPr id="3" name="Sisällön paikkamerkki 2">
            <a:extLst>
              <a:ext uri="{FF2B5EF4-FFF2-40B4-BE49-F238E27FC236}">
                <a16:creationId xmlns:a16="http://schemas.microsoft.com/office/drawing/2014/main" id="{3606C085-4FBA-7597-A8BA-3C87DDBE0718}"/>
              </a:ext>
            </a:extLst>
          </p:cNvPr>
          <p:cNvSpPr>
            <a:spLocks noGrp="1"/>
          </p:cNvSpPr>
          <p:nvPr>
            <p:ph idx="1"/>
          </p:nvPr>
        </p:nvSpPr>
        <p:spPr/>
        <p:txBody>
          <a:bodyPr>
            <a:normAutofit fontScale="92500" lnSpcReduction="10000"/>
          </a:bodyPr>
          <a:lstStyle/>
          <a:p>
            <a:pPr algn="l">
              <a:buFont typeface="Arial" panose="020B0604020202020204" pitchFamily="34" charset="0"/>
              <a:buChar char="•"/>
            </a:pPr>
            <a:r>
              <a:rPr lang="fi-FI" b="0" i="0" dirty="0">
                <a:solidFill>
                  <a:srgbClr val="152935"/>
                </a:solidFill>
                <a:effectLst/>
                <a:latin typeface="Open Sans" panose="020B0606030504020204" pitchFamily="34" charset="0"/>
              </a:rPr>
              <a:t>Mitä ihmisen toiminnan tarkastelu biologisesta näkökulmasta tarkoittaa?</a:t>
            </a:r>
          </a:p>
          <a:p>
            <a:pPr algn="l">
              <a:buFont typeface="Arial" panose="020B0604020202020204" pitchFamily="34" charset="0"/>
              <a:buChar char="•"/>
            </a:pPr>
            <a:r>
              <a:rPr lang="fi-FI" b="0" i="0" dirty="0">
                <a:solidFill>
                  <a:srgbClr val="152935"/>
                </a:solidFill>
                <a:effectLst/>
                <a:latin typeface="Open Sans" panose="020B0606030504020204" pitchFamily="34" charset="0"/>
              </a:rPr>
              <a:t>Mitä perimän ja ympäristön vuorovaikutuksella tarkoitetaan?</a:t>
            </a:r>
          </a:p>
          <a:p>
            <a:pPr algn="l">
              <a:buFont typeface="Arial" panose="020B0604020202020204" pitchFamily="34" charset="0"/>
              <a:buChar char="•"/>
            </a:pPr>
            <a:r>
              <a:rPr lang="fi-FI" b="0" i="0" dirty="0">
                <a:solidFill>
                  <a:srgbClr val="152935"/>
                </a:solidFill>
                <a:effectLst/>
                <a:latin typeface="Open Sans" panose="020B0606030504020204" pitchFamily="34" charset="0"/>
              </a:rPr>
              <a:t>Mitä evoluutiopsykologiassa tutkitaan?</a:t>
            </a:r>
          </a:p>
          <a:p>
            <a:pPr algn="l">
              <a:buFont typeface="Arial" panose="020B0604020202020204" pitchFamily="34" charset="0"/>
              <a:buChar char="•"/>
            </a:pPr>
            <a:r>
              <a:rPr lang="fi-FI" b="0" i="0" dirty="0">
                <a:solidFill>
                  <a:srgbClr val="152935"/>
                </a:solidFill>
                <a:effectLst/>
                <a:latin typeface="Open Sans" panose="020B0606030504020204" pitchFamily="34" charset="0"/>
              </a:rPr>
              <a:t>Mitä temperamentilla tarkoitetaan?</a:t>
            </a:r>
          </a:p>
          <a:p>
            <a:pPr algn="l">
              <a:buFont typeface="Arial" panose="020B0604020202020204" pitchFamily="34" charset="0"/>
              <a:buChar char="•"/>
            </a:pPr>
            <a:r>
              <a:rPr lang="fi-FI" b="0" i="0" dirty="0">
                <a:solidFill>
                  <a:srgbClr val="152935"/>
                </a:solidFill>
                <a:effectLst/>
                <a:latin typeface="Open Sans" panose="020B0606030504020204" pitchFamily="34" charset="0"/>
              </a:rPr>
              <a:t>Mikä on hermosto?</a:t>
            </a:r>
            <a:br>
              <a:rPr lang="fi-FI" b="0" i="0" dirty="0">
                <a:solidFill>
                  <a:srgbClr val="152935"/>
                </a:solidFill>
                <a:effectLst/>
                <a:latin typeface="Open Sans" panose="020B0606030504020204" pitchFamily="34" charset="0"/>
              </a:rPr>
            </a:br>
            <a:endParaRPr lang="fi-FI" b="0" i="0" dirty="0">
              <a:solidFill>
                <a:srgbClr val="152935"/>
              </a:solidFill>
              <a:effectLst/>
              <a:latin typeface="Open Sans" panose="020B0606030504020204" pitchFamily="34" charset="0"/>
            </a:endParaRPr>
          </a:p>
          <a:p>
            <a:pPr algn="l">
              <a:buFont typeface="Arial" panose="020B0604020202020204" pitchFamily="34" charset="0"/>
              <a:buChar char="•"/>
            </a:pPr>
            <a:r>
              <a:rPr lang="fi-FI" b="0" i="0" dirty="0">
                <a:solidFill>
                  <a:srgbClr val="152935"/>
                </a:solidFill>
                <a:effectLst/>
                <a:latin typeface="Open Sans" panose="020B0606030504020204" pitchFamily="34" charset="0"/>
              </a:rPr>
              <a:t>Millaisia osia aivoissa on?</a:t>
            </a:r>
          </a:p>
          <a:p>
            <a:pPr algn="l">
              <a:buFont typeface="Arial" panose="020B0604020202020204" pitchFamily="34" charset="0"/>
              <a:buChar char="•"/>
            </a:pPr>
            <a:r>
              <a:rPr lang="fi-FI" b="0" i="0" dirty="0">
                <a:solidFill>
                  <a:srgbClr val="152935"/>
                </a:solidFill>
                <a:effectLst/>
                <a:latin typeface="Open Sans" panose="020B0606030504020204" pitchFamily="34" charset="0"/>
              </a:rPr>
              <a:t>Minkä toimintojen kannalta aivokuoren eri lohkot ovat tärkeitä?</a:t>
            </a:r>
          </a:p>
          <a:p>
            <a:pPr algn="l">
              <a:buFont typeface="Arial" panose="020B0604020202020204" pitchFamily="34" charset="0"/>
              <a:buChar char="•"/>
            </a:pPr>
            <a:r>
              <a:rPr lang="fi-FI" b="0" i="0" dirty="0">
                <a:solidFill>
                  <a:srgbClr val="152935"/>
                </a:solidFill>
                <a:effectLst/>
                <a:latin typeface="Open Sans" panose="020B0606030504020204" pitchFamily="34" charset="0"/>
              </a:rPr>
              <a:t>Mitä aivojen plastisuudella tarkoitetaan?</a:t>
            </a:r>
          </a:p>
          <a:p>
            <a:endParaRPr lang="fi-FI" dirty="0"/>
          </a:p>
        </p:txBody>
      </p:sp>
    </p:spTree>
    <p:extLst>
      <p:ext uri="{BB962C8B-B14F-4D97-AF65-F5344CB8AC3E}">
        <p14:creationId xmlns:p14="http://schemas.microsoft.com/office/powerpoint/2010/main" val="19973316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3"/>
          <p:cNvSpPr txBox="1">
            <a:spLocks noGrp="1"/>
          </p:cNvSpPr>
          <p:nvPr>
            <p:ph type="title"/>
          </p:nvPr>
        </p:nvSpPr>
        <p:spPr>
          <a:xfrm>
            <a:off x="4553733" y="548465"/>
            <a:ext cx="6798541" cy="665974"/>
          </a:xfrm>
          <a:prstGeom prst="rect">
            <a:avLst/>
          </a:prstGeom>
        </p:spPr>
        <p:txBody>
          <a:bodyPr spcFirstLastPara="1" lIns="91425" tIns="45700" rIns="91425" bIns="45700" anchor="b" anchorCtr="0">
            <a:normAutofit/>
          </a:bodyPr>
          <a:lstStyle/>
          <a:p>
            <a:pPr marL="0" lvl="0" indent="0" rtl="0">
              <a:spcBef>
                <a:spcPts val="0"/>
              </a:spcBef>
              <a:spcAft>
                <a:spcPts val="0"/>
              </a:spcAft>
              <a:buClr>
                <a:schemeClr val="dk1"/>
              </a:buClr>
              <a:buSzPts val="4400"/>
              <a:buFont typeface="Calibri"/>
              <a:buNone/>
            </a:pPr>
            <a:r>
              <a:rPr lang="fi-FI" sz="4000"/>
              <a:t>Sosiaalinen toiminta</a:t>
            </a:r>
          </a:p>
        </p:txBody>
      </p:sp>
      <p:pic>
        <p:nvPicPr>
          <p:cNvPr id="93" name="Picture 92" descr="Värikäs Carved kuva ihmiset">
            <a:extLst>
              <a:ext uri="{FF2B5EF4-FFF2-40B4-BE49-F238E27FC236}">
                <a16:creationId xmlns:a16="http://schemas.microsoft.com/office/drawing/2014/main" id="{B30049E2-0A2F-6591-01F7-088CE77849DE}"/>
              </a:ext>
            </a:extLst>
          </p:cNvPr>
          <p:cNvPicPr>
            <a:picLocks noChangeAspect="1"/>
          </p:cNvPicPr>
          <p:nvPr/>
        </p:nvPicPr>
        <p:blipFill rotWithShape="1">
          <a:blip r:embed="rId3"/>
          <a:srcRect l="28317" r="28084" b="-1"/>
          <a:stretch/>
        </p:blipFill>
        <p:spPr>
          <a:xfrm>
            <a:off x="1" y="10"/>
            <a:ext cx="4196496" cy="6857990"/>
          </a:xfrm>
          <a:prstGeom prst="rect">
            <a:avLst/>
          </a:prstGeom>
          <a:effectLst/>
        </p:spPr>
      </p:pic>
      <p:sp>
        <p:nvSpPr>
          <p:cNvPr id="91" name="Google Shape;91;p3"/>
          <p:cNvSpPr txBox="1">
            <a:spLocks noGrp="1"/>
          </p:cNvSpPr>
          <p:nvPr>
            <p:ph idx="1"/>
          </p:nvPr>
        </p:nvSpPr>
        <p:spPr>
          <a:xfrm>
            <a:off x="4314826" y="1471614"/>
            <a:ext cx="7037448" cy="4643434"/>
          </a:xfrm>
          <a:prstGeom prst="rect">
            <a:avLst/>
          </a:prstGeom>
        </p:spPr>
        <p:txBody>
          <a:bodyPr spcFirstLastPara="1" lIns="91425" tIns="45700" rIns="91425" bIns="45700" anchorCtr="0">
            <a:normAutofit lnSpcReduction="10000"/>
          </a:bodyPr>
          <a:lstStyle/>
          <a:p>
            <a:pPr marL="457200" lvl="0" indent="-355600" rtl="0">
              <a:spcBef>
                <a:spcPts val="1000"/>
              </a:spcBef>
              <a:spcAft>
                <a:spcPts val="0"/>
              </a:spcAft>
              <a:buSzPts val="2000"/>
              <a:buChar char="•"/>
            </a:pPr>
            <a:r>
              <a:rPr lang="fi-FI" sz="2400" b="1" dirty="0"/>
              <a:t>sosiaalinen näkökulma</a:t>
            </a:r>
            <a:r>
              <a:rPr lang="fi-FI" sz="2400" dirty="0"/>
              <a:t> ihmisen toimintaan:</a:t>
            </a:r>
          </a:p>
          <a:p>
            <a:pPr marL="813816" lvl="2" indent="-355600">
              <a:spcBef>
                <a:spcPts val="1000"/>
              </a:spcBef>
              <a:spcAft>
                <a:spcPts val="0"/>
              </a:spcAft>
              <a:buSzPts val="2000"/>
              <a:buFont typeface="Courier New" panose="02070309020205020404" pitchFamily="49" charset="0"/>
              <a:buChar char="o"/>
            </a:pPr>
            <a:r>
              <a:rPr lang="fi-FI" sz="2400" dirty="0"/>
              <a:t>ihmisten välinen vuorovaikutus</a:t>
            </a:r>
          </a:p>
          <a:p>
            <a:pPr marL="813816" lvl="2" indent="-355600">
              <a:spcBef>
                <a:spcPts val="1000"/>
              </a:spcBef>
              <a:spcAft>
                <a:spcPts val="0"/>
              </a:spcAft>
              <a:buSzPts val="2000"/>
              <a:buFont typeface="Courier New" panose="02070309020205020404" pitchFamily="49" charset="0"/>
              <a:buChar char="o"/>
            </a:pPr>
            <a:r>
              <a:rPr lang="fi-FI" sz="2400" dirty="0"/>
              <a:t>esim. ihmissuhteet, ryhmätoiminta sekä ihmisen ja kulttuurin vuorovaikutus</a:t>
            </a:r>
          </a:p>
          <a:p>
            <a:pPr marL="457200" lvl="0" indent="-381000" rtl="0">
              <a:spcBef>
                <a:spcPts val="1000"/>
              </a:spcBef>
              <a:spcAft>
                <a:spcPts val="0"/>
              </a:spcAft>
              <a:buSzPts val="2400"/>
              <a:buChar char="•"/>
            </a:pPr>
            <a:r>
              <a:rPr lang="fi-FI" sz="2400" dirty="0"/>
              <a:t>Miten vuorovaikutustilanteisiin liittyvät tekijät vaikuttavat yksilön käyttäytymiseen ja psyykkiseen toimintaan?</a:t>
            </a:r>
          </a:p>
          <a:p>
            <a:pPr marL="457200" lvl="0" indent="-381000">
              <a:spcBef>
                <a:spcPts val="1000"/>
              </a:spcBef>
              <a:spcAft>
                <a:spcPts val="0"/>
              </a:spcAft>
              <a:buSzPts val="2400"/>
              <a:buChar char="•"/>
            </a:pPr>
            <a:r>
              <a:rPr lang="fi-FI" sz="2400" dirty="0"/>
              <a:t>sosiaaliset </a:t>
            </a:r>
            <a:r>
              <a:rPr lang="fi-FI" sz="2400" b="1" dirty="0"/>
              <a:t>tilannetekijät</a:t>
            </a:r>
          </a:p>
          <a:p>
            <a:pPr marL="457200" lvl="0" indent="-381000">
              <a:spcBef>
                <a:spcPts val="1000"/>
              </a:spcBef>
              <a:spcAft>
                <a:spcPts val="0"/>
              </a:spcAft>
              <a:buSzPts val="2400"/>
              <a:buChar char="•"/>
            </a:pPr>
            <a:r>
              <a:rPr lang="fi-FI" sz="2400" b="1" dirty="0"/>
              <a:t>sivustakatsoja-efekti</a:t>
            </a:r>
            <a:r>
              <a:rPr lang="fi-FI" sz="2400" dirty="0"/>
              <a:t> = mitä enemmän tilanteessa on sivustakatsojia, sitä epätodennäköisemmin henkilöt auttavat</a:t>
            </a:r>
          </a:p>
          <a:p>
            <a:pPr marL="457200" lvl="0" indent="-381000" rtl="0">
              <a:spcBef>
                <a:spcPts val="1000"/>
              </a:spcBef>
              <a:spcAft>
                <a:spcPts val="0"/>
              </a:spcAft>
              <a:buSzPts val="2400"/>
              <a:buChar char="•"/>
            </a:pPr>
            <a:r>
              <a:rPr lang="fi-FI" sz="2400" b="1" dirty="0"/>
              <a:t>sosiaalipsykologia</a:t>
            </a:r>
            <a:endParaRPr lang="fi-FI" sz="2400" dirty="0"/>
          </a:p>
        </p:txBody>
      </p:sp>
      <p:sp>
        <p:nvSpPr>
          <p:cNvPr id="2" name="Alatunnisteen paikkamerkki 1">
            <a:extLst>
              <a:ext uri="{FF2B5EF4-FFF2-40B4-BE49-F238E27FC236}">
                <a16:creationId xmlns:a16="http://schemas.microsoft.com/office/drawing/2014/main" id="{0D561CAA-F7A2-423B-AB3F-006709CD8C20}"/>
              </a:ext>
            </a:extLst>
          </p:cNvPr>
          <p:cNvSpPr>
            <a:spLocks noGrp="1"/>
          </p:cNvSpPr>
          <p:nvPr>
            <p:ph type="ftr" sz="quarter" idx="11"/>
          </p:nvPr>
        </p:nvSpPr>
        <p:spPr>
          <a:xfrm>
            <a:off x="4553733" y="6356350"/>
            <a:ext cx="4438035" cy="365125"/>
          </a:xfrm>
        </p:spPr>
        <p:txBody>
          <a:bodyPr>
            <a:normAutofit/>
          </a:bodyPr>
          <a:lstStyle/>
          <a:p>
            <a:pPr algn="l">
              <a:spcAft>
                <a:spcPts val="600"/>
              </a:spcAft>
            </a:pPr>
            <a:r>
              <a:rPr lang="fi-FI"/>
              <a:t>© Sanoma Pro, Tekijät ● Mieli 1 Toimiva ja oppiva ihminen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D51154-640A-E248-A353-33C0BA277D63}"/>
              </a:ext>
            </a:extLst>
          </p:cNvPr>
          <p:cNvSpPr>
            <a:spLocks noGrp="1"/>
          </p:cNvSpPr>
          <p:nvPr>
            <p:ph type="title"/>
          </p:nvPr>
        </p:nvSpPr>
        <p:spPr>
          <a:xfrm>
            <a:off x="686834" y="1153572"/>
            <a:ext cx="3200400" cy="4461163"/>
          </a:xfrm>
        </p:spPr>
        <p:txBody>
          <a:bodyPr>
            <a:normAutofit/>
          </a:bodyPr>
          <a:lstStyle/>
          <a:p>
            <a:r>
              <a:rPr lang="fi-FI" sz="4100" b="1">
                <a:solidFill>
                  <a:srgbClr val="FFFFFF"/>
                </a:solidFill>
              </a:rPr>
              <a:t>Psyyken ammattilaiset: psykologi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903BA90-5188-E640-ADBF-E5D9F85D302C}"/>
              </a:ext>
            </a:extLst>
          </p:cNvPr>
          <p:cNvSpPr>
            <a:spLocks noGrp="1"/>
          </p:cNvSpPr>
          <p:nvPr>
            <p:ph idx="1"/>
          </p:nvPr>
        </p:nvSpPr>
        <p:spPr>
          <a:xfrm>
            <a:off x="4447308" y="591344"/>
            <a:ext cx="6906491" cy="5585619"/>
          </a:xfrm>
        </p:spPr>
        <p:txBody>
          <a:bodyPr anchor="ctr">
            <a:normAutofit/>
          </a:bodyPr>
          <a:lstStyle/>
          <a:p>
            <a:r>
              <a:rPr lang="fi-FI" sz="1700"/>
              <a:t>suorittanut yliopistotutkinnon psykologiassa</a:t>
            </a:r>
          </a:p>
          <a:p>
            <a:r>
              <a:rPr lang="fi-FI" sz="1700"/>
              <a:t>ihmismielen asiantuntija</a:t>
            </a:r>
          </a:p>
          <a:p>
            <a:r>
              <a:rPr lang="fi-FI" sz="1700"/>
              <a:t>psykologien työpaikkoja: neuvolat, koulut, psykiatriset sairaalat, terveyskeskukset, yritykset, poliisi, työvoimatoimistot, yliopistot ja tutkimuslaitokset</a:t>
            </a:r>
          </a:p>
          <a:p>
            <a:r>
              <a:rPr lang="fi-FI" sz="1700"/>
              <a:t>psykologin työn sisältöjä: </a:t>
            </a:r>
          </a:p>
          <a:p>
            <a:pPr lvl="1"/>
            <a:r>
              <a:rPr lang="fi-FI" sz="1700"/>
              <a:t>neuvonta ja tukeminen erilaisissa ongelma- ja kriisitilanteissa</a:t>
            </a:r>
          </a:p>
          <a:p>
            <a:pPr lvl="1"/>
            <a:r>
              <a:rPr lang="fi-FI" sz="1700"/>
              <a:t>psykologisten yksilötutkimusten ja testien tekeminen</a:t>
            </a:r>
          </a:p>
          <a:p>
            <a:pPr lvl="1"/>
            <a:r>
              <a:rPr lang="fi-FI" sz="1700"/>
              <a:t>psyykkisen työkyvyn ja opiskelukuntoisuuden arviointi</a:t>
            </a:r>
          </a:p>
          <a:p>
            <a:pPr lvl="1"/>
            <a:r>
              <a:rPr lang="fi-FI" sz="1700"/>
              <a:t>psykoterapian antaminen</a:t>
            </a:r>
          </a:p>
          <a:p>
            <a:pPr lvl="1"/>
            <a:r>
              <a:rPr lang="fi-FI" sz="1700"/>
              <a:t>asiantuntijatehtävät</a:t>
            </a:r>
          </a:p>
        </p:txBody>
      </p:sp>
    </p:spTree>
    <p:extLst>
      <p:ext uri="{BB962C8B-B14F-4D97-AF65-F5344CB8AC3E}">
        <p14:creationId xmlns:p14="http://schemas.microsoft.com/office/powerpoint/2010/main" val="25395370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1"/>
        <p:cNvGrpSpPr/>
        <p:nvPr/>
      </p:nvGrpSpPr>
      <p:grpSpPr>
        <a:xfrm>
          <a:off x="0" y="0"/>
          <a:ext cx="0" cy="0"/>
          <a:chOff x="0" y="0"/>
          <a:chExt cx="0" cy="0"/>
        </a:xfrm>
      </p:grpSpPr>
      <p:sp useBgFill="1">
        <p:nvSpPr>
          <p:cNvPr id="108" name="Rectangle 10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Google Shape;102;g81e28cf4b4_0_10"/>
          <p:cNvSpPr txBox="1">
            <a:spLocks noGrp="1"/>
          </p:cNvSpPr>
          <p:nvPr>
            <p:ph type="title"/>
          </p:nvPr>
        </p:nvSpPr>
        <p:spPr>
          <a:xfrm>
            <a:off x="686834" y="591344"/>
            <a:ext cx="3200400" cy="5585619"/>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fi-FI">
                <a:solidFill>
                  <a:srgbClr val="FFFFFF"/>
                </a:solidFill>
              </a:rPr>
              <a:t>Sosialisaatio</a:t>
            </a:r>
          </a:p>
        </p:txBody>
      </p:sp>
      <p:sp>
        <p:nvSpPr>
          <p:cNvPr id="2" name="Alatunnisteen paikkamerkki 1">
            <a:extLst>
              <a:ext uri="{FF2B5EF4-FFF2-40B4-BE49-F238E27FC236}">
                <a16:creationId xmlns:a16="http://schemas.microsoft.com/office/drawing/2014/main" id="{EBDB7850-EA70-43CB-A881-42C6A44E0514}"/>
              </a:ext>
            </a:extLst>
          </p:cNvPr>
          <p:cNvSpPr>
            <a:spLocks noGrp="1"/>
          </p:cNvSpPr>
          <p:nvPr>
            <p:ph type="ftr" sz="quarter" idx="11"/>
          </p:nvPr>
        </p:nvSpPr>
        <p:spPr>
          <a:xfrm>
            <a:off x="4447308" y="6356350"/>
            <a:ext cx="4842466" cy="365125"/>
          </a:xfrm>
        </p:spPr>
        <p:txBody>
          <a:bodyPr>
            <a:normAutofit/>
          </a:bodyPr>
          <a:lstStyle/>
          <a:p>
            <a:pPr>
              <a:spcAft>
                <a:spcPts val="600"/>
              </a:spcAft>
            </a:pPr>
            <a:r>
              <a:rPr lang="fi-FI"/>
              <a:t>© Sanoma Pro, Tekijät ● Mieli 1 Toimiva ja oppiva ihminen</a:t>
            </a:r>
          </a:p>
        </p:txBody>
      </p:sp>
      <p:sp>
        <p:nvSpPr>
          <p:cNvPr id="112" name="Arc 1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3" name="Google Shape;103;g81e28cf4b4_0_10"/>
          <p:cNvSpPr txBox="1">
            <a:spLocks noGrp="1"/>
          </p:cNvSpPr>
          <p:nvPr>
            <p:ph idx="1"/>
          </p:nvPr>
        </p:nvSpPr>
        <p:spPr>
          <a:xfrm>
            <a:off x="4447308" y="591344"/>
            <a:ext cx="6906491" cy="5585619"/>
          </a:xfrm>
          <a:prstGeom prst="rect">
            <a:avLst/>
          </a:prstGeom>
        </p:spPr>
        <p:txBody>
          <a:bodyPr spcFirstLastPara="1" lIns="91425" tIns="45700" rIns="91425" bIns="45700" anchor="ctr" anchorCtr="0">
            <a:normAutofit/>
          </a:bodyPr>
          <a:lstStyle/>
          <a:p>
            <a:pPr marL="457200" lvl="0" indent="-342900" rtl="0">
              <a:spcBef>
                <a:spcPts val="1000"/>
              </a:spcBef>
              <a:spcAft>
                <a:spcPts val="0"/>
              </a:spcAft>
              <a:buSzPts val="1800"/>
              <a:buChar char="•"/>
            </a:pPr>
            <a:r>
              <a:rPr lang="fi-FI" dirty="0"/>
              <a:t>prosessi, jossa ihminen</a:t>
            </a:r>
          </a:p>
          <a:p>
            <a:pPr marL="813816" lvl="2" indent="-342900">
              <a:spcBef>
                <a:spcPts val="1000"/>
              </a:spcBef>
              <a:spcAft>
                <a:spcPts val="0"/>
              </a:spcAft>
              <a:buSzPts val="1800"/>
              <a:buFont typeface="Courier New" panose="02070309020205020404" pitchFamily="49" charset="0"/>
              <a:buChar char="o"/>
            </a:pPr>
            <a:r>
              <a:rPr lang="fi-FI"/>
              <a:t>kehittyy muiden kanssa vuorovaikutuksessa</a:t>
            </a:r>
          </a:p>
          <a:p>
            <a:pPr marL="813816" lvl="2" indent="-342900">
              <a:spcBef>
                <a:spcPts val="1000"/>
              </a:spcBef>
              <a:spcAft>
                <a:spcPts val="0"/>
              </a:spcAft>
              <a:buSzPts val="1800"/>
              <a:buFont typeface="Courier New" panose="02070309020205020404" pitchFamily="49" charset="0"/>
              <a:buChar char="o"/>
            </a:pPr>
            <a:r>
              <a:rPr lang="fi-FI"/>
              <a:t>kasvaa oman yhteisönsä ja yhteiskuntansa jäseneksi</a:t>
            </a:r>
          </a:p>
          <a:p>
            <a:pPr marL="813816" lvl="2" indent="-342900">
              <a:spcBef>
                <a:spcPts val="1000"/>
              </a:spcBef>
              <a:spcAft>
                <a:spcPts val="0"/>
              </a:spcAft>
              <a:buSzPts val="1800"/>
              <a:buFont typeface="Courier New" panose="02070309020205020404" pitchFamily="49" charset="0"/>
              <a:buChar char="o"/>
            </a:pPr>
            <a:r>
              <a:rPr lang="fi-FI"/>
              <a:t>omaksuu kulttuurin keskeiset tiedot, taidot, arvot ja säännöt</a:t>
            </a:r>
          </a:p>
          <a:p>
            <a:pPr marL="457200" lvl="0" indent="-342900" rtl="0">
              <a:spcBef>
                <a:spcPts val="1000"/>
              </a:spcBef>
              <a:spcAft>
                <a:spcPts val="0"/>
              </a:spcAft>
              <a:buSzPts val="1800"/>
              <a:buChar char="•"/>
            </a:pPr>
            <a:r>
              <a:rPr lang="fi-FI" b="1" dirty="0"/>
              <a:t>kaksisuuntainen prosessi</a:t>
            </a:r>
            <a:r>
              <a:rPr lang="fi-FI" dirty="0"/>
              <a:t>:</a:t>
            </a:r>
          </a:p>
          <a:p>
            <a:pPr marL="1085850" lvl="0" indent="-514350" rtl="0">
              <a:spcBef>
                <a:spcPts val="0"/>
              </a:spcBef>
              <a:spcAft>
                <a:spcPts val="0"/>
              </a:spcAft>
              <a:buSzPts val="1800"/>
              <a:buFont typeface="+mj-lt"/>
              <a:buAutoNum type="arabicPeriod"/>
            </a:pPr>
            <a:r>
              <a:rPr lang="fi-FI" dirty="0"/>
              <a:t>yksilöä sosiaalistetaan eli hänelle opetetaan yhteisön tapoja, uskomuksia, arvoja ja käyttäytymistä</a:t>
            </a:r>
          </a:p>
          <a:p>
            <a:pPr marL="1085850" lvl="0" indent="-514350" rtl="0">
              <a:spcBef>
                <a:spcPts val="0"/>
              </a:spcBef>
              <a:spcAft>
                <a:spcPts val="0"/>
              </a:spcAft>
              <a:buSzPts val="1800"/>
              <a:buFont typeface="+mj-lt"/>
              <a:buAutoNum type="arabicPeriod"/>
            </a:pPr>
            <a:r>
              <a:rPr lang="fi-FI" dirty="0"/>
              <a:t>yksilö on itse aktiivinen toimija eli hän itse vaikuttaa yhteisössään</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5"/>
        <p:cNvGrpSpPr/>
        <p:nvPr/>
      </p:nvGrpSpPr>
      <p:grpSpPr>
        <a:xfrm>
          <a:off x="0" y="0"/>
          <a:ext cx="0" cy="0"/>
          <a:chOff x="0" y="0"/>
          <a:chExt cx="0" cy="0"/>
        </a:xfrm>
      </p:grpSpPr>
      <p:sp useBgFill="1">
        <p:nvSpPr>
          <p:cNvPr id="102" name="Rectangle 101">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Google Shape;96;g88df3580ae_0_3"/>
          <p:cNvSpPr txBox="1">
            <a:spLocks noGrp="1"/>
          </p:cNvSpPr>
          <p:nvPr>
            <p:ph type="title"/>
          </p:nvPr>
        </p:nvSpPr>
        <p:spPr>
          <a:xfrm>
            <a:off x="686834" y="591344"/>
            <a:ext cx="3200400" cy="5585619"/>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fi-FI" sz="3100">
                <a:solidFill>
                  <a:srgbClr val="FFFFFF"/>
                </a:solidFill>
              </a:rPr>
              <a:t>Sosiaalisen vuorovaikutuksen merkitys ihmisen kehitykselle</a:t>
            </a:r>
          </a:p>
        </p:txBody>
      </p:sp>
      <p:sp>
        <p:nvSpPr>
          <p:cNvPr id="2" name="Alatunnisteen paikkamerkki 1">
            <a:extLst>
              <a:ext uri="{FF2B5EF4-FFF2-40B4-BE49-F238E27FC236}">
                <a16:creationId xmlns:a16="http://schemas.microsoft.com/office/drawing/2014/main" id="{87C92580-6AC7-4C96-B829-B7D7897EB619}"/>
              </a:ext>
            </a:extLst>
          </p:cNvPr>
          <p:cNvSpPr>
            <a:spLocks noGrp="1"/>
          </p:cNvSpPr>
          <p:nvPr>
            <p:ph type="ftr" sz="quarter" idx="11"/>
          </p:nvPr>
        </p:nvSpPr>
        <p:spPr>
          <a:xfrm>
            <a:off x="4447308" y="6356350"/>
            <a:ext cx="4842466" cy="365125"/>
          </a:xfrm>
        </p:spPr>
        <p:txBody>
          <a:bodyPr>
            <a:normAutofit/>
          </a:bodyPr>
          <a:lstStyle/>
          <a:p>
            <a:pPr>
              <a:spcAft>
                <a:spcPts val="600"/>
              </a:spcAft>
            </a:pPr>
            <a:r>
              <a:rPr lang="fi-FI"/>
              <a:t>© Sanoma Pro, Tekijät ● Mieli 1 Toimiva ja oppiva ihminen</a:t>
            </a:r>
          </a:p>
        </p:txBody>
      </p:sp>
      <p:sp>
        <p:nvSpPr>
          <p:cNvPr id="106" name="Arc 10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7" name="Google Shape;97;g88df3580ae_0_3"/>
          <p:cNvSpPr txBox="1">
            <a:spLocks noGrp="1"/>
          </p:cNvSpPr>
          <p:nvPr>
            <p:ph idx="1"/>
          </p:nvPr>
        </p:nvSpPr>
        <p:spPr>
          <a:xfrm>
            <a:off x="4447308" y="591344"/>
            <a:ext cx="6906491" cy="5585619"/>
          </a:xfrm>
          <a:prstGeom prst="rect">
            <a:avLst/>
          </a:prstGeom>
        </p:spPr>
        <p:txBody>
          <a:bodyPr spcFirstLastPara="1" lIns="91425" tIns="45700" rIns="91425" bIns="45700" anchor="ctr" anchorCtr="0">
            <a:normAutofit/>
          </a:bodyPr>
          <a:lstStyle/>
          <a:p>
            <a:pPr marL="457200" lvl="0" indent="-355600" rtl="0">
              <a:spcBef>
                <a:spcPts val="1000"/>
              </a:spcBef>
              <a:spcAft>
                <a:spcPts val="0"/>
              </a:spcAft>
              <a:buSzPts val="2000"/>
              <a:buChar char="•"/>
            </a:pPr>
            <a:r>
              <a:rPr lang="fi-FI" sz="1500"/>
              <a:t>sosiaalinen vuorovaikutus ja ympäristön tuki tärkeää kehitykselle</a:t>
            </a:r>
          </a:p>
          <a:p>
            <a:pPr marL="457200" lvl="0" indent="-355600" rtl="0">
              <a:spcBef>
                <a:spcPts val="1000"/>
              </a:spcBef>
              <a:spcAft>
                <a:spcPts val="0"/>
              </a:spcAft>
              <a:buSzPts val="2000"/>
              <a:buChar char="•"/>
            </a:pPr>
            <a:r>
              <a:rPr lang="fi-FI" sz="1500"/>
              <a:t>Ihmisyys syntyy vuorovaikutuksessa toisten kanssa</a:t>
            </a:r>
          </a:p>
          <a:p>
            <a:pPr marL="457200" lvl="0" indent="-355600" rtl="0">
              <a:spcBef>
                <a:spcPts val="1000"/>
              </a:spcBef>
              <a:spcAft>
                <a:spcPts val="0"/>
              </a:spcAft>
              <a:buSzPts val="2000"/>
              <a:buChar char="•"/>
            </a:pPr>
            <a:r>
              <a:rPr lang="fi-FI" sz="1500" b="1"/>
              <a:t>kognitiivinen kehitys:</a:t>
            </a:r>
            <a:r>
              <a:rPr lang="fi-FI" sz="1500"/>
              <a:t> ympäristö voi jouduttaa tai hidastaa kehittymistä</a:t>
            </a:r>
          </a:p>
          <a:p>
            <a:pPr marL="457200" lvl="0" indent="-355600">
              <a:spcBef>
                <a:spcPts val="1000"/>
              </a:spcBef>
              <a:spcAft>
                <a:spcPts val="0"/>
              </a:spcAft>
              <a:buSzPts val="2000"/>
              <a:buChar char="•"/>
            </a:pPr>
            <a:r>
              <a:rPr lang="fi-FI" sz="1500" b="1"/>
              <a:t>tunne-elämän kehitys:</a:t>
            </a:r>
            <a:r>
              <a:rPr lang="fi-FI" sz="1500"/>
              <a:t> sosiaalinen vuorovaikutus auttaa luomaan myönteistä kuvaa itsestään, muodostamaan läheisiä ihmissuhteita ja rakentamaan luottamusta toisiin ihmisiin</a:t>
            </a:r>
          </a:p>
          <a:p>
            <a:pPr marL="457200" lvl="0" indent="-381000" rtl="0">
              <a:spcBef>
                <a:spcPts val="1000"/>
              </a:spcBef>
              <a:spcAft>
                <a:spcPts val="0"/>
              </a:spcAft>
              <a:buSzPts val="2400"/>
              <a:buChar char="•"/>
            </a:pPr>
            <a:r>
              <a:rPr lang="fi-FI" sz="1500" b="1"/>
              <a:t>Herkkyyskausi</a:t>
            </a:r>
            <a:r>
              <a:rPr lang="fi-FI" sz="1500"/>
              <a:t> = kehitykselle otollinen aika lapsuudessa</a:t>
            </a:r>
          </a:p>
          <a:p>
            <a:pPr marL="813816" lvl="2" indent="-381000">
              <a:spcBef>
                <a:spcPts val="1000"/>
              </a:spcBef>
              <a:spcAft>
                <a:spcPts val="0"/>
              </a:spcAft>
              <a:buSzPts val="2400"/>
              <a:buFont typeface="Courier New" panose="02070309020205020404" pitchFamily="49" charset="0"/>
              <a:buChar char="o"/>
            </a:pPr>
            <a:r>
              <a:rPr lang="fi-FI" sz="1500" err="1"/>
              <a:t>Genien</a:t>
            </a:r>
            <a:r>
              <a:rPr lang="fi-FI" sz="1500"/>
              <a:t> tapaus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D94F2C1E-4472-FDC7-D92A-7992BE43EF3A}"/>
              </a:ext>
            </a:extLst>
          </p:cNvPr>
          <p:cNvSpPr>
            <a:spLocks noGrp="1"/>
          </p:cNvSpPr>
          <p:nvPr>
            <p:ph idx="1"/>
          </p:nvPr>
        </p:nvSpPr>
        <p:spPr>
          <a:xfrm>
            <a:off x="1957987" y="2143126"/>
            <a:ext cx="8486176" cy="4257675"/>
          </a:xfrm>
        </p:spPr>
        <p:txBody>
          <a:bodyPr anchor="ctr">
            <a:normAutofit/>
          </a:bodyPr>
          <a:lstStyle/>
          <a:p>
            <a:r>
              <a:rPr lang="fi-FI" sz="3900" b="1" dirty="0">
                <a:solidFill>
                  <a:schemeClr val="tx1">
                    <a:lumMod val="85000"/>
                    <a:lumOff val="15000"/>
                  </a:schemeClr>
                </a:solidFill>
              </a:rPr>
              <a:t>Temperamentti</a:t>
            </a:r>
            <a:r>
              <a:rPr lang="fi-FI" sz="3900" dirty="0">
                <a:solidFill>
                  <a:schemeClr val="tx1">
                    <a:lumMod val="85000"/>
                    <a:lumOff val="15000"/>
                  </a:schemeClr>
                </a:solidFill>
              </a:rPr>
              <a:t>=ihmisen synnynnäinen ja yksilöllinen taipumus reagoida, toimintatyyli/reagointitapa</a:t>
            </a:r>
          </a:p>
          <a:p>
            <a:pPr marL="0" indent="0">
              <a:buNone/>
            </a:pPr>
            <a:endParaRPr lang="fi-FI" sz="3900" dirty="0">
              <a:solidFill>
                <a:schemeClr val="tx1">
                  <a:lumMod val="85000"/>
                  <a:lumOff val="15000"/>
                </a:schemeClr>
              </a:solidFill>
            </a:endParaRPr>
          </a:p>
          <a:p>
            <a:r>
              <a:rPr lang="fi-FI" sz="3900" b="1" dirty="0">
                <a:solidFill>
                  <a:schemeClr val="tx1">
                    <a:lumMod val="85000"/>
                    <a:lumOff val="15000"/>
                  </a:schemeClr>
                </a:solidFill>
              </a:rPr>
              <a:t>Persoonallisuus</a:t>
            </a:r>
            <a:r>
              <a:rPr lang="fi-FI" sz="3900" dirty="0">
                <a:solidFill>
                  <a:schemeClr val="tx1">
                    <a:lumMod val="85000"/>
                    <a:lumOff val="15000"/>
                  </a:schemeClr>
                </a:solidFill>
              </a:rPr>
              <a:t>=yksilön suhteellisen pysyvät taipumukset tuntea, käyttäytyä, ajatella tietyllä tavalla</a:t>
            </a:r>
          </a:p>
          <a:p>
            <a:endParaRPr lang="fi-FI" sz="2000" dirty="0">
              <a:solidFill>
                <a:schemeClr val="tx1">
                  <a:lumMod val="85000"/>
                  <a:lumOff val="15000"/>
                </a:schemeClr>
              </a:solidFill>
            </a:endParaRPr>
          </a:p>
        </p:txBody>
      </p:sp>
    </p:spTree>
    <p:extLst>
      <p:ext uri="{BB962C8B-B14F-4D97-AF65-F5344CB8AC3E}">
        <p14:creationId xmlns:p14="http://schemas.microsoft.com/office/powerpoint/2010/main" val="27169011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7"/>
        <p:cNvGrpSpPr/>
        <p:nvPr/>
      </p:nvGrpSpPr>
      <p:grpSpPr>
        <a:xfrm>
          <a:off x="0" y="0"/>
          <a:ext cx="0" cy="0"/>
          <a:chOff x="0" y="0"/>
          <a:chExt cx="0" cy="0"/>
        </a:xfrm>
      </p:grpSpPr>
      <p:sp useBgFill="1">
        <p:nvSpPr>
          <p:cNvPr id="114" name="Rectangle 113">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Google Shape;108;g81e28cf4b4_0_22"/>
          <p:cNvSpPr txBox="1">
            <a:spLocks noGrp="1"/>
          </p:cNvSpPr>
          <p:nvPr>
            <p:ph type="title"/>
          </p:nvPr>
        </p:nvSpPr>
        <p:spPr>
          <a:xfrm>
            <a:off x="686834" y="591344"/>
            <a:ext cx="3200400" cy="5585619"/>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fi-FI">
                <a:solidFill>
                  <a:srgbClr val="FFFFFF"/>
                </a:solidFill>
              </a:rPr>
              <a:t>Miten tilannetekijät vaikuttavat ihmiseen?</a:t>
            </a:r>
          </a:p>
        </p:txBody>
      </p:sp>
      <p:sp>
        <p:nvSpPr>
          <p:cNvPr id="2" name="Alatunnisteen paikkamerkki 1">
            <a:extLst>
              <a:ext uri="{FF2B5EF4-FFF2-40B4-BE49-F238E27FC236}">
                <a16:creationId xmlns:a16="http://schemas.microsoft.com/office/drawing/2014/main" id="{F94F7B04-05DD-46A7-9804-F0466B67C142}"/>
              </a:ext>
            </a:extLst>
          </p:cNvPr>
          <p:cNvSpPr>
            <a:spLocks noGrp="1"/>
          </p:cNvSpPr>
          <p:nvPr>
            <p:ph type="ftr" sz="quarter" idx="11"/>
          </p:nvPr>
        </p:nvSpPr>
        <p:spPr>
          <a:xfrm>
            <a:off x="4447308" y="6356350"/>
            <a:ext cx="4842466" cy="365125"/>
          </a:xfrm>
        </p:spPr>
        <p:txBody>
          <a:bodyPr>
            <a:normAutofit/>
          </a:bodyPr>
          <a:lstStyle/>
          <a:p>
            <a:pPr>
              <a:spcAft>
                <a:spcPts val="600"/>
              </a:spcAft>
            </a:pPr>
            <a:r>
              <a:rPr lang="fi-FI"/>
              <a:t>© Sanoma Pro, Tekijät ● Mieli 1 Toimiva ja oppiva ihminen</a:t>
            </a:r>
          </a:p>
        </p:txBody>
      </p:sp>
      <p:sp>
        <p:nvSpPr>
          <p:cNvPr id="118" name="Arc 11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9" name="Google Shape;109;g81e28cf4b4_0_22"/>
          <p:cNvSpPr txBox="1">
            <a:spLocks noGrp="1"/>
          </p:cNvSpPr>
          <p:nvPr>
            <p:ph idx="1"/>
          </p:nvPr>
        </p:nvSpPr>
        <p:spPr>
          <a:xfrm>
            <a:off x="4447308" y="591344"/>
            <a:ext cx="6906491" cy="5585619"/>
          </a:xfrm>
          <a:prstGeom prst="rect">
            <a:avLst/>
          </a:prstGeom>
        </p:spPr>
        <p:txBody>
          <a:bodyPr spcFirstLastPara="1" lIns="91425" tIns="45700" rIns="91425" bIns="45700" anchor="ctr" anchorCtr="0">
            <a:normAutofit/>
          </a:bodyPr>
          <a:lstStyle/>
          <a:p>
            <a:pPr marL="457200" lvl="0" indent="-342900" rtl="0">
              <a:spcBef>
                <a:spcPts val="1000"/>
              </a:spcBef>
              <a:spcAft>
                <a:spcPts val="0"/>
              </a:spcAft>
              <a:buSzPts val="1800"/>
              <a:buChar char="•"/>
            </a:pPr>
            <a:r>
              <a:rPr lang="fi-FI" sz="1700" b="1"/>
              <a:t>Tilannetekijät</a:t>
            </a:r>
            <a:r>
              <a:rPr lang="fi-FI" sz="1700"/>
              <a:t> liittyvät</a:t>
            </a:r>
          </a:p>
          <a:p>
            <a:pPr marL="813816" lvl="2" indent="-342900">
              <a:spcBef>
                <a:spcPts val="1000"/>
              </a:spcBef>
              <a:spcAft>
                <a:spcPts val="0"/>
              </a:spcAft>
              <a:buSzPts val="1800"/>
              <a:buFont typeface="Courier New" panose="02070309020205020404" pitchFamily="49" charset="0"/>
              <a:buChar char="o"/>
            </a:pPr>
            <a:r>
              <a:rPr lang="fi-FI" sz="1700"/>
              <a:t>sosiaalisiin ympäristöihin</a:t>
            </a:r>
          </a:p>
          <a:p>
            <a:pPr marL="813816" lvl="2" indent="-342900">
              <a:spcBef>
                <a:spcPts val="1000"/>
              </a:spcBef>
              <a:spcAft>
                <a:spcPts val="0"/>
              </a:spcAft>
              <a:buSzPts val="1800"/>
              <a:buFont typeface="Courier New" panose="02070309020205020404" pitchFamily="49" charset="0"/>
              <a:buChar char="o"/>
            </a:pPr>
            <a:r>
              <a:rPr lang="fi-FI" sz="1700"/>
              <a:t>sosiaaliseen vuorovaikutukseen</a:t>
            </a:r>
          </a:p>
          <a:p>
            <a:pPr marL="457200" lvl="0" indent="-342900" rtl="0">
              <a:spcBef>
                <a:spcPts val="1000"/>
              </a:spcBef>
              <a:spcAft>
                <a:spcPts val="0"/>
              </a:spcAft>
              <a:buSzPts val="1800"/>
              <a:buChar char="•"/>
            </a:pPr>
            <a:r>
              <a:rPr lang="fi-FI" sz="1700"/>
              <a:t>erilaiset vuorovaikutustilanteet vaikuttavat ajatteluun, tunteisiin ja toimintaan usein huomaamatta</a:t>
            </a:r>
          </a:p>
          <a:p>
            <a:pPr marL="457200" lvl="0" indent="-342900" rtl="0">
              <a:spcBef>
                <a:spcPts val="1000"/>
              </a:spcBef>
              <a:spcAft>
                <a:spcPts val="0"/>
              </a:spcAft>
              <a:buSzPts val="1800"/>
              <a:buChar char="•"/>
            </a:pPr>
            <a:r>
              <a:rPr lang="fi-FI" sz="1700"/>
              <a:t>Konformisuus (ryhmäpaine, </a:t>
            </a:r>
            <a:r>
              <a:rPr lang="fi-FI" sz="1700" err="1"/>
              <a:t>Aschin</a:t>
            </a:r>
            <a:r>
              <a:rPr lang="fi-FI" sz="1700"/>
              <a:t> viivakokeet)</a:t>
            </a:r>
          </a:p>
          <a:p>
            <a:pPr marL="457200" lvl="0" indent="-342900" rtl="0">
              <a:spcBef>
                <a:spcPts val="1000"/>
              </a:spcBef>
              <a:spcAft>
                <a:spcPts val="0"/>
              </a:spcAft>
              <a:buSzPts val="1800"/>
              <a:buChar char="•"/>
            </a:pPr>
            <a:r>
              <a:rPr lang="fi-FI" sz="1700"/>
              <a:t>Myöntyvyys (suostuttelu, </a:t>
            </a:r>
            <a:r>
              <a:rPr lang="fi-FI" sz="1700" err="1"/>
              <a:t>Cialdinin</a:t>
            </a:r>
            <a:r>
              <a:rPr lang="fi-FI" sz="1700"/>
              <a:t> periaatteet)</a:t>
            </a:r>
          </a:p>
          <a:p>
            <a:pPr marL="457200" lvl="0" indent="-342900" rtl="0">
              <a:spcBef>
                <a:spcPts val="1000"/>
              </a:spcBef>
              <a:spcAft>
                <a:spcPts val="0"/>
              </a:spcAft>
              <a:buSzPts val="1800"/>
              <a:buChar char="•"/>
            </a:pPr>
            <a:r>
              <a:rPr lang="fi-FI" sz="1700"/>
              <a:t>Tottelevaisuus (auktoriteetti, </a:t>
            </a:r>
            <a:r>
              <a:rPr lang="fi-FI" sz="1700" err="1"/>
              <a:t>Milgramin</a:t>
            </a:r>
            <a:r>
              <a:rPr lang="fi-FI" sz="1700"/>
              <a:t> sähköiskukoe)</a:t>
            </a:r>
          </a:p>
          <a:p>
            <a:pPr marL="457200" lvl="0" indent="-342900" rtl="0">
              <a:spcBef>
                <a:spcPts val="1000"/>
              </a:spcBef>
              <a:spcAft>
                <a:spcPts val="0"/>
              </a:spcAft>
              <a:buSzPts val="1800"/>
              <a:buChar char="•"/>
            </a:pPr>
            <a:r>
              <a:rPr lang="fi-FI" sz="1700"/>
              <a:t>Rooli (Stanfordin vankilakoe)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36DD29F1-0A66-1B04-A4E7-8C00E16DE824}"/>
              </a:ext>
            </a:extLst>
          </p:cNvPr>
          <p:cNvSpPr>
            <a:spLocks noGrp="1"/>
          </p:cNvSpPr>
          <p:nvPr>
            <p:ph type="title"/>
          </p:nvPr>
        </p:nvSpPr>
        <p:spPr>
          <a:xfrm>
            <a:off x="686834" y="591344"/>
            <a:ext cx="3200400" cy="5585619"/>
          </a:xfrm>
        </p:spPr>
        <p:txBody>
          <a:bodyPr>
            <a:normAutofit/>
          </a:bodyPr>
          <a:lstStyle/>
          <a:p>
            <a:r>
              <a:rPr lang="fi-FI" sz="4100">
                <a:solidFill>
                  <a:srgbClr val="FFFFFF"/>
                </a:solidFill>
              </a:rPr>
              <a:t>Tilannetekijät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7D358A17-049E-0E55-1C66-73C9BA6F7D31}"/>
              </a:ext>
            </a:extLst>
          </p:cNvPr>
          <p:cNvSpPr>
            <a:spLocks noGrp="1"/>
          </p:cNvSpPr>
          <p:nvPr>
            <p:ph idx="1"/>
          </p:nvPr>
        </p:nvSpPr>
        <p:spPr>
          <a:xfrm>
            <a:off x="4447308" y="591344"/>
            <a:ext cx="6906491" cy="5585619"/>
          </a:xfrm>
        </p:spPr>
        <p:txBody>
          <a:bodyPr anchor="ctr">
            <a:normAutofit/>
          </a:bodyPr>
          <a:lstStyle/>
          <a:p>
            <a:r>
              <a:rPr lang="fi-FI" dirty="0"/>
              <a:t>T</a:t>
            </a:r>
            <a:r>
              <a:rPr lang="fi-FI" b="0" i="0" dirty="0">
                <a:effectLst/>
              </a:rPr>
              <a:t>oisten ihmisten läsnäolo (sivustakatsojaefekti), kiire, nälkä, juuri sillä hetkellä mielessä olevat ajatukset ja tunteet, rooli ryhmässä tai jopa säätila</a:t>
            </a:r>
            <a:endParaRPr lang="fi-FI" dirty="0"/>
          </a:p>
          <a:p>
            <a:r>
              <a:rPr lang="fi-FI" dirty="0"/>
              <a:t>Saattavat suunnata ihmisen toimintaa jopa merkittävämmin kuin persoonallisuus</a:t>
            </a:r>
          </a:p>
          <a:p>
            <a:r>
              <a:rPr lang="fi-FI" dirty="0"/>
              <a:t>Esim. auttaminen tai auttamatta jättäminen tai julmuus eivät kerro suoraan ihmisen persoonallisuudesta vaan tilannetekijöiden ja persoonallisuuden vuorovaikutuksesta</a:t>
            </a:r>
          </a:p>
          <a:p>
            <a:r>
              <a:rPr lang="fi-FI" b="1" dirty="0"/>
              <a:t>Sosiaalinen identiteetti</a:t>
            </a:r>
            <a:r>
              <a:rPr lang="fi-FI" dirty="0"/>
              <a:t>=ihmisen taipumus määritellä itsensä ryhmäjäsenyyksien kautta</a:t>
            </a:r>
          </a:p>
        </p:txBody>
      </p:sp>
    </p:spTree>
    <p:extLst>
      <p:ext uri="{BB962C8B-B14F-4D97-AF65-F5344CB8AC3E}">
        <p14:creationId xmlns:p14="http://schemas.microsoft.com/office/powerpoint/2010/main" val="22745691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78557024-01FE-F580-3DF2-C04A0B4C5497}"/>
              </a:ext>
            </a:extLst>
          </p:cNvPr>
          <p:cNvSpPr>
            <a:spLocks noGrp="1"/>
          </p:cNvSpPr>
          <p:nvPr>
            <p:ph type="title"/>
          </p:nvPr>
        </p:nvSpPr>
        <p:spPr>
          <a:xfrm>
            <a:off x="686834" y="591344"/>
            <a:ext cx="3200400" cy="5585619"/>
          </a:xfrm>
        </p:spPr>
        <p:txBody>
          <a:bodyPr>
            <a:normAutofit/>
          </a:bodyPr>
          <a:lstStyle/>
          <a:p>
            <a:r>
              <a:rPr lang="fi-FI" sz="3700">
                <a:solidFill>
                  <a:srgbClr val="FFFFFF"/>
                </a:solidFill>
              </a:rPr>
              <a:t>Tilanteeseen mukautuminen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53F88C09-B094-2357-1952-D36AF6FD5338}"/>
              </a:ext>
            </a:extLst>
          </p:cNvPr>
          <p:cNvSpPr>
            <a:spLocks noGrp="1"/>
          </p:cNvSpPr>
          <p:nvPr>
            <p:ph idx="1"/>
          </p:nvPr>
        </p:nvSpPr>
        <p:spPr>
          <a:xfrm>
            <a:off x="4447308" y="591344"/>
            <a:ext cx="6906491" cy="5585619"/>
          </a:xfrm>
        </p:spPr>
        <p:txBody>
          <a:bodyPr anchor="ctr">
            <a:normAutofit/>
          </a:bodyPr>
          <a:lstStyle/>
          <a:p>
            <a:r>
              <a:rPr lang="fi-FI" dirty="0"/>
              <a:t>Ihmiset taipuvaisia toimimaan samoin kuin muutkin, etteivät poikkeaisi ryhmästä</a:t>
            </a:r>
          </a:p>
          <a:p>
            <a:r>
              <a:rPr lang="fi-FI" dirty="0"/>
              <a:t>Ihminen ottaa vaikutteita toisista ja mukauttaa käyttäytymistään tilanteeseen sopivaksi</a:t>
            </a:r>
          </a:p>
          <a:p>
            <a:r>
              <a:rPr lang="fi-FI" dirty="0"/>
              <a:t>Konformisuus</a:t>
            </a:r>
          </a:p>
          <a:p>
            <a:pPr marL="0" indent="0">
              <a:buNone/>
            </a:pPr>
            <a:endParaRPr lang="fi-FI" dirty="0"/>
          </a:p>
        </p:txBody>
      </p:sp>
    </p:spTree>
    <p:extLst>
      <p:ext uri="{BB962C8B-B14F-4D97-AF65-F5344CB8AC3E}">
        <p14:creationId xmlns:p14="http://schemas.microsoft.com/office/powerpoint/2010/main" val="7650461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3"/>
        <p:cNvGrpSpPr/>
        <p:nvPr/>
      </p:nvGrpSpPr>
      <p:grpSpPr>
        <a:xfrm>
          <a:off x="0" y="0"/>
          <a:ext cx="0" cy="0"/>
          <a:chOff x="0" y="0"/>
          <a:chExt cx="0" cy="0"/>
        </a:xfrm>
      </p:grpSpPr>
      <p:sp useBgFill="1">
        <p:nvSpPr>
          <p:cNvPr id="120" name="Rectangle 119">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Google Shape;114;p2"/>
          <p:cNvSpPr txBox="1">
            <a:spLocks noGrp="1"/>
          </p:cNvSpPr>
          <p:nvPr>
            <p:ph type="title"/>
          </p:nvPr>
        </p:nvSpPr>
        <p:spPr>
          <a:xfrm>
            <a:off x="686834" y="591344"/>
            <a:ext cx="3200400" cy="5585619"/>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fi-FI" sz="4100">
                <a:solidFill>
                  <a:srgbClr val="FFFFFF"/>
                </a:solidFill>
              </a:rPr>
              <a:t>Konformisuus</a:t>
            </a:r>
          </a:p>
        </p:txBody>
      </p:sp>
      <p:sp>
        <p:nvSpPr>
          <p:cNvPr id="2" name="Alatunnisteen paikkamerkki 1">
            <a:extLst>
              <a:ext uri="{FF2B5EF4-FFF2-40B4-BE49-F238E27FC236}">
                <a16:creationId xmlns:a16="http://schemas.microsoft.com/office/drawing/2014/main" id="{E55D22CD-C0E9-4F25-94C5-B20F9E410C3F}"/>
              </a:ext>
            </a:extLst>
          </p:cNvPr>
          <p:cNvSpPr>
            <a:spLocks noGrp="1"/>
          </p:cNvSpPr>
          <p:nvPr>
            <p:ph type="ftr" sz="quarter" idx="11"/>
          </p:nvPr>
        </p:nvSpPr>
        <p:spPr>
          <a:xfrm>
            <a:off x="4447308" y="6356350"/>
            <a:ext cx="4842466" cy="365125"/>
          </a:xfrm>
        </p:spPr>
        <p:txBody>
          <a:bodyPr>
            <a:normAutofit/>
          </a:bodyPr>
          <a:lstStyle/>
          <a:p>
            <a:pPr>
              <a:spcAft>
                <a:spcPts val="600"/>
              </a:spcAft>
            </a:pPr>
            <a:r>
              <a:rPr lang="fi-FI"/>
              <a:t>© Sanoma Pro, Tekijät ● Mieli 1 Toimiva ja oppiva ihminen</a:t>
            </a:r>
          </a:p>
        </p:txBody>
      </p:sp>
      <p:sp>
        <p:nvSpPr>
          <p:cNvPr id="124" name="Arc 12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5" name="Google Shape;115;p2"/>
          <p:cNvSpPr txBox="1">
            <a:spLocks noGrp="1"/>
          </p:cNvSpPr>
          <p:nvPr>
            <p:ph idx="1"/>
          </p:nvPr>
        </p:nvSpPr>
        <p:spPr>
          <a:xfrm>
            <a:off x="4447308" y="591344"/>
            <a:ext cx="6906491" cy="5585619"/>
          </a:xfrm>
          <a:prstGeom prst="rect">
            <a:avLst/>
          </a:prstGeom>
        </p:spPr>
        <p:txBody>
          <a:bodyPr spcFirstLastPara="1" lIns="91425" tIns="45700" rIns="91425" bIns="45700" anchor="ctr" anchorCtr="0">
            <a:normAutofit/>
          </a:bodyPr>
          <a:lstStyle/>
          <a:p>
            <a:pPr marL="457200" lvl="0" indent="-330200" rtl="0">
              <a:spcBef>
                <a:spcPts val="1000"/>
              </a:spcBef>
              <a:spcAft>
                <a:spcPts val="0"/>
              </a:spcAft>
              <a:buSzPts val="1600"/>
              <a:buChar char="•"/>
            </a:pPr>
            <a:r>
              <a:rPr lang="fi-FI" sz="2600"/>
              <a:t>mukautumista ryhmäpaineelle</a:t>
            </a:r>
          </a:p>
          <a:p>
            <a:pPr marL="457200" lvl="0" indent="-330200" rtl="0">
              <a:spcBef>
                <a:spcPts val="1000"/>
              </a:spcBef>
              <a:spcAft>
                <a:spcPts val="0"/>
              </a:spcAft>
              <a:buSzPts val="1600"/>
              <a:buChar char="•"/>
            </a:pPr>
            <a:r>
              <a:rPr lang="fi-FI" sz="2600"/>
              <a:t>yksilö muuttaa vapaaehtoisesti omia mielipiteitään tai käyttäytymistään</a:t>
            </a:r>
          </a:p>
          <a:p>
            <a:pPr marL="457200" lvl="0" indent="-330200" rtl="0">
              <a:spcBef>
                <a:spcPts val="1000"/>
              </a:spcBef>
              <a:spcAft>
                <a:spcPts val="0"/>
              </a:spcAft>
              <a:buSzPts val="1600"/>
              <a:buChar char="•"/>
            </a:pPr>
            <a:r>
              <a:rPr lang="fi-FI" sz="2600"/>
              <a:t>Konformisuudessa</a:t>
            </a:r>
          </a:p>
          <a:p>
            <a:pPr marL="1041400" lvl="0" indent="-457200" rtl="0">
              <a:spcBef>
                <a:spcPts val="0"/>
              </a:spcBef>
              <a:spcAft>
                <a:spcPts val="0"/>
              </a:spcAft>
              <a:buSzPts val="1600"/>
              <a:buFont typeface="+mj-lt"/>
              <a:buAutoNum type="arabicPeriod"/>
            </a:pPr>
            <a:r>
              <a:rPr lang="fi-FI" sz="2600" b="1"/>
              <a:t>informatiivinen vaikutus</a:t>
            </a:r>
            <a:r>
              <a:rPr lang="fi-FI" sz="2600"/>
              <a:t>: yksilö hyväksyy enemmistön käsitykset paikkaansa pitäviksi tiedoiksi</a:t>
            </a:r>
          </a:p>
          <a:p>
            <a:pPr marL="1041400" lvl="0" indent="-457200" rtl="0">
              <a:spcBef>
                <a:spcPts val="0"/>
              </a:spcBef>
              <a:spcAft>
                <a:spcPts val="0"/>
              </a:spcAft>
              <a:buSzPts val="1600"/>
              <a:buFont typeface="+mj-lt"/>
              <a:buAutoNum type="arabicPeriod"/>
            </a:pPr>
            <a:r>
              <a:rPr lang="fi-FI" sz="2600" b="1"/>
              <a:t>normatiivinen vaikutus</a:t>
            </a:r>
            <a:r>
              <a:rPr lang="fi-FI" sz="2600"/>
              <a:t>: yksilö mukautuu enemmistön käsityksiin ja normeihin, jotta tulisi hyväksytyksi tai välttäisi joutumasta naurunalaiseksi tai syrjityksi</a:t>
            </a:r>
          </a:p>
          <a:p>
            <a:pPr marL="457200" lvl="0" indent="-330200" rtl="0">
              <a:spcBef>
                <a:spcPts val="1000"/>
              </a:spcBef>
              <a:spcAft>
                <a:spcPts val="0"/>
              </a:spcAft>
              <a:buSzPts val="1600"/>
              <a:buChar char="•"/>
            </a:pPr>
            <a:r>
              <a:rPr lang="fi-FI" sz="2600"/>
              <a:t>Solomon </a:t>
            </a:r>
            <a:r>
              <a:rPr lang="fi-FI" sz="2600" err="1"/>
              <a:t>Asch</a:t>
            </a:r>
            <a:r>
              <a:rPr lang="fi-FI" sz="2600"/>
              <a:t>, </a:t>
            </a:r>
            <a:r>
              <a:rPr lang="fi-FI" sz="2600" b="1"/>
              <a:t>viivakoe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9"/>
        <p:cNvGrpSpPr/>
        <p:nvPr/>
      </p:nvGrpSpPr>
      <p:grpSpPr>
        <a:xfrm>
          <a:off x="0" y="0"/>
          <a:ext cx="0" cy="0"/>
          <a:chOff x="0" y="0"/>
          <a:chExt cx="0" cy="0"/>
        </a:xfrm>
      </p:grpSpPr>
      <p:sp useBgFill="1">
        <p:nvSpPr>
          <p:cNvPr id="126" name="Rectangle 125">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Google Shape;120;g88df3580ae_0_12"/>
          <p:cNvSpPr txBox="1">
            <a:spLocks noGrp="1"/>
          </p:cNvSpPr>
          <p:nvPr>
            <p:ph type="title"/>
          </p:nvPr>
        </p:nvSpPr>
        <p:spPr>
          <a:xfrm>
            <a:off x="686834" y="591344"/>
            <a:ext cx="3200400" cy="5585619"/>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fi-FI">
                <a:solidFill>
                  <a:srgbClr val="FFFFFF"/>
                </a:solidFill>
              </a:rPr>
              <a:t>Myöntyvyys</a:t>
            </a:r>
          </a:p>
        </p:txBody>
      </p:sp>
      <p:sp>
        <p:nvSpPr>
          <p:cNvPr id="2" name="Alatunnisteen paikkamerkki 1">
            <a:extLst>
              <a:ext uri="{FF2B5EF4-FFF2-40B4-BE49-F238E27FC236}">
                <a16:creationId xmlns:a16="http://schemas.microsoft.com/office/drawing/2014/main" id="{71F74447-7187-4C70-AE18-C2ABA75EF3BD}"/>
              </a:ext>
            </a:extLst>
          </p:cNvPr>
          <p:cNvSpPr>
            <a:spLocks noGrp="1"/>
          </p:cNvSpPr>
          <p:nvPr>
            <p:ph type="ftr" sz="quarter" idx="11"/>
          </p:nvPr>
        </p:nvSpPr>
        <p:spPr>
          <a:xfrm>
            <a:off x="4447308" y="6356350"/>
            <a:ext cx="4842466" cy="365125"/>
          </a:xfrm>
        </p:spPr>
        <p:txBody>
          <a:bodyPr>
            <a:normAutofit/>
          </a:bodyPr>
          <a:lstStyle/>
          <a:p>
            <a:pPr>
              <a:spcAft>
                <a:spcPts val="600"/>
              </a:spcAft>
            </a:pPr>
            <a:r>
              <a:rPr lang="fi-FI"/>
              <a:t>© Sanoma Pro, Tekijät ● Mieli 1 Toimiva ja oppiva ihminen</a:t>
            </a:r>
          </a:p>
        </p:txBody>
      </p:sp>
      <p:sp>
        <p:nvSpPr>
          <p:cNvPr id="130" name="Arc 12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1" name="Google Shape;121;g88df3580ae_0_12"/>
          <p:cNvSpPr txBox="1">
            <a:spLocks noGrp="1"/>
          </p:cNvSpPr>
          <p:nvPr>
            <p:ph idx="1"/>
          </p:nvPr>
        </p:nvSpPr>
        <p:spPr>
          <a:xfrm>
            <a:off x="4447308" y="591344"/>
            <a:ext cx="6906491" cy="5585619"/>
          </a:xfrm>
          <a:prstGeom prst="rect">
            <a:avLst/>
          </a:prstGeom>
        </p:spPr>
        <p:txBody>
          <a:bodyPr spcFirstLastPara="1" lIns="91425" tIns="45700" rIns="91425" bIns="45700" anchor="ctr" anchorCtr="0">
            <a:normAutofit/>
          </a:bodyPr>
          <a:lstStyle/>
          <a:p>
            <a:pPr marL="457200" lvl="0" indent="-330200" rtl="0">
              <a:spcBef>
                <a:spcPts val="1000"/>
              </a:spcBef>
              <a:spcAft>
                <a:spcPts val="0"/>
              </a:spcAft>
              <a:buSzPts val="1600"/>
              <a:buChar char="•"/>
            </a:pPr>
            <a:r>
              <a:rPr lang="fi-FI"/>
              <a:t>taipumista toisen pyyntöihin</a:t>
            </a:r>
          </a:p>
          <a:p>
            <a:pPr marL="457200" lvl="0" indent="-330200" rtl="0">
              <a:spcBef>
                <a:spcPts val="1000"/>
              </a:spcBef>
              <a:spcAft>
                <a:spcPts val="0"/>
              </a:spcAft>
              <a:buSzPts val="1600"/>
              <a:buChar char="•"/>
            </a:pPr>
            <a:r>
              <a:rPr lang="fi-FI" b="1"/>
              <a:t>suostuttelu</a:t>
            </a:r>
            <a:r>
              <a:rPr lang="fi-FI"/>
              <a:t> = tietoinen ja tavoitteellinen vaikuttamisyritys, yritetään voittaa toisten vastustus tai haluttomuus</a:t>
            </a:r>
          </a:p>
          <a:p>
            <a:pPr marL="457200" lvl="0" indent="-330200" rtl="0">
              <a:spcBef>
                <a:spcPts val="1000"/>
              </a:spcBef>
              <a:spcAft>
                <a:spcPts val="0"/>
              </a:spcAft>
              <a:buSzPts val="1600"/>
              <a:buChar char="•"/>
            </a:pPr>
            <a:r>
              <a:rPr lang="fi-FI"/>
              <a:t>Onnistunut suostuttelu tuottaa myöntyvyyttä.</a:t>
            </a:r>
          </a:p>
          <a:p>
            <a:pPr marL="457200" lvl="0" indent="-330200" rtl="0">
              <a:spcBef>
                <a:spcPts val="1000"/>
              </a:spcBef>
              <a:spcAft>
                <a:spcPts val="0"/>
              </a:spcAft>
              <a:buSzPts val="1600"/>
              <a:buChar char="•"/>
            </a:pPr>
            <a:r>
              <a:rPr lang="fi-FI"/>
              <a:t>Robert B. </a:t>
            </a:r>
            <a:r>
              <a:rPr lang="fi-FI" err="1"/>
              <a:t>Cialdini</a:t>
            </a:r>
            <a:r>
              <a:rPr lang="fi-FI"/>
              <a:t>: </a:t>
            </a:r>
            <a:r>
              <a:rPr lang="fi-FI" b="1"/>
              <a:t>kuusi</a:t>
            </a:r>
            <a:r>
              <a:rPr lang="fi-FI"/>
              <a:t> </a:t>
            </a:r>
            <a:r>
              <a:rPr lang="fi-FI" b="1"/>
              <a:t>suostuttelun taktiikkaa.</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4"/>
          <p:cNvSpPr txBox="1">
            <a:spLocks noGrp="1"/>
          </p:cNvSpPr>
          <p:nvPr>
            <p:ph type="title"/>
          </p:nvPr>
        </p:nvSpPr>
        <p:spPr>
          <a:xfrm>
            <a:off x="838200" y="215300"/>
            <a:ext cx="10515600" cy="109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dirty="0"/>
              <a:t>Suostuttelun taktiikat (</a:t>
            </a:r>
            <a:r>
              <a:rPr lang="fi-FI" dirty="0" err="1"/>
              <a:t>Cialdini</a:t>
            </a:r>
            <a:r>
              <a:rPr lang="fi-FI" dirty="0"/>
              <a:t>)</a:t>
            </a:r>
            <a:endParaRPr dirty="0"/>
          </a:p>
        </p:txBody>
      </p:sp>
      <p:sp>
        <p:nvSpPr>
          <p:cNvPr id="2" name="Alatunnisteen paikkamerkki 1">
            <a:extLst>
              <a:ext uri="{FF2B5EF4-FFF2-40B4-BE49-F238E27FC236}">
                <a16:creationId xmlns:a16="http://schemas.microsoft.com/office/drawing/2014/main" id="{D7033C98-C321-4E4F-9523-62BF4FEC2EC2}"/>
              </a:ext>
            </a:extLst>
          </p:cNvPr>
          <p:cNvSpPr>
            <a:spLocks noGrp="1"/>
          </p:cNvSpPr>
          <p:nvPr>
            <p:ph type="ftr" sz="quarter" idx="11"/>
          </p:nvPr>
        </p:nvSpPr>
        <p:spPr/>
        <p:txBody>
          <a:bodyPr/>
          <a:lstStyle/>
          <a:p>
            <a:r>
              <a:rPr lang="fi-FI"/>
              <a:t>© Sanoma Pro, Tekijät ● Mieli 1 Toimiva ja oppiva ihminen</a:t>
            </a:r>
          </a:p>
        </p:txBody>
      </p:sp>
      <p:graphicFrame>
        <p:nvGraphicFramePr>
          <p:cNvPr id="127" name="Google Shape;127;p4"/>
          <p:cNvGraphicFramePr/>
          <p:nvPr/>
        </p:nvGraphicFramePr>
        <p:xfrm>
          <a:off x="1396800" y="1313900"/>
          <a:ext cx="9398400" cy="5230496"/>
        </p:xfrm>
        <a:graphic>
          <a:graphicData uri="http://schemas.openxmlformats.org/drawingml/2006/table">
            <a:tbl>
              <a:tblPr>
                <a:noFill/>
              </a:tblPr>
              <a:tblGrid>
                <a:gridCol w="2663400">
                  <a:extLst>
                    <a:ext uri="{9D8B030D-6E8A-4147-A177-3AD203B41FA5}">
                      <a16:colId xmlns:a16="http://schemas.microsoft.com/office/drawing/2014/main" val="20000"/>
                    </a:ext>
                  </a:extLst>
                </a:gridCol>
                <a:gridCol w="6735000">
                  <a:extLst>
                    <a:ext uri="{9D8B030D-6E8A-4147-A177-3AD203B41FA5}">
                      <a16:colId xmlns:a16="http://schemas.microsoft.com/office/drawing/2014/main" val="20001"/>
                    </a:ext>
                  </a:extLst>
                </a:gridCol>
              </a:tblGrid>
              <a:tr h="447800">
                <a:tc>
                  <a:txBody>
                    <a:bodyPr/>
                    <a:lstStyle/>
                    <a:p>
                      <a:pPr marL="0" lvl="0" indent="0" algn="l" rtl="0">
                        <a:lnSpc>
                          <a:spcPct val="115000"/>
                        </a:lnSpc>
                        <a:spcBef>
                          <a:spcPts val="0"/>
                        </a:spcBef>
                        <a:spcAft>
                          <a:spcPts val="0"/>
                        </a:spcAft>
                        <a:buNone/>
                      </a:pPr>
                      <a:r>
                        <a:rPr lang="fi-FI" sz="1500" b="1">
                          <a:latin typeface="Calibri"/>
                          <a:ea typeface="Calibri"/>
                          <a:cs typeface="Calibri"/>
                          <a:sym typeface="Calibri"/>
                        </a:rPr>
                        <a:t>Suostuttelun taktiikka</a:t>
                      </a:r>
                      <a:endParaRPr sz="1500" b="1">
                        <a:latin typeface="Calibri"/>
                        <a:ea typeface="Calibri"/>
                        <a:cs typeface="Calibri"/>
                        <a:sym typeface="Calibri"/>
                      </a:endParaRPr>
                    </a:p>
                  </a:txBody>
                  <a:tcPr marL="63500" marR="63500" marT="63500" marB="63500">
                    <a:solidFill>
                      <a:srgbClr val="9FC5E8"/>
                    </a:solidFill>
                  </a:tcPr>
                </a:tc>
                <a:tc>
                  <a:txBody>
                    <a:bodyPr/>
                    <a:lstStyle/>
                    <a:p>
                      <a:pPr marL="0" lvl="0" indent="0" algn="l" rtl="0">
                        <a:lnSpc>
                          <a:spcPct val="115000"/>
                        </a:lnSpc>
                        <a:spcBef>
                          <a:spcPts val="0"/>
                        </a:spcBef>
                        <a:spcAft>
                          <a:spcPts val="0"/>
                        </a:spcAft>
                        <a:buNone/>
                      </a:pPr>
                      <a:r>
                        <a:rPr lang="fi-FI" sz="1500" b="1">
                          <a:latin typeface="Calibri"/>
                          <a:ea typeface="Calibri"/>
                          <a:cs typeface="Calibri"/>
                          <a:sym typeface="Calibri"/>
                        </a:rPr>
                        <a:t>Kuvaus</a:t>
                      </a:r>
                      <a:endParaRPr sz="1500" b="1">
                        <a:latin typeface="Calibri"/>
                        <a:ea typeface="Calibri"/>
                        <a:cs typeface="Calibri"/>
                        <a:sym typeface="Calibri"/>
                      </a:endParaRPr>
                    </a:p>
                  </a:txBody>
                  <a:tcPr marL="63500" marR="63500" marT="63500" marB="63500">
                    <a:solidFill>
                      <a:srgbClr val="9FC5E8"/>
                    </a:solidFill>
                  </a:tcPr>
                </a:tc>
                <a:extLst>
                  <a:ext uri="{0D108BD9-81ED-4DB2-BD59-A6C34878D82A}">
                    <a16:rowId xmlns:a16="http://schemas.microsoft.com/office/drawing/2014/main" val="10000"/>
                  </a:ext>
                </a:extLst>
              </a:tr>
              <a:tr h="0">
                <a:tc>
                  <a:txBody>
                    <a:bodyPr/>
                    <a:lstStyle/>
                    <a:p>
                      <a:pPr marL="0" lvl="0" indent="0" algn="l" rtl="0">
                        <a:lnSpc>
                          <a:spcPct val="115000"/>
                        </a:lnSpc>
                        <a:spcBef>
                          <a:spcPts val="0"/>
                        </a:spcBef>
                        <a:spcAft>
                          <a:spcPts val="0"/>
                        </a:spcAft>
                        <a:buNone/>
                      </a:pPr>
                      <a:r>
                        <a:rPr lang="fi-FI" sz="1300">
                          <a:latin typeface="Calibri"/>
                          <a:ea typeface="Calibri"/>
                          <a:cs typeface="Calibri"/>
                          <a:sym typeface="Calibri"/>
                        </a:rPr>
                        <a:t>1. Vastavuoroisuus ja kiitollisuudenvelka</a:t>
                      </a:r>
                      <a:endParaRPr sz="1300">
                        <a:latin typeface="Calibri"/>
                        <a:ea typeface="Calibri"/>
                        <a:cs typeface="Calibri"/>
                        <a:sym typeface="Calibri"/>
                      </a:endParaRPr>
                    </a:p>
                    <a:p>
                      <a:pPr marL="0" lvl="0" indent="0" algn="l" rtl="0">
                        <a:lnSpc>
                          <a:spcPct val="115000"/>
                        </a:lnSpc>
                        <a:spcBef>
                          <a:spcPts val="0"/>
                        </a:spcBef>
                        <a:spcAft>
                          <a:spcPts val="0"/>
                        </a:spcAft>
                        <a:buNone/>
                      </a:pPr>
                      <a:endParaRPr sz="1300">
                        <a:latin typeface="Calibri"/>
                        <a:ea typeface="Calibri"/>
                        <a:cs typeface="Calibri"/>
                        <a:sym typeface="Calibri"/>
                      </a:endParaRPr>
                    </a:p>
                  </a:txBody>
                  <a:tcPr marL="63500" marR="63500" marT="63500" marB="63500">
                    <a:solidFill>
                      <a:srgbClr val="F3F3F3"/>
                    </a:solidFill>
                  </a:tcPr>
                </a:tc>
                <a:tc>
                  <a:txBody>
                    <a:bodyPr/>
                    <a:lstStyle/>
                    <a:p>
                      <a:pPr marL="0" lvl="0" indent="0" algn="l" rtl="0">
                        <a:lnSpc>
                          <a:spcPct val="115000"/>
                        </a:lnSpc>
                        <a:spcBef>
                          <a:spcPts val="0"/>
                        </a:spcBef>
                        <a:spcAft>
                          <a:spcPts val="0"/>
                        </a:spcAft>
                        <a:buNone/>
                      </a:pPr>
                      <a:r>
                        <a:rPr lang="fi-FI" sz="1300">
                          <a:latin typeface="Calibri"/>
                          <a:ea typeface="Calibri"/>
                          <a:cs typeface="Calibri"/>
                          <a:sym typeface="Calibri"/>
                        </a:rPr>
                        <a:t>Kun ihminen ensin tekee toiselle jonkin palveluksen tai antaa lahjan, jää toinen kiitollisuudenvelkaan ja on näin taipuvainen tekemään jonkin vastapalveluksen.</a:t>
                      </a:r>
                      <a:endParaRPr sz="1300">
                        <a:latin typeface="Calibri"/>
                        <a:ea typeface="Calibri"/>
                        <a:cs typeface="Calibri"/>
                        <a:sym typeface="Calibri"/>
                      </a:endParaRPr>
                    </a:p>
                  </a:txBody>
                  <a:tcPr marL="63500" marR="63500" marT="63500" marB="63500">
                    <a:solidFill>
                      <a:srgbClr val="F3F3F3"/>
                    </a:solidFill>
                  </a:tcPr>
                </a:tc>
                <a:extLst>
                  <a:ext uri="{0D108BD9-81ED-4DB2-BD59-A6C34878D82A}">
                    <a16:rowId xmlns:a16="http://schemas.microsoft.com/office/drawing/2014/main" val="10001"/>
                  </a:ext>
                </a:extLst>
              </a:tr>
              <a:tr h="0">
                <a:tc>
                  <a:txBody>
                    <a:bodyPr/>
                    <a:lstStyle/>
                    <a:p>
                      <a:pPr marL="0" lvl="0" indent="0" algn="l" rtl="0">
                        <a:lnSpc>
                          <a:spcPct val="115000"/>
                        </a:lnSpc>
                        <a:spcBef>
                          <a:spcPts val="0"/>
                        </a:spcBef>
                        <a:spcAft>
                          <a:spcPts val="0"/>
                        </a:spcAft>
                        <a:buNone/>
                      </a:pPr>
                      <a:r>
                        <a:rPr lang="fi-FI" sz="1300">
                          <a:latin typeface="Calibri"/>
                          <a:ea typeface="Calibri"/>
                          <a:cs typeface="Calibri"/>
                          <a:sym typeface="Calibri"/>
                        </a:rPr>
                        <a:t>2. Johdonmukaisuus ja sitoutuminen</a:t>
                      </a:r>
                      <a:endParaRPr sz="1300">
                        <a:latin typeface="Calibri"/>
                        <a:ea typeface="Calibri"/>
                        <a:cs typeface="Calibri"/>
                        <a:sym typeface="Calibri"/>
                      </a:endParaRPr>
                    </a:p>
                  </a:txBody>
                  <a:tcPr marL="63500" marR="63500" marT="63500" marB="63500">
                    <a:solidFill>
                      <a:srgbClr val="F3F3F3"/>
                    </a:solidFill>
                  </a:tcPr>
                </a:tc>
                <a:tc>
                  <a:txBody>
                    <a:bodyPr/>
                    <a:lstStyle/>
                    <a:p>
                      <a:pPr marL="0" lvl="0" indent="0" algn="l" rtl="0">
                        <a:lnSpc>
                          <a:spcPct val="115000"/>
                        </a:lnSpc>
                        <a:spcBef>
                          <a:spcPts val="0"/>
                        </a:spcBef>
                        <a:spcAft>
                          <a:spcPts val="0"/>
                        </a:spcAft>
                        <a:buNone/>
                      </a:pPr>
                      <a:r>
                        <a:rPr lang="fi-FI" sz="1300">
                          <a:latin typeface="Calibri"/>
                          <a:ea typeface="Calibri"/>
                          <a:cs typeface="Calibri"/>
                          <a:sym typeface="Calibri"/>
                        </a:rPr>
                        <a:t>Ihmisellä on vahva taipumus tai tarve ajatella ja käyttäytyä johdonmukaisesti eli yhtenäisellä tavalla. On tärkeää saada ihminen ensin sitoutuminen johonkin, joka jatkossa aktivoi tarpeen toimia johdonmukaisesti.</a:t>
                      </a:r>
                      <a:endParaRPr sz="1300">
                        <a:latin typeface="Calibri"/>
                        <a:ea typeface="Calibri"/>
                        <a:cs typeface="Calibri"/>
                        <a:sym typeface="Calibri"/>
                      </a:endParaRPr>
                    </a:p>
                  </a:txBody>
                  <a:tcPr marL="63500" marR="63500" marT="63500" marB="63500">
                    <a:solidFill>
                      <a:srgbClr val="F3F3F3"/>
                    </a:solidFill>
                  </a:tcPr>
                </a:tc>
                <a:extLst>
                  <a:ext uri="{0D108BD9-81ED-4DB2-BD59-A6C34878D82A}">
                    <a16:rowId xmlns:a16="http://schemas.microsoft.com/office/drawing/2014/main" val="10002"/>
                  </a:ext>
                </a:extLst>
              </a:tr>
              <a:tr h="0">
                <a:tc>
                  <a:txBody>
                    <a:bodyPr/>
                    <a:lstStyle/>
                    <a:p>
                      <a:pPr marL="0" lvl="0" indent="0" algn="l" rtl="0">
                        <a:lnSpc>
                          <a:spcPct val="115000"/>
                        </a:lnSpc>
                        <a:spcBef>
                          <a:spcPts val="0"/>
                        </a:spcBef>
                        <a:spcAft>
                          <a:spcPts val="0"/>
                        </a:spcAft>
                        <a:buNone/>
                      </a:pPr>
                      <a:r>
                        <a:rPr lang="fi-FI" sz="1300">
                          <a:latin typeface="Calibri"/>
                          <a:ea typeface="Calibri"/>
                          <a:cs typeface="Calibri"/>
                          <a:sym typeface="Calibri"/>
                        </a:rPr>
                        <a:t>3. Sosiaalinen vahvistaminen ja matkiminen</a:t>
                      </a:r>
                      <a:endParaRPr sz="1300">
                        <a:latin typeface="Calibri"/>
                        <a:ea typeface="Calibri"/>
                        <a:cs typeface="Calibri"/>
                        <a:sym typeface="Calibri"/>
                      </a:endParaRPr>
                    </a:p>
                  </a:txBody>
                  <a:tcPr marL="63500" marR="63500" marT="63500" marB="63500">
                    <a:solidFill>
                      <a:srgbClr val="F3F3F3"/>
                    </a:solidFill>
                  </a:tcPr>
                </a:tc>
                <a:tc>
                  <a:txBody>
                    <a:bodyPr/>
                    <a:lstStyle/>
                    <a:p>
                      <a:pPr marL="0" lvl="0" indent="0" algn="l" rtl="0">
                        <a:lnSpc>
                          <a:spcPct val="115000"/>
                        </a:lnSpc>
                        <a:spcBef>
                          <a:spcPts val="0"/>
                        </a:spcBef>
                        <a:spcAft>
                          <a:spcPts val="0"/>
                        </a:spcAft>
                        <a:buNone/>
                      </a:pPr>
                      <a:r>
                        <a:rPr lang="fi-FI" sz="1300">
                          <a:latin typeface="Calibri"/>
                          <a:ea typeface="Calibri"/>
                          <a:cs typeface="Calibri"/>
                          <a:sym typeface="Calibri"/>
                        </a:rPr>
                        <a:t>Toisten esimerkin seuraaminen on sitä todennäköisempää, mitä epävarmempi tai vieraampi tilanne on. Tehokasta suostuttelua onkin se, kun epävarmassa tai uudessa tilanteessa ihmiselle yritetään syöttää jokin ajattelu- tai toimintamalli, joka välittyy muita seuraamalla.</a:t>
                      </a:r>
                      <a:endParaRPr sz="1300">
                        <a:latin typeface="Calibri"/>
                        <a:ea typeface="Calibri"/>
                        <a:cs typeface="Calibri"/>
                        <a:sym typeface="Calibri"/>
                      </a:endParaRPr>
                    </a:p>
                  </a:txBody>
                  <a:tcPr marL="63500" marR="63500" marT="63500" marB="63500">
                    <a:solidFill>
                      <a:srgbClr val="F3F3F3"/>
                    </a:solidFill>
                  </a:tcPr>
                </a:tc>
                <a:extLst>
                  <a:ext uri="{0D108BD9-81ED-4DB2-BD59-A6C34878D82A}">
                    <a16:rowId xmlns:a16="http://schemas.microsoft.com/office/drawing/2014/main" val="10003"/>
                  </a:ext>
                </a:extLst>
              </a:tr>
              <a:tr h="0">
                <a:tc>
                  <a:txBody>
                    <a:bodyPr/>
                    <a:lstStyle/>
                    <a:p>
                      <a:pPr marL="0" lvl="0" indent="0" algn="l" rtl="0">
                        <a:lnSpc>
                          <a:spcPct val="115000"/>
                        </a:lnSpc>
                        <a:spcBef>
                          <a:spcPts val="0"/>
                        </a:spcBef>
                        <a:spcAft>
                          <a:spcPts val="0"/>
                        </a:spcAft>
                        <a:buNone/>
                      </a:pPr>
                      <a:r>
                        <a:rPr lang="fi-FI" sz="1300">
                          <a:latin typeface="Calibri"/>
                          <a:ea typeface="Calibri"/>
                          <a:cs typeface="Calibri"/>
                          <a:sym typeface="Calibri"/>
                        </a:rPr>
                        <a:t>4. Miellyttäminen ja tuttuus</a:t>
                      </a:r>
                      <a:endParaRPr sz="1300">
                        <a:latin typeface="Calibri"/>
                        <a:ea typeface="Calibri"/>
                        <a:cs typeface="Calibri"/>
                        <a:sym typeface="Calibri"/>
                      </a:endParaRPr>
                    </a:p>
                  </a:txBody>
                  <a:tcPr marL="63500" marR="63500" marT="63500" marB="63500">
                    <a:solidFill>
                      <a:srgbClr val="F3F3F3"/>
                    </a:solidFill>
                  </a:tcPr>
                </a:tc>
                <a:tc>
                  <a:txBody>
                    <a:bodyPr/>
                    <a:lstStyle/>
                    <a:p>
                      <a:pPr marL="0" lvl="0" indent="0" algn="l" rtl="0">
                        <a:lnSpc>
                          <a:spcPct val="115000"/>
                        </a:lnSpc>
                        <a:spcBef>
                          <a:spcPts val="0"/>
                        </a:spcBef>
                        <a:spcAft>
                          <a:spcPts val="0"/>
                        </a:spcAft>
                        <a:buNone/>
                      </a:pPr>
                      <a:r>
                        <a:rPr lang="fi-FI" sz="1300">
                          <a:latin typeface="Calibri"/>
                          <a:ea typeface="Calibri"/>
                          <a:cs typeface="Calibri"/>
                          <a:sym typeface="Calibri"/>
                        </a:rPr>
                        <a:t>Ihmisellä on taipumus sanoa “kyllä” niille, jotka tunnetaan hyvin ja joista pidetään. Suostuttelua voi tällöin tehostaa käyttämällä tuttuutta, ystävyyttä tai lisäämällä omaa viehätysvoimaansa tai miellyttävyyttä toisten silmissä.</a:t>
                      </a:r>
                      <a:endParaRPr sz="1300">
                        <a:latin typeface="Calibri"/>
                        <a:ea typeface="Calibri"/>
                        <a:cs typeface="Calibri"/>
                        <a:sym typeface="Calibri"/>
                      </a:endParaRPr>
                    </a:p>
                  </a:txBody>
                  <a:tcPr marL="63500" marR="63500" marT="63500" marB="63500">
                    <a:solidFill>
                      <a:srgbClr val="F3F3F3"/>
                    </a:solidFill>
                  </a:tcPr>
                </a:tc>
                <a:extLst>
                  <a:ext uri="{0D108BD9-81ED-4DB2-BD59-A6C34878D82A}">
                    <a16:rowId xmlns:a16="http://schemas.microsoft.com/office/drawing/2014/main" val="10004"/>
                  </a:ext>
                </a:extLst>
              </a:tr>
              <a:tr h="0">
                <a:tc>
                  <a:txBody>
                    <a:bodyPr/>
                    <a:lstStyle/>
                    <a:p>
                      <a:pPr marL="0" lvl="0" indent="0" algn="l" rtl="0">
                        <a:lnSpc>
                          <a:spcPct val="115000"/>
                        </a:lnSpc>
                        <a:spcBef>
                          <a:spcPts val="0"/>
                        </a:spcBef>
                        <a:spcAft>
                          <a:spcPts val="0"/>
                        </a:spcAft>
                        <a:buNone/>
                      </a:pPr>
                      <a:r>
                        <a:rPr lang="fi-FI" sz="1300">
                          <a:latin typeface="Calibri"/>
                          <a:ea typeface="Calibri"/>
                          <a:cs typeface="Calibri"/>
                          <a:sym typeface="Calibri"/>
                        </a:rPr>
                        <a:t>5. Auktoriteetti ja totteleminen</a:t>
                      </a:r>
                      <a:endParaRPr sz="1300">
                        <a:latin typeface="Calibri"/>
                        <a:ea typeface="Calibri"/>
                        <a:cs typeface="Calibri"/>
                        <a:sym typeface="Calibri"/>
                      </a:endParaRPr>
                    </a:p>
                  </a:txBody>
                  <a:tcPr marL="63500" marR="63500" marT="63500" marB="63500">
                    <a:solidFill>
                      <a:srgbClr val="F3F3F3"/>
                    </a:solidFill>
                  </a:tcPr>
                </a:tc>
                <a:tc>
                  <a:txBody>
                    <a:bodyPr/>
                    <a:lstStyle/>
                    <a:p>
                      <a:pPr marL="0" lvl="0" indent="0" algn="l" rtl="0">
                        <a:lnSpc>
                          <a:spcPct val="115000"/>
                        </a:lnSpc>
                        <a:spcBef>
                          <a:spcPts val="0"/>
                        </a:spcBef>
                        <a:spcAft>
                          <a:spcPts val="0"/>
                        </a:spcAft>
                        <a:buNone/>
                      </a:pPr>
                      <a:r>
                        <a:rPr lang="fi-FI" sz="1300">
                          <a:latin typeface="Calibri"/>
                          <a:ea typeface="Calibri"/>
                          <a:cs typeface="Calibri"/>
                          <a:sym typeface="Calibri"/>
                        </a:rPr>
                        <a:t>Suostuttelijan uskottu asiantuntijuus tai mahdollinen asema vaikuttaa suostuttelun vaikuttavuuteen. Silloin, kun valta-asema on olemassa, voi auktoriteetin hyväksyminen, totteleminen ja seuraaminen olla hyvinkin automaattista, eikä siis kovin tietoisen ajattelun tulosta.</a:t>
                      </a:r>
                      <a:endParaRPr sz="1300">
                        <a:latin typeface="Calibri"/>
                        <a:ea typeface="Calibri"/>
                        <a:cs typeface="Calibri"/>
                        <a:sym typeface="Calibri"/>
                      </a:endParaRPr>
                    </a:p>
                  </a:txBody>
                  <a:tcPr marL="63500" marR="63500" marT="63500" marB="63500">
                    <a:solidFill>
                      <a:srgbClr val="F3F3F3"/>
                    </a:solidFill>
                  </a:tcPr>
                </a:tc>
                <a:extLst>
                  <a:ext uri="{0D108BD9-81ED-4DB2-BD59-A6C34878D82A}">
                    <a16:rowId xmlns:a16="http://schemas.microsoft.com/office/drawing/2014/main" val="10005"/>
                  </a:ext>
                </a:extLst>
              </a:tr>
              <a:tr h="0">
                <a:tc>
                  <a:txBody>
                    <a:bodyPr/>
                    <a:lstStyle/>
                    <a:p>
                      <a:pPr marL="0" lvl="0" indent="0" algn="l" rtl="0">
                        <a:lnSpc>
                          <a:spcPct val="115000"/>
                        </a:lnSpc>
                        <a:spcBef>
                          <a:spcPts val="0"/>
                        </a:spcBef>
                        <a:spcAft>
                          <a:spcPts val="0"/>
                        </a:spcAft>
                        <a:buNone/>
                      </a:pPr>
                      <a:r>
                        <a:rPr lang="fi-FI" sz="1300">
                          <a:latin typeface="Calibri"/>
                          <a:ea typeface="Calibri"/>
                          <a:cs typeface="Calibri"/>
                          <a:sym typeface="Calibri"/>
                        </a:rPr>
                        <a:t>6. Niukkuus ja valinnanvapaus</a:t>
                      </a:r>
                      <a:endParaRPr sz="1300">
                        <a:latin typeface="Calibri"/>
                        <a:ea typeface="Calibri"/>
                        <a:cs typeface="Calibri"/>
                        <a:sym typeface="Calibri"/>
                      </a:endParaRPr>
                    </a:p>
                  </a:txBody>
                  <a:tcPr marL="63500" marR="63500" marT="63500" marB="63500">
                    <a:solidFill>
                      <a:srgbClr val="F3F3F3"/>
                    </a:solidFill>
                  </a:tcPr>
                </a:tc>
                <a:tc>
                  <a:txBody>
                    <a:bodyPr/>
                    <a:lstStyle/>
                    <a:p>
                      <a:pPr marL="0" lvl="0" indent="0" algn="l" rtl="0">
                        <a:lnSpc>
                          <a:spcPct val="115000"/>
                        </a:lnSpc>
                        <a:spcBef>
                          <a:spcPts val="0"/>
                        </a:spcBef>
                        <a:spcAft>
                          <a:spcPts val="0"/>
                        </a:spcAft>
                        <a:buNone/>
                      </a:pPr>
                      <a:r>
                        <a:rPr lang="fi-FI" sz="1300">
                          <a:latin typeface="Calibri"/>
                          <a:ea typeface="Calibri"/>
                          <a:cs typeface="Calibri"/>
                          <a:sym typeface="Calibri"/>
                        </a:rPr>
                        <a:t>Suostuttelu saa voimansa siitä, että ihminen pitää suuremmassa arvossa sellaista, josta on pula tai jota on vaikea saada. Toinen taktiikan taustalla vaikuttava tekijä liittyy niukkuuteen, jolloin syntyy pelko menettää valinnanvapaus, jos mahdollisuuksia saada jotain rajoitetaan. </a:t>
                      </a:r>
                      <a:endParaRPr sz="1300">
                        <a:latin typeface="Calibri"/>
                        <a:ea typeface="Calibri"/>
                        <a:cs typeface="Calibri"/>
                        <a:sym typeface="Calibri"/>
                      </a:endParaRPr>
                    </a:p>
                  </a:txBody>
                  <a:tcPr marL="63500" marR="63500" marT="63500" marB="63500">
                    <a:solidFill>
                      <a:srgbClr val="F3F3F3"/>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1"/>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Google Shape;132;p6"/>
          <p:cNvSpPr txBox="1">
            <a:spLocks noGrp="1"/>
          </p:cNvSpPr>
          <p:nvPr>
            <p:ph type="title"/>
          </p:nvPr>
        </p:nvSpPr>
        <p:spPr>
          <a:xfrm>
            <a:off x="686834" y="591344"/>
            <a:ext cx="3200400" cy="5585619"/>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fi-FI" sz="4100">
                <a:solidFill>
                  <a:srgbClr val="FFFFFF"/>
                </a:solidFill>
              </a:rPr>
              <a:t>Tottelevaisuus</a:t>
            </a:r>
          </a:p>
        </p:txBody>
      </p:sp>
      <p:sp>
        <p:nvSpPr>
          <p:cNvPr id="2" name="Alatunnisteen paikkamerkki 1">
            <a:extLst>
              <a:ext uri="{FF2B5EF4-FFF2-40B4-BE49-F238E27FC236}">
                <a16:creationId xmlns:a16="http://schemas.microsoft.com/office/drawing/2014/main" id="{D6088732-DB8D-4593-8E60-182AD9C4BACB}"/>
              </a:ext>
            </a:extLst>
          </p:cNvPr>
          <p:cNvSpPr>
            <a:spLocks noGrp="1"/>
          </p:cNvSpPr>
          <p:nvPr>
            <p:ph type="ftr" sz="quarter" idx="11"/>
          </p:nvPr>
        </p:nvSpPr>
        <p:spPr>
          <a:xfrm>
            <a:off x="4447308" y="6356350"/>
            <a:ext cx="4842466" cy="365125"/>
          </a:xfrm>
        </p:spPr>
        <p:txBody>
          <a:bodyPr>
            <a:normAutofit/>
          </a:bodyPr>
          <a:lstStyle/>
          <a:p>
            <a:pPr>
              <a:spcAft>
                <a:spcPts val="600"/>
              </a:spcAft>
            </a:pPr>
            <a:r>
              <a:rPr lang="fi-FI"/>
              <a:t>© Sanoma Pro, Tekijät ● Mieli 1 Toimiva ja oppiva ihminen</a:t>
            </a:r>
          </a:p>
        </p:txBody>
      </p:sp>
      <p:sp>
        <p:nvSpPr>
          <p:cNvPr id="142" name="Arc 14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3" name="Google Shape;133;p6"/>
          <p:cNvSpPr txBox="1">
            <a:spLocks noGrp="1"/>
          </p:cNvSpPr>
          <p:nvPr>
            <p:ph idx="1"/>
          </p:nvPr>
        </p:nvSpPr>
        <p:spPr>
          <a:xfrm>
            <a:off x="4447308" y="591344"/>
            <a:ext cx="6906491" cy="5585619"/>
          </a:xfrm>
          <a:prstGeom prst="rect">
            <a:avLst/>
          </a:prstGeom>
        </p:spPr>
        <p:txBody>
          <a:bodyPr spcFirstLastPara="1" lIns="91425" tIns="45700" rIns="91425" bIns="45700" anchor="ctr" anchorCtr="0">
            <a:normAutofit/>
          </a:bodyPr>
          <a:lstStyle/>
          <a:p>
            <a:pPr marL="457200" lvl="0" indent="-342900" rtl="0">
              <a:spcBef>
                <a:spcPts val="1000"/>
              </a:spcBef>
              <a:spcAft>
                <a:spcPts val="0"/>
              </a:spcAft>
              <a:buSzPts val="1800"/>
              <a:buChar char="•"/>
            </a:pPr>
            <a:r>
              <a:rPr lang="fi-FI" dirty="0"/>
              <a:t>auktoriteetin eli valta-asemassa olevan henkilön antaman käskyn noudattamista</a:t>
            </a:r>
          </a:p>
          <a:p>
            <a:pPr marL="457200" lvl="0" indent="-342900" rtl="0">
              <a:spcBef>
                <a:spcPts val="1000"/>
              </a:spcBef>
              <a:spcAft>
                <a:spcPts val="0"/>
              </a:spcAft>
              <a:buSzPts val="1800"/>
              <a:buChar char="•"/>
            </a:pPr>
            <a:r>
              <a:rPr lang="fi-FI" dirty="0"/>
              <a:t>Stanley </a:t>
            </a:r>
            <a:r>
              <a:rPr lang="fi-FI" dirty="0" err="1"/>
              <a:t>Milgram</a:t>
            </a:r>
            <a:r>
              <a:rPr lang="fi-FI" dirty="0"/>
              <a:t>: </a:t>
            </a:r>
            <a:r>
              <a:rPr lang="fi-FI" b="1" dirty="0"/>
              <a:t>tottelevaisuuskokeet</a:t>
            </a:r>
            <a:endParaRPr lang="fi-FI" dirty="0"/>
          </a:p>
          <a:p>
            <a:pPr marL="457200" lvl="0" indent="0" rtl="0">
              <a:spcBef>
                <a:spcPts val="1000"/>
              </a:spcBef>
              <a:spcAft>
                <a:spcPts val="0"/>
              </a:spcAft>
              <a:buNone/>
            </a:pPr>
            <a:endParaRPr lang="fi-FI"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185167-94A9-674B-AA07-772E8938A59F}"/>
              </a:ext>
            </a:extLst>
          </p:cNvPr>
          <p:cNvSpPr>
            <a:spLocks noGrp="1"/>
          </p:cNvSpPr>
          <p:nvPr>
            <p:ph type="title"/>
          </p:nvPr>
        </p:nvSpPr>
        <p:spPr>
          <a:xfrm>
            <a:off x="686834" y="1153572"/>
            <a:ext cx="3200400" cy="4461163"/>
          </a:xfrm>
        </p:spPr>
        <p:txBody>
          <a:bodyPr>
            <a:normAutofit/>
          </a:bodyPr>
          <a:lstStyle/>
          <a:p>
            <a:r>
              <a:rPr lang="fi-FI" sz="4100" b="1">
                <a:solidFill>
                  <a:srgbClr val="FFFFFF"/>
                </a:solidFill>
              </a:rPr>
              <a:t>Psyyken ammattilaiset: psykiatri</a:t>
            </a:r>
            <a:endParaRPr lang="fi-FI" sz="41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E7F023F-D9C3-DF4B-9A77-DA452A3EF96A}"/>
              </a:ext>
            </a:extLst>
          </p:cNvPr>
          <p:cNvSpPr>
            <a:spLocks noGrp="1"/>
          </p:cNvSpPr>
          <p:nvPr>
            <p:ph idx="1"/>
          </p:nvPr>
        </p:nvSpPr>
        <p:spPr>
          <a:xfrm>
            <a:off x="4447308" y="591344"/>
            <a:ext cx="6906491" cy="5585619"/>
          </a:xfrm>
        </p:spPr>
        <p:txBody>
          <a:bodyPr anchor="ctr">
            <a:normAutofit/>
          </a:bodyPr>
          <a:lstStyle/>
          <a:p>
            <a:r>
              <a:rPr lang="fi-FI" dirty="0"/>
              <a:t>mielenterveyshäiriöihin erikoistunut lääkäri</a:t>
            </a:r>
          </a:p>
          <a:p>
            <a:pPr lvl="1"/>
            <a:r>
              <a:rPr lang="fi-FI"/>
              <a:t>psykiatria = lääketieteen erikoisala, jossa tutkitaan ja hoidetaan mielenterveyshäiriöitä</a:t>
            </a:r>
          </a:p>
          <a:p>
            <a:r>
              <a:rPr lang="fi-FI" dirty="0"/>
              <a:t>psykiatri tekee diagnooseja ja määrää hoitotoimenpiteet</a:t>
            </a:r>
          </a:p>
          <a:p>
            <a:pPr lvl="1"/>
            <a:r>
              <a:rPr lang="fi-FI"/>
              <a:t>diagnoosi = nimike, joka kuvaa tiiviisti tiettyä sairautta, häiriötä tai oireyhtymää, esim. paniikkihäiriö</a:t>
            </a:r>
          </a:p>
          <a:p>
            <a:endParaRPr lang="fi-FI"/>
          </a:p>
          <a:p>
            <a:pPr marL="0" indent="0">
              <a:buNone/>
            </a:pPr>
            <a:endParaRPr lang="fi-FI"/>
          </a:p>
        </p:txBody>
      </p:sp>
    </p:spTree>
    <p:extLst>
      <p:ext uri="{BB962C8B-B14F-4D97-AF65-F5344CB8AC3E}">
        <p14:creationId xmlns:p14="http://schemas.microsoft.com/office/powerpoint/2010/main" val="1269918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7"/>
        <p:cNvGrpSpPr/>
        <p:nvPr/>
      </p:nvGrpSpPr>
      <p:grpSpPr>
        <a:xfrm>
          <a:off x="0" y="0"/>
          <a:ext cx="0" cy="0"/>
          <a:chOff x="0" y="0"/>
          <a:chExt cx="0" cy="0"/>
        </a:xfrm>
      </p:grpSpPr>
      <p:sp useBgFill="1">
        <p:nvSpPr>
          <p:cNvPr id="144" name="Rectangle 143">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Google Shape;138;g88df3580ae_0_27"/>
          <p:cNvSpPr txBox="1">
            <a:spLocks noGrp="1"/>
          </p:cNvSpPr>
          <p:nvPr>
            <p:ph type="title"/>
          </p:nvPr>
        </p:nvSpPr>
        <p:spPr>
          <a:xfrm>
            <a:off x="686834" y="591344"/>
            <a:ext cx="3200400" cy="5585619"/>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fi-FI">
                <a:solidFill>
                  <a:srgbClr val="FFFFFF"/>
                </a:solidFill>
              </a:rPr>
              <a:t>Rooli</a:t>
            </a:r>
          </a:p>
        </p:txBody>
      </p:sp>
      <p:sp>
        <p:nvSpPr>
          <p:cNvPr id="2" name="Alatunnisteen paikkamerkki 1">
            <a:extLst>
              <a:ext uri="{FF2B5EF4-FFF2-40B4-BE49-F238E27FC236}">
                <a16:creationId xmlns:a16="http://schemas.microsoft.com/office/drawing/2014/main" id="{5FE3EC4F-ED05-4571-9C94-A802F68F8E10}"/>
              </a:ext>
            </a:extLst>
          </p:cNvPr>
          <p:cNvSpPr>
            <a:spLocks noGrp="1"/>
          </p:cNvSpPr>
          <p:nvPr>
            <p:ph type="ftr" sz="quarter" idx="11"/>
          </p:nvPr>
        </p:nvSpPr>
        <p:spPr>
          <a:xfrm>
            <a:off x="4447308" y="6356350"/>
            <a:ext cx="4842466" cy="365125"/>
          </a:xfrm>
        </p:spPr>
        <p:txBody>
          <a:bodyPr>
            <a:normAutofit/>
          </a:bodyPr>
          <a:lstStyle/>
          <a:p>
            <a:pPr>
              <a:spcAft>
                <a:spcPts val="600"/>
              </a:spcAft>
            </a:pPr>
            <a:r>
              <a:rPr lang="fi-FI"/>
              <a:t>© Sanoma Pro, Tekijät ● Mieli 1 Toimiva ja oppiva ihminen</a:t>
            </a:r>
          </a:p>
        </p:txBody>
      </p:sp>
      <p:sp>
        <p:nvSpPr>
          <p:cNvPr id="148" name="Arc 14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9" name="Google Shape;139;g88df3580ae_0_27"/>
          <p:cNvSpPr txBox="1">
            <a:spLocks noGrp="1"/>
          </p:cNvSpPr>
          <p:nvPr>
            <p:ph idx="1"/>
          </p:nvPr>
        </p:nvSpPr>
        <p:spPr>
          <a:xfrm>
            <a:off x="4447308" y="591344"/>
            <a:ext cx="6906491" cy="5585619"/>
          </a:xfrm>
          <a:prstGeom prst="rect">
            <a:avLst/>
          </a:prstGeom>
        </p:spPr>
        <p:txBody>
          <a:bodyPr spcFirstLastPara="1" lIns="91425" tIns="45700" rIns="91425" bIns="45700" anchor="ctr" anchorCtr="0">
            <a:normAutofit/>
          </a:bodyPr>
          <a:lstStyle/>
          <a:p>
            <a:pPr marL="228600" lvl="0" indent="-279400" rtl="0">
              <a:spcBef>
                <a:spcPts val="1000"/>
              </a:spcBef>
              <a:spcAft>
                <a:spcPts val="0"/>
              </a:spcAft>
              <a:buSzPts val="2600"/>
              <a:buChar char="•"/>
            </a:pPr>
            <a:r>
              <a:rPr lang="fi-FI" dirty="0"/>
              <a:t>ryhmän odotus siitä, miten tietyssä asemassa olevan yksilön tulisi käyttäytyä</a:t>
            </a:r>
          </a:p>
          <a:p>
            <a:pPr marL="228600" lvl="0" indent="-279400" rtl="0">
              <a:spcBef>
                <a:spcPts val="1000"/>
              </a:spcBef>
              <a:spcAft>
                <a:spcPts val="0"/>
              </a:spcAft>
              <a:buSzPts val="2600"/>
              <a:buChar char="•"/>
            </a:pPr>
            <a:r>
              <a:rPr lang="fi-FI" dirty="0"/>
              <a:t>ryhmän jäsenelle kehittyy ryhmän vuorovaikutuksessa rooli tai rooleja</a:t>
            </a:r>
          </a:p>
          <a:p>
            <a:pPr marL="228600" lvl="0" indent="-279400" rtl="0">
              <a:spcBef>
                <a:spcPts val="1000"/>
              </a:spcBef>
              <a:spcAft>
                <a:spcPts val="0"/>
              </a:spcAft>
              <a:buSzPts val="2600"/>
              <a:buChar char="•"/>
            </a:pPr>
            <a:r>
              <a:rPr lang="fi-FI" dirty="0"/>
              <a:t>roolit vaikuttavat ihmisen ajatteluun, tunteisiin ja käyttäytymiseen</a:t>
            </a:r>
          </a:p>
          <a:p>
            <a:pPr marL="228600" lvl="0" indent="-279400" rtl="0">
              <a:spcBef>
                <a:spcPts val="1000"/>
              </a:spcBef>
              <a:spcAft>
                <a:spcPts val="0"/>
              </a:spcAft>
              <a:buSzPts val="2600"/>
              <a:buChar char="•"/>
            </a:pPr>
            <a:r>
              <a:rPr lang="fi-FI" dirty="0"/>
              <a:t>Philip </a:t>
            </a:r>
            <a:r>
              <a:rPr lang="fi-FI" dirty="0" err="1"/>
              <a:t>Zimbardo</a:t>
            </a:r>
            <a:r>
              <a:rPr lang="fi-FI" dirty="0"/>
              <a:t>: </a:t>
            </a:r>
            <a:r>
              <a:rPr lang="fi-FI" b="1" dirty="0"/>
              <a:t>Stanfordin vankilakoe</a:t>
            </a:r>
            <a:endParaRPr lang="fi-FI" dirty="0"/>
          </a:p>
          <a:p>
            <a:pPr marL="0" lvl="0" indent="0" rtl="0">
              <a:spcBef>
                <a:spcPts val="1000"/>
              </a:spcBef>
              <a:spcAft>
                <a:spcPts val="0"/>
              </a:spcAft>
              <a:buNone/>
            </a:pPr>
            <a:endParaRPr lang="fi-FI"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7E8F99E-5D7B-D099-0C06-3A67F7521949}"/>
              </a:ext>
            </a:extLst>
          </p:cNvPr>
          <p:cNvSpPr>
            <a:spLocks noGrp="1"/>
          </p:cNvSpPr>
          <p:nvPr>
            <p:ph type="title"/>
          </p:nvPr>
        </p:nvSpPr>
        <p:spPr>
          <a:xfrm>
            <a:off x="686834" y="591344"/>
            <a:ext cx="3200400" cy="5585619"/>
          </a:xfrm>
        </p:spPr>
        <p:txBody>
          <a:bodyPr>
            <a:normAutofit/>
          </a:bodyPr>
          <a:lstStyle/>
          <a:p>
            <a:r>
              <a:rPr lang="fi-FI">
                <a:solidFill>
                  <a:srgbClr val="FFFFFF"/>
                </a:solidFill>
              </a:rPr>
              <a:t>Kulttuuri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0B2542B0-FEF2-A8B9-B6ED-3E4DF1888BF2}"/>
              </a:ext>
            </a:extLst>
          </p:cNvPr>
          <p:cNvSpPr>
            <a:spLocks noGrp="1"/>
          </p:cNvSpPr>
          <p:nvPr>
            <p:ph idx="1"/>
          </p:nvPr>
        </p:nvSpPr>
        <p:spPr>
          <a:xfrm>
            <a:off x="4447308" y="591344"/>
            <a:ext cx="6906491" cy="5585619"/>
          </a:xfrm>
        </p:spPr>
        <p:txBody>
          <a:bodyPr anchor="ctr">
            <a:normAutofit/>
          </a:bodyPr>
          <a:lstStyle/>
          <a:p>
            <a:r>
              <a:rPr lang="fi-FI" sz="2000" b="0" i="0">
                <a:effectLst/>
              </a:rPr>
              <a:t>Systeemi, joka koostuu jonkin ryhmän jakamista uskomuksista, arvoista ja käyttäytymisestä. </a:t>
            </a:r>
          </a:p>
          <a:p>
            <a:r>
              <a:rPr lang="fi-FI" sz="2000" b="0" i="0">
                <a:effectLst/>
              </a:rPr>
              <a:t>Kulttuuriin kuuluu, että nuo uskomukset, arvot ja käyttäytymismallit välitetään myös seuraavalle sukupolvelle. (kulttuurin jatkuvuus)</a:t>
            </a:r>
          </a:p>
          <a:p>
            <a:r>
              <a:rPr lang="fi-FI" sz="2000" b="0" i="0">
                <a:effectLst/>
              </a:rPr>
              <a:t>Kulttuurilla voidaan viitata laajoihin kulttuuripiireihin, kuten länsimaiseen kulttuuriin tai itäaasialaiseen kulttuuriin. </a:t>
            </a:r>
          </a:p>
          <a:p>
            <a:r>
              <a:rPr lang="fi-FI" sz="2000"/>
              <a:t>Kulttuuripiirien </a:t>
            </a:r>
            <a:r>
              <a:rPr lang="fi-FI" sz="2000" b="0" i="0">
                <a:effectLst/>
              </a:rPr>
              <a:t>sisällä kuitenkin eroja eri kansallisuuksien kulttuurien välillä. </a:t>
            </a:r>
          </a:p>
          <a:p>
            <a:r>
              <a:rPr lang="fi-FI" sz="2000" b="0" i="0">
                <a:effectLst/>
              </a:rPr>
              <a:t>Lisäksi voidaan puhua tietyn työyhteisön, koulun tai jopa perheen kulttuurista.</a:t>
            </a:r>
          </a:p>
          <a:p>
            <a:r>
              <a:rPr lang="fi-FI" sz="2000"/>
              <a:t>Normit eli käyttäytymissäännöt: määrittävät sitä, mikä koetaan hyväksyttäväksi ja tavanomaiseksi toiminnaksi ja mitä pidetään poikkeavana</a:t>
            </a:r>
          </a:p>
          <a:p>
            <a:r>
              <a:rPr lang="fi-FI" sz="2000"/>
              <a:t>Kulttuurien dynaamisuus (globalisaatio)</a:t>
            </a:r>
          </a:p>
          <a:p>
            <a:endParaRPr lang="fi-FI" sz="2000"/>
          </a:p>
        </p:txBody>
      </p:sp>
    </p:spTree>
    <p:extLst>
      <p:ext uri="{BB962C8B-B14F-4D97-AF65-F5344CB8AC3E}">
        <p14:creationId xmlns:p14="http://schemas.microsoft.com/office/powerpoint/2010/main" val="5619515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a:extLst>
              <a:ext uri="{FF2B5EF4-FFF2-40B4-BE49-F238E27FC236}">
                <a16:creationId xmlns:a16="http://schemas.microsoft.com/office/drawing/2014/main" id="{98C4DE65-FCD0-4D8D-1096-CEBF52628C26}"/>
              </a:ext>
            </a:extLst>
          </p:cNvPr>
          <p:cNvPicPr>
            <a:picLocks noGrp="1" noChangeAspect="1"/>
          </p:cNvPicPr>
          <p:nvPr>
            <p:ph idx="1"/>
          </p:nvPr>
        </p:nvPicPr>
        <p:blipFill>
          <a:blip r:embed="rId3"/>
          <a:stretch>
            <a:fillRect/>
          </a:stretch>
        </p:blipFill>
        <p:spPr>
          <a:xfrm>
            <a:off x="2657475" y="428625"/>
            <a:ext cx="6777541" cy="6090165"/>
          </a:xfrm>
          <a:prstGeom prst="rect">
            <a:avLst/>
          </a:prstGeom>
        </p:spPr>
      </p:pic>
    </p:spTree>
    <p:extLst>
      <p:ext uri="{BB962C8B-B14F-4D97-AF65-F5344CB8AC3E}">
        <p14:creationId xmlns:p14="http://schemas.microsoft.com/office/powerpoint/2010/main" val="32024017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D1FD406-ABED-06DA-954B-38C176B45C6C}"/>
              </a:ext>
            </a:extLst>
          </p:cNvPr>
          <p:cNvSpPr>
            <a:spLocks noGrp="1"/>
          </p:cNvSpPr>
          <p:nvPr>
            <p:ph type="title"/>
          </p:nvPr>
        </p:nvSpPr>
        <p:spPr>
          <a:xfrm>
            <a:off x="838200" y="713312"/>
            <a:ext cx="4038600" cy="5431376"/>
          </a:xfrm>
        </p:spPr>
        <p:txBody>
          <a:bodyPr>
            <a:normAutofit/>
          </a:bodyPr>
          <a:lstStyle/>
          <a:p>
            <a:r>
              <a:rPr lang="fi-FI" dirty="0"/>
              <a:t>Kulttuuri vaikuttaa tiedonkäsittelyyn</a:t>
            </a:r>
          </a:p>
        </p:txBody>
      </p:sp>
      <p:sp>
        <p:nvSpPr>
          <p:cNvPr id="3" name="Sisällön paikkamerkki 2">
            <a:extLst>
              <a:ext uri="{FF2B5EF4-FFF2-40B4-BE49-F238E27FC236}">
                <a16:creationId xmlns:a16="http://schemas.microsoft.com/office/drawing/2014/main" id="{7C03FECE-FAD6-60F4-470A-030EC3E82C00}"/>
              </a:ext>
            </a:extLst>
          </p:cNvPr>
          <p:cNvSpPr>
            <a:spLocks noGrp="1"/>
          </p:cNvSpPr>
          <p:nvPr>
            <p:ph idx="1"/>
          </p:nvPr>
        </p:nvSpPr>
        <p:spPr>
          <a:xfrm>
            <a:off x="5929281" y="713312"/>
            <a:ext cx="5842095" cy="5616050"/>
          </a:xfrm>
        </p:spPr>
        <p:txBody>
          <a:bodyPr anchor="ctr">
            <a:normAutofit/>
          </a:bodyPr>
          <a:lstStyle/>
          <a:p>
            <a:r>
              <a:rPr lang="fi-FI" dirty="0"/>
              <a:t>Aivojen tapa käsitellä tietoa on yhteydessä ympäröivään kulttuuriin</a:t>
            </a:r>
          </a:p>
          <a:p>
            <a:r>
              <a:rPr lang="fi-FI" dirty="0"/>
              <a:t>Kulttuurin avulla ihmiset jäsentävät, luokittelevat ja rakentavat käsityksiään todellisuudesta</a:t>
            </a:r>
          </a:p>
          <a:p>
            <a:r>
              <a:rPr lang="fi-FI" dirty="0"/>
              <a:t>On yhteydessä siihen, miten ihminen havaitsee, ajattelee ja käyttää kieltään</a:t>
            </a:r>
          </a:p>
          <a:p>
            <a:r>
              <a:rPr lang="fi-FI" dirty="0"/>
              <a:t>Tutkimukset: </a:t>
            </a:r>
            <a:r>
              <a:rPr lang="fi-FI" dirty="0" err="1"/>
              <a:t>Masuda</a:t>
            </a:r>
            <a:r>
              <a:rPr lang="fi-FI" dirty="0"/>
              <a:t> ja </a:t>
            </a:r>
            <a:r>
              <a:rPr lang="fi-FI" dirty="0" err="1"/>
              <a:t>Nisbet</a:t>
            </a:r>
            <a:r>
              <a:rPr lang="fi-FI" dirty="0"/>
              <a:t> (2001) s. 104, sekä japanilais-suomalainen tutkimus (2013) s. 105</a:t>
            </a:r>
          </a:p>
          <a:p>
            <a:endParaRPr lang="fi-FI" sz="2000" dirty="0"/>
          </a:p>
        </p:txBody>
      </p:sp>
    </p:spTree>
    <p:extLst>
      <p:ext uri="{BB962C8B-B14F-4D97-AF65-F5344CB8AC3E}">
        <p14:creationId xmlns:p14="http://schemas.microsoft.com/office/powerpoint/2010/main" val="22575864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97537A5-F949-B4F4-C07D-9B5B8036BE86}"/>
              </a:ext>
            </a:extLst>
          </p:cNvPr>
          <p:cNvSpPr>
            <a:spLocks noGrp="1"/>
          </p:cNvSpPr>
          <p:nvPr>
            <p:ph type="title"/>
          </p:nvPr>
        </p:nvSpPr>
        <p:spPr>
          <a:xfrm>
            <a:off x="5058819" y="100473"/>
            <a:ext cx="3863173" cy="502221"/>
          </a:xfrm>
        </p:spPr>
        <p:txBody>
          <a:bodyPr vert="horz" lIns="91440" tIns="45720" rIns="91440" bIns="45720" rtlCol="0">
            <a:normAutofit fontScale="90000"/>
          </a:bodyPr>
          <a:lstStyle/>
          <a:p>
            <a:r>
              <a:rPr lang="en-US" sz="4000" dirty="0" err="1"/>
              <a:t>Missä</a:t>
            </a:r>
            <a:r>
              <a:rPr lang="en-US" sz="4000" dirty="0"/>
              <a:t> </a:t>
            </a:r>
            <a:r>
              <a:rPr lang="en-US" sz="4000" dirty="0" err="1"/>
              <a:t>mennään</a:t>
            </a:r>
            <a:r>
              <a:rPr lang="en-US" sz="4000" dirty="0"/>
              <a:t>?</a:t>
            </a:r>
          </a:p>
        </p:txBody>
      </p:sp>
      <p:pic>
        <p:nvPicPr>
          <p:cNvPr id="1026" name="Picture 2">
            <a:extLst>
              <a:ext uri="{FF2B5EF4-FFF2-40B4-BE49-F238E27FC236}">
                <a16:creationId xmlns:a16="http://schemas.microsoft.com/office/drawing/2014/main" id="{9F097BAD-B597-63BF-7AE2-F538C34B76E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4234" y="2271609"/>
            <a:ext cx="5673053" cy="2070663"/>
          </a:xfrm>
          <a:prstGeom prst="rect">
            <a:avLst/>
          </a:prstGeom>
          <a:noFill/>
          <a:extLst>
            <a:ext uri="{909E8E84-426E-40DD-AFC4-6F175D3DCCD1}">
              <a14:hiddenFill xmlns:a14="http://schemas.microsoft.com/office/drawing/2010/main">
                <a:solidFill>
                  <a:srgbClr val="FFFFFF"/>
                </a:solidFill>
              </a14:hiddenFill>
            </a:ext>
          </a:extLst>
        </p:spPr>
      </p:pic>
      <p:pic>
        <p:nvPicPr>
          <p:cNvPr id="4" name="Sisällön paikkamerkki 3">
            <a:extLst>
              <a:ext uri="{FF2B5EF4-FFF2-40B4-BE49-F238E27FC236}">
                <a16:creationId xmlns:a16="http://schemas.microsoft.com/office/drawing/2014/main" id="{EE1C7B18-FA74-79AE-78F0-53C3B15C6293}"/>
              </a:ext>
            </a:extLst>
          </p:cNvPr>
          <p:cNvPicPr>
            <a:picLocks noChangeAspect="1"/>
          </p:cNvPicPr>
          <p:nvPr/>
        </p:nvPicPr>
        <p:blipFill>
          <a:blip r:embed="rId4"/>
          <a:stretch>
            <a:fillRect/>
          </a:stretch>
        </p:blipFill>
        <p:spPr>
          <a:xfrm>
            <a:off x="-614234" y="100473"/>
            <a:ext cx="5673053" cy="2070663"/>
          </a:xfrm>
          <a:prstGeom prst="rect">
            <a:avLst/>
          </a:prstGeom>
        </p:spPr>
      </p:pic>
      <p:pic>
        <p:nvPicPr>
          <p:cNvPr id="5" name="Kuva 4">
            <a:extLst>
              <a:ext uri="{FF2B5EF4-FFF2-40B4-BE49-F238E27FC236}">
                <a16:creationId xmlns:a16="http://schemas.microsoft.com/office/drawing/2014/main" id="{67A7D2C6-CA4B-74CF-3BA0-E33B190FBBA3}"/>
              </a:ext>
            </a:extLst>
          </p:cNvPr>
          <p:cNvPicPr>
            <a:picLocks noChangeAspect="1"/>
          </p:cNvPicPr>
          <p:nvPr/>
        </p:nvPicPr>
        <p:blipFill>
          <a:blip r:embed="rId5"/>
          <a:stretch>
            <a:fillRect/>
          </a:stretch>
        </p:blipFill>
        <p:spPr>
          <a:xfrm>
            <a:off x="-614234" y="4409552"/>
            <a:ext cx="6016228" cy="2206056"/>
          </a:xfrm>
          <a:prstGeom prst="rect">
            <a:avLst/>
          </a:prstGeom>
        </p:spPr>
      </p:pic>
      <p:sp>
        <p:nvSpPr>
          <p:cNvPr id="1035" name="Content Placeholder 1034">
            <a:extLst>
              <a:ext uri="{FF2B5EF4-FFF2-40B4-BE49-F238E27FC236}">
                <a16:creationId xmlns:a16="http://schemas.microsoft.com/office/drawing/2014/main" id="{82412349-AFD3-0958-93DF-D5C8BCC8BC18}"/>
              </a:ext>
            </a:extLst>
          </p:cNvPr>
          <p:cNvSpPr>
            <a:spLocks noGrp="1"/>
          </p:cNvSpPr>
          <p:nvPr>
            <p:ph idx="1"/>
          </p:nvPr>
        </p:nvSpPr>
        <p:spPr>
          <a:xfrm>
            <a:off x="4825218" y="735735"/>
            <a:ext cx="7363733" cy="5879873"/>
          </a:xfrm>
        </p:spPr>
        <p:txBody>
          <a:bodyPr>
            <a:normAutofit fontScale="92500" lnSpcReduction="10000"/>
          </a:bodyPr>
          <a:lstStyle/>
          <a:p>
            <a:r>
              <a:rPr lang="en-US" sz="2000" b="1" dirty="0" err="1"/>
              <a:t>Kognitiiviset</a:t>
            </a:r>
            <a:r>
              <a:rPr lang="en-US" sz="2000" b="1" dirty="0"/>
              <a:t> </a:t>
            </a:r>
            <a:r>
              <a:rPr lang="en-US" sz="2000" b="1" dirty="0" err="1"/>
              <a:t>toiminnot</a:t>
            </a:r>
            <a:r>
              <a:rPr lang="en-US" sz="2000" dirty="0"/>
              <a:t>: </a:t>
            </a:r>
            <a:r>
              <a:rPr lang="en-US" sz="2000" dirty="0" err="1"/>
              <a:t>havaitseminen</a:t>
            </a:r>
            <a:r>
              <a:rPr lang="en-US" sz="2000" dirty="0"/>
              <a:t>, </a:t>
            </a:r>
            <a:r>
              <a:rPr lang="en-US" sz="2000" dirty="0" err="1"/>
              <a:t>tarkkaavaisuus</a:t>
            </a:r>
            <a:r>
              <a:rPr lang="en-US" sz="2000" dirty="0"/>
              <a:t>, </a:t>
            </a:r>
            <a:r>
              <a:rPr lang="en-US" sz="2000" dirty="0" err="1"/>
              <a:t>muisti</a:t>
            </a:r>
            <a:r>
              <a:rPr lang="en-US" sz="2000" dirty="0"/>
              <a:t>, </a:t>
            </a:r>
            <a:r>
              <a:rPr lang="en-US" sz="2000" dirty="0" err="1"/>
              <a:t>ajattelu</a:t>
            </a:r>
            <a:r>
              <a:rPr lang="en-US" sz="2000" dirty="0"/>
              <a:t>, </a:t>
            </a:r>
            <a:r>
              <a:rPr lang="en-US" sz="2000" dirty="0" err="1"/>
              <a:t>kieli</a:t>
            </a:r>
            <a:r>
              <a:rPr lang="en-US" sz="2000" dirty="0"/>
              <a:t>, </a:t>
            </a:r>
            <a:r>
              <a:rPr lang="en-US" sz="2000" dirty="0" err="1"/>
              <a:t>oppiminen</a:t>
            </a:r>
            <a:endParaRPr lang="en-US" sz="2000" dirty="0"/>
          </a:p>
          <a:p>
            <a:r>
              <a:rPr lang="en-US" sz="2000" dirty="0" err="1"/>
              <a:t>Tarkkaavaisuus</a:t>
            </a:r>
            <a:r>
              <a:rPr lang="en-US" sz="2000" dirty="0"/>
              <a:t> </a:t>
            </a:r>
            <a:r>
              <a:rPr lang="en-US" sz="2000" dirty="0" err="1"/>
              <a:t>valikoivaa</a:t>
            </a:r>
            <a:r>
              <a:rPr lang="en-US" sz="2000" dirty="0"/>
              <a:t>, </a:t>
            </a:r>
            <a:r>
              <a:rPr lang="en-US" sz="2000" dirty="0" err="1"/>
              <a:t>muisti</a:t>
            </a:r>
            <a:r>
              <a:rPr lang="en-US" sz="2000" dirty="0"/>
              <a:t> </a:t>
            </a:r>
            <a:r>
              <a:rPr lang="en-US" sz="2000" dirty="0" err="1"/>
              <a:t>rekonstruktiivista</a:t>
            </a:r>
            <a:r>
              <a:rPr lang="en-US" sz="2000" dirty="0"/>
              <a:t>, </a:t>
            </a:r>
            <a:r>
              <a:rPr lang="en-US" sz="2000" dirty="0" err="1"/>
              <a:t>ajattelu</a:t>
            </a:r>
            <a:r>
              <a:rPr lang="en-US" sz="2000" dirty="0"/>
              <a:t> </a:t>
            </a:r>
            <a:r>
              <a:rPr lang="en-US" sz="2000" dirty="0" err="1"/>
              <a:t>nopeaa</a:t>
            </a:r>
            <a:r>
              <a:rPr lang="en-US" sz="2000" dirty="0"/>
              <a:t> tai </a:t>
            </a:r>
            <a:r>
              <a:rPr lang="en-US" sz="2000" dirty="0" err="1"/>
              <a:t>hidasta</a:t>
            </a:r>
            <a:endParaRPr lang="en-US" sz="2000" dirty="0"/>
          </a:p>
          <a:p>
            <a:r>
              <a:rPr lang="en-US" sz="2000" b="1" dirty="0" err="1"/>
              <a:t>Skeemat</a:t>
            </a:r>
            <a:r>
              <a:rPr lang="en-US" sz="2000" b="1" dirty="0"/>
              <a:t> ja </a:t>
            </a:r>
            <a:r>
              <a:rPr lang="en-US" sz="2000" b="1" dirty="0" err="1"/>
              <a:t>skriptit</a:t>
            </a:r>
            <a:r>
              <a:rPr lang="en-US" sz="2000" b="1" dirty="0"/>
              <a:t> </a:t>
            </a:r>
            <a:r>
              <a:rPr lang="en-US" sz="2000" dirty="0" err="1"/>
              <a:t>eli</a:t>
            </a:r>
            <a:r>
              <a:rPr lang="en-US" sz="2000" dirty="0"/>
              <a:t> </a:t>
            </a:r>
            <a:r>
              <a:rPr lang="en-US" sz="2000" dirty="0" err="1"/>
              <a:t>sisäiset</a:t>
            </a:r>
            <a:r>
              <a:rPr lang="en-US" sz="2000" dirty="0"/>
              <a:t> </a:t>
            </a:r>
            <a:r>
              <a:rPr lang="en-US" sz="2000" dirty="0" err="1"/>
              <a:t>mallit</a:t>
            </a:r>
            <a:endParaRPr lang="en-US" sz="2000" dirty="0"/>
          </a:p>
          <a:p>
            <a:r>
              <a:rPr lang="en-US" sz="2000" b="1" dirty="0" err="1"/>
              <a:t>Havaintokehä</a:t>
            </a:r>
            <a:endParaRPr lang="en-US" sz="2000" b="1" dirty="0"/>
          </a:p>
          <a:p>
            <a:r>
              <a:rPr lang="en-US" sz="2000" b="1" dirty="0" err="1"/>
              <a:t>Tunne</a:t>
            </a:r>
            <a:r>
              <a:rPr lang="en-US" sz="2000" b="1" dirty="0"/>
              <a:t> </a:t>
            </a:r>
            <a:r>
              <a:rPr lang="en-US" sz="2000" b="1" dirty="0" err="1"/>
              <a:t>eli</a:t>
            </a:r>
            <a:r>
              <a:rPr lang="en-US" sz="2000" b="1" dirty="0"/>
              <a:t> </a:t>
            </a:r>
            <a:r>
              <a:rPr lang="en-US" sz="2000" b="1" dirty="0" err="1"/>
              <a:t>emootio</a:t>
            </a:r>
            <a:r>
              <a:rPr lang="en-US" sz="2000" b="1" dirty="0"/>
              <a:t> </a:t>
            </a:r>
            <a:r>
              <a:rPr lang="en-US" sz="2000" dirty="0" err="1"/>
              <a:t>koostuu</a:t>
            </a:r>
            <a:r>
              <a:rPr lang="en-US" sz="2000" dirty="0"/>
              <a:t> </a:t>
            </a:r>
            <a:r>
              <a:rPr lang="en-US" sz="2000" dirty="0" err="1"/>
              <a:t>tunnereaktiosta</a:t>
            </a:r>
            <a:r>
              <a:rPr lang="en-US" sz="2000" dirty="0"/>
              <a:t> ja </a:t>
            </a:r>
            <a:r>
              <a:rPr lang="en-US" sz="2000" dirty="0" err="1"/>
              <a:t>tunnekokemuksesta</a:t>
            </a:r>
            <a:endParaRPr lang="en-US" sz="2000" dirty="0"/>
          </a:p>
          <a:p>
            <a:r>
              <a:rPr lang="en-US" sz="2000" dirty="0" err="1"/>
              <a:t>Tunteiden</a:t>
            </a:r>
            <a:r>
              <a:rPr lang="en-US" sz="2000" dirty="0"/>
              <a:t> </a:t>
            </a:r>
            <a:r>
              <a:rPr lang="en-US" sz="2000" dirty="0" err="1"/>
              <a:t>säätely</a:t>
            </a:r>
            <a:r>
              <a:rPr lang="en-US" sz="2000" dirty="0"/>
              <a:t> </a:t>
            </a:r>
            <a:r>
              <a:rPr lang="en-US" sz="2000" dirty="0" err="1"/>
              <a:t>voi</a:t>
            </a:r>
            <a:r>
              <a:rPr lang="en-US" sz="2000" dirty="0"/>
              <a:t> olla </a:t>
            </a:r>
            <a:r>
              <a:rPr lang="en-US" sz="2000" dirty="0" err="1"/>
              <a:t>ennakoivaa</a:t>
            </a:r>
            <a:r>
              <a:rPr lang="en-US" sz="2000" dirty="0"/>
              <a:t> tai </a:t>
            </a:r>
            <a:r>
              <a:rPr lang="en-US" sz="2000" dirty="0" err="1"/>
              <a:t>reaktiosidonnaista</a:t>
            </a:r>
            <a:endParaRPr lang="en-US" sz="2000" dirty="0"/>
          </a:p>
          <a:p>
            <a:r>
              <a:rPr lang="en-US" sz="2000" b="1" dirty="0" err="1"/>
              <a:t>Motiivi</a:t>
            </a:r>
            <a:r>
              <a:rPr lang="en-US" sz="2000" b="1" dirty="0"/>
              <a:t> </a:t>
            </a:r>
            <a:r>
              <a:rPr lang="en-US" sz="2000" dirty="0"/>
              <a:t>(</a:t>
            </a:r>
            <a:r>
              <a:rPr lang="en-US" sz="2000" dirty="0" err="1"/>
              <a:t>biloginen</a:t>
            </a:r>
            <a:r>
              <a:rPr lang="en-US" sz="2000" dirty="0"/>
              <a:t>, </a:t>
            </a:r>
            <a:r>
              <a:rPr lang="en-US" sz="2000" dirty="0" err="1"/>
              <a:t>psyykkinen</a:t>
            </a:r>
            <a:r>
              <a:rPr lang="en-US" sz="2000" dirty="0"/>
              <a:t>, </a:t>
            </a:r>
            <a:r>
              <a:rPr lang="en-US" sz="2000" dirty="0" err="1"/>
              <a:t>sosiaalinen</a:t>
            </a:r>
            <a:r>
              <a:rPr lang="en-US" sz="2000" dirty="0"/>
              <a:t>) ja </a:t>
            </a:r>
            <a:r>
              <a:rPr lang="en-US" sz="2000" b="1" dirty="0" err="1"/>
              <a:t>motivaatio</a:t>
            </a:r>
            <a:r>
              <a:rPr lang="en-US" sz="2000" dirty="0"/>
              <a:t> (</a:t>
            </a:r>
            <a:r>
              <a:rPr lang="en-US" sz="2000" dirty="0" err="1"/>
              <a:t>tila</a:t>
            </a:r>
            <a:r>
              <a:rPr lang="en-US" sz="2000" dirty="0"/>
              <a:t> </a:t>
            </a:r>
            <a:r>
              <a:rPr lang="en-US" sz="2000" dirty="0" err="1"/>
              <a:t>joka</a:t>
            </a:r>
            <a:r>
              <a:rPr lang="en-US" sz="2000" dirty="0"/>
              <a:t> </a:t>
            </a:r>
            <a:r>
              <a:rPr lang="en-US" sz="2000" dirty="0" err="1"/>
              <a:t>virittää</a:t>
            </a:r>
            <a:r>
              <a:rPr lang="en-US" sz="2000" dirty="0"/>
              <a:t> ja </a:t>
            </a:r>
            <a:r>
              <a:rPr lang="en-US" sz="2000" dirty="0" err="1"/>
              <a:t>ohjaa</a:t>
            </a:r>
            <a:r>
              <a:rPr lang="en-US" sz="2000" dirty="0"/>
              <a:t> </a:t>
            </a:r>
            <a:r>
              <a:rPr lang="en-US" sz="2000" dirty="0" err="1"/>
              <a:t>ihmisen</a:t>
            </a:r>
            <a:r>
              <a:rPr lang="en-US" sz="2000" dirty="0"/>
              <a:t> </a:t>
            </a:r>
            <a:r>
              <a:rPr lang="en-US" sz="2000" dirty="0" err="1"/>
              <a:t>käyttäytymistä</a:t>
            </a:r>
            <a:r>
              <a:rPr lang="en-US" sz="2000" dirty="0"/>
              <a:t>), </a:t>
            </a:r>
            <a:r>
              <a:rPr lang="en-US" sz="2000" dirty="0" err="1"/>
              <a:t>sisäinen</a:t>
            </a:r>
            <a:r>
              <a:rPr lang="en-US" sz="2000" dirty="0"/>
              <a:t>, </a:t>
            </a:r>
            <a:r>
              <a:rPr lang="en-US" sz="2000" dirty="0" err="1"/>
              <a:t>ulkoinen</a:t>
            </a:r>
            <a:endParaRPr lang="en-US" sz="2000" dirty="0"/>
          </a:p>
          <a:p>
            <a:r>
              <a:rPr lang="en-US" sz="2000" b="1" dirty="0" err="1"/>
              <a:t>Sosialisaatio</a:t>
            </a:r>
            <a:endParaRPr lang="en-US" sz="2000" b="1" dirty="0"/>
          </a:p>
          <a:p>
            <a:r>
              <a:rPr lang="en-US" sz="2000" b="1" dirty="0" err="1"/>
              <a:t>Konformisuus</a:t>
            </a:r>
            <a:r>
              <a:rPr lang="en-US" sz="2000" b="1" dirty="0"/>
              <a:t> </a:t>
            </a:r>
            <a:r>
              <a:rPr lang="en-US" sz="2000" dirty="0"/>
              <a:t>(</a:t>
            </a:r>
            <a:r>
              <a:rPr lang="en-US" sz="2000" dirty="0" err="1"/>
              <a:t>ryhmään</a:t>
            </a:r>
            <a:r>
              <a:rPr lang="en-US" sz="2000" dirty="0"/>
              <a:t> </a:t>
            </a:r>
            <a:r>
              <a:rPr lang="en-US" sz="2000" dirty="0" err="1"/>
              <a:t>mukautuminen</a:t>
            </a:r>
            <a:r>
              <a:rPr lang="en-US" sz="2000" dirty="0"/>
              <a:t>)</a:t>
            </a:r>
          </a:p>
          <a:p>
            <a:r>
              <a:rPr lang="en-US" sz="2000" b="1" dirty="0" err="1"/>
              <a:t>Tottelevaisuus</a:t>
            </a:r>
            <a:r>
              <a:rPr lang="en-US" sz="2000" b="1" dirty="0"/>
              <a:t>, </a:t>
            </a:r>
            <a:r>
              <a:rPr lang="en-US" sz="2000" b="1" dirty="0" err="1"/>
              <a:t>sivustakatsojaefekti</a:t>
            </a:r>
            <a:r>
              <a:rPr lang="en-US" sz="2000" b="1" dirty="0"/>
              <a:t>, </a:t>
            </a:r>
            <a:r>
              <a:rPr lang="en-US" sz="2000" b="1" dirty="0" err="1"/>
              <a:t>rooli</a:t>
            </a:r>
            <a:endParaRPr lang="en-US" sz="2000" b="1" dirty="0"/>
          </a:p>
          <a:p>
            <a:r>
              <a:rPr lang="en-US" sz="2000" b="1" dirty="0" err="1"/>
              <a:t>Evoluutiopsykologia</a:t>
            </a:r>
            <a:endParaRPr lang="en-US" sz="2000" b="1" dirty="0"/>
          </a:p>
          <a:p>
            <a:r>
              <a:rPr lang="en-US" sz="2000" dirty="0" err="1"/>
              <a:t>Geenit</a:t>
            </a:r>
            <a:r>
              <a:rPr lang="en-US" sz="2000" dirty="0"/>
              <a:t>, </a:t>
            </a:r>
            <a:r>
              <a:rPr lang="en-US" sz="2000" b="1" dirty="0" err="1"/>
              <a:t>perimä</a:t>
            </a:r>
            <a:r>
              <a:rPr lang="en-US" sz="2000" b="1" dirty="0"/>
              <a:t> – </a:t>
            </a:r>
            <a:r>
              <a:rPr lang="en-US" sz="2000" b="1" dirty="0" err="1"/>
              <a:t>ympäristö</a:t>
            </a:r>
            <a:endParaRPr lang="en-US" sz="2000" b="1" dirty="0"/>
          </a:p>
          <a:p>
            <a:r>
              <a:rPr lang="en-US" sz="2000" b="1" dirty="0" err="1"/>
              <a:t>Temperamentti</a:t>
            </a:r>
            <a:r>
              <a:rPr lang="en-US" sz="2000" b="1" dirty="0"/>
              <a:t>, </a:t>
            </a:r>
            <a:r>
              <a:rPr lang="en-US" sz="2000" b="1" dirty="0" err="1"/>
              <a:t>persoonallisuus</a:t>
            </a:r>
            <a:endParaRPr lang="en-US" sz="2000" b="1" dirty="0"/>
          </a:p>
          <a:p>
            <a:r>
              <a:rPr lang="en-US" sz="2000" b="1" dirty="0" err="1"/>
              <a:t>Aivot</a:t>
            </a:r>
            <a:r>
              <a:rPr lang="en-US" sz="2000" b="1" dirty="0"/>
              <a:t>, </a:t>
            </a:r>
            <a:r>
              <a:rPr lang="en-US" sz="2000" b="1" dirty="0" err="1"/>
              <a:t>hermosto</a:t>
            </a:r>
            <a:r>
              <a:rPr lang="en-US" sz="2000" b="1" dirty="0"/>
              <a:t>, </a:t>
            </a:r>
            <a:r>
              <a:rPr lang="en-US" sz="2000" b="1" dirty="0" err="1"/>
              <a:t>plastisiteetti</a:t>
            </a:r>
            <a:endParaRPr lang="en-US" sz="2000" b="1" dirty="0"/>
          </a:p>
          <a:p>
            <a:endParaRPr lang="en-US" sz="2000" dirty="0"/>
          </a:p>
          <a:p>
            <a:endParaRPr lang="en-US" sz="2000" dirty="0"/>
          </a:p>
        </p:txBody>
      </p:sp>
    </p:spTree>
    <p:extLst>
      <p:ext uri="{BB962C8B-B14F-4D97-AF65-F5344CB8AC3E}">
        <p14:creationId xmlns:p14="http://schemas.microsoft.com/office/powerpoint/2010/main" val="7538599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663DFEC-3FD2-1060-DC79-5ADE605A7C2B}"/>
              </a:ext>
            </a:extLst>
          </p:cNvPr>
          <p:cNvSpPr>
            <a:spLocks noGrp="1"/>
          </p:cNvSpPr>
          <p:nvPr>
            <p:ph type="title"/>
          </p:nvPr>
        </p:nvSpPr>
        <p:spPr>
          <a:xfrm>
            <a:off x="357188" y="723899"/>
            <a:ext cx="6002110" cy="962027"/>
          </a:xfrm>
        </p:spPr>
        <p:txBody>
          <a:bodyPr>
            <a:normAutofit/>
          </a:bodyPr>
          <a:lstStyle/>
          <a:p>
            <a:r>
              <a:rPr lang="fi-FI" sz="4000" dirty="0">
                <a:latin typeface="+mn-lt"/>
              </a:rPr>
              <a:t>Oppiminen psykologiassa:</a:t>
            </a:r>
          </a:p>
        </p:txBody>
      </p:sp>
      <p:sp>
        <p:nvSpPr>
          <p:cNvPr id="3" name="Sisällön paikkamerkki 2">
            <a:extLst>
              <a:ext uri="{FF2B5EF4-FFF2-40B4-BE49-F238E27FC236}">
                <a16:creationId xmlns:a16="http://schemas.microsoft.com/office/drawing/2014/main" id="{4BCA3302-C74F-F986-C043-A0639720B788}"/>
              </a:ext>
            </a:extLst>
          </p:cNvPr>
          <p:cNvSpPr>
            <a:spLocks noGrp="1"/>
          </p:cNvSpPr>
          <p:nvPr>
            <p:ph idx="1"/>
          </p:nvPr>
        </p:nvSpPr>
        <p:spPr>
          <a:xfrm>
            <a:off x="357188" y="2100263"/>
            <a:ext cx="6481602" cy="4033838"/>
          </a:xfrm>
        </p:spPr>
        <p:txBody>
          <a:bodyPr>
            <a:normAutofit/>
          </a:bodyPr>
          <a:lstStyle/>
          <a:p>
            <a:r>
              <a:rPr lang="fi-FI" sz="2400" b="0" i="0" dirty="0">
                <a:effectLst/>
                <a:ea typeface="Noto Serif" panose="02020502060505020204" pitchFamily="18"/>
                <a:cs typeface="Noto Serif" panose="02020502060505020204" pitchFamily="18"/>
              </a:rPr>
              <a:t>Oppimisella tarkoitetaan yksilön tiedoissa, taidoissa ja valmiuksissa, sekä toiminnassa tapahtuvaa suhteellisen pysyvää, kokemukseen perustuvaa muutosta</a:t>
            </a:r>
          </a:p>
          <a:p>
            <a:r>
              <a:rPr lang="fi-FI" sz="2400" dirty="0">
                <a:ea typeface="Noto Serif" panose="02020502060505020204" pitchFamily="18"/>
                <a:cs typeface="Noto Serif" panose="02020502060505020204" pitchFamily="18"/>
              </a:rPr>
              <a:t>Muutos</a:t>
            </a:r>
            <a:r>
              <a:rPr lang="fi-FI" sz="2400" b="0" i="0" dirty="0">
                <a:effectLst/>
                <a:ea typeface="Noto Serif" panose="02020502060505020204" pitchFamily="18"/>
                <a:cs typeface="Noto Serif" panose="02020502060505020204" pitchFamily="18"/>
              </a:rPr>
              <a:t> syntyy joko tahattomasti ilman tietoista ponnistelua tai tavoitteellisesti tietoa konstruoimalla eli aikaisempiin tietoihin vertailemalla ja yhdistämällä.</a:t>
            </a:r>
          </a:p>
          <a:p>
            <a:r>
              <a:rPr lang="fi-FI" sz="2400" b="0" i="0" dirty="0">
                <a:effectLst/>
                <a:ea typeface="Noto Serif" panose="02020502060505020204" pitchFamily="18"/>
                <a:cs typeface="Noto Serif" panose="02020502060505020204" pitchFamily="18"/>
              </a:rPr>
              <a:t>Oppimiseen vaikuttavat sekä biologiset, sosiaaliset että psyykkiset tekijät.</a:t>
            </a:r>
            <a:endParaRPr lang="fi-FI" sz="2400" dirty="0">
              <a:ea typeface="Noto Serif" panose="02020502060505020204" pitchFamily="18"/>
              <a:cs typeface="Noto Serif" panose="02020502060505020204" pitchFamily="18"/>
            </a:endParaRPr>
          </a:p>
        </p:txBody>
      </p:sp>
      <p:pic>
        <p:nvPicPr>
          <p:cNvPr id="5" name="Picture 4" descr="Hehkulamppu keltaisella taustalla, johon on luonnosteltu valonsäteet ja johto">
            <a:extLst>
              <a:ext uri="{FF2B5EF4-FFF2-40B4-BE49-F238E27FC236}">
                <a16:creationId xmlns:a16="http://schemas.microsoft.com/office/drawing/2014/main" id="{ED0B6B2C-8151-18CE-A5C2-77E76A8275B9}"/>
              </a:ext>
            </a:extLst>
          </p:cNvPr>
          <p:cNvPicPr>
            <a:picLocks noChangeAspect="1"/>
          </p:cNvPicPr>
          <p:nvPr/>
        </p:nvPicPr>
        <p:blipFill rotWithShape="1">
          <a:blip r:embed="rId2"/>
          <a:srcRect l="50040" r="5189"/>
          <a:stretch/>
        </p:blipFill>
        <p:spPr>
          <a:xfrm>
            <a:off x="7199440" y="10"/>
            <a:ext cx="4992560" cy="6857990"/>
          </a:xfrm>
          <a:prstGeom prst="rect">
            <a:avLst/>
          </a:prstGeom>
          <a:effectLst/>
        </p:spPr>
      </p:pic>
    </p:spTree>
    <p:extLst>
      <p:ext uri="{BB962C8B-B14F-4D97-AF65-F5344CB8AC3E}">
        <p14:creationId xmlns:p14="http://schemas.microsoft.com/office/powerpoint/2010/main" val="35800177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9F40DD2-34BC-BBE5-85E2-BA01E98A8F1C}"/>
              </a:ext>
            </a:extLst>
          </p:cNvPr>
          <p:cNvSpPr>
            <a:spLocks noGrp="1"/>
          </p:cNvSpPr>
          <p:nvPr>
            <p:ph type="title"/>
          </p:nvPr>
        </p:nvSpPr>
        <p:spPr>
          <a:xfrm>
            <a:off x="312039" y="548640"/>
            <a:ext cx="4298823" cy="5431536"/>
          </a:xfrm>
        </p:spPr>
        <p:txBody>
          <a:bodyPr>
            <a:normAutofit/>
          </a:bodyPr>
          <a:lstStyle/>
          <a:p>
            <a:r>
              <a:rPr lang="fi-FI" sz="4000" b="1" dirty="0"/>
              <a:t>Oppimistyyliajattelu: </a:t>
            </a:r>
            <a:br>
              <a:rPr lang="fi-FI" sz="4000" b="1" dirty="0"/>
            </a:br>
            <a:br>
              <a:rPr lang="fi-FI" sz="3600" dirty="0"/>
            </a:br>
            <a:r>
              <a:rPr lang="fi-FI" sz="3600" dirty="0"/>
              <a:t>Onko siitä haittaa? </a:t>
            </a:r>
            <a:br>
              <a:rPr lang="fi-FI" sz="3600" dirty="0"/>
            </a:br>
            <a:r>
              <a:rPr lang="fi-FI" sz="3600" dirty="0"/>
              <a:t>Onko se väärinkäsitys?</a:t>
            </a:r>
          </a:p>
        </p:txBody>
      </p:sp>
      <p:sp>
        <p:nvSpPr>
          <p:cNvPr id="3" name="Sisällön paikkamerkki 2">
            <a:extLst>
              <a:ext uri="{FF2B5EF4-FFF2-40B4-BE49-F238E27FC236}">
                <a16:creationId xmlns:a16="http://schemas.microsoft.com/office/drawing/2014/main" id="{1A269238-14A6-F24C-5917-5CF555F4012F}"/>
              </a:ext>
            </a:extLst>
          </p:cNvPr>
          <p:cNvSpPr>
            <a:spLocks noGrp="1"/>
          </p:cNvSpPr>
          <p:nvPr>
            <p:ph idx="1"/>
          </p:nvPr>
        </p:nvSpPr>
        <p:spPr>
          <a:xfrm>
            <a:off x="5126418" y="552091"/>
            <a:ext cx="6224335" cy="5431536"/>
          </a:xfrm>
        </p:spPr>
        <p:txBody>
          <a:bodyPr anchor="ctr">
            <a:normAutofit/>
          </a:bodyPr>
          <a:lstStyle/>
          <a:p>
            <a:pPr marL="0" indent="0">
              <a:buNone/>
            </a:pPr>
            <a:r>
              <a:rPr lang="fi-FI" dirty="0"/>
              <a:t>Yksilöllisiä eroja oppimisessa: </a:t>
            </a:r>
          </a:p>
          <a:p>
            <a:pPr marL="0" indent="0">
              <a:buNone/>
            </a:pPr>
            <a:r>
              <a:rPr lang="fi-FI" dirty="0"/>
              <a:t>1) Tiedolliset valmiudet</a:t>
            </a:r>
          </a:p>
          <a:p>
            <a:pPr marL="0" indent="0">
              <a:buNone/>
            </a:pPr>
            <a:r>
              <a:rPr lang="fi-FI" dirty="0"/>
              <a:t>2) Temperamentti</a:t>
            </a:r>
          </a:p>
          <a:p>
            <a:pPr marL="0" indent="0">
              <a:buNone/>
            </a:pPr>
            <a:r>
              <a:rPr lang="fi-FI" dirty="0"/>
              <a:t>3) Motivaatio</a:t>
            </a:r>
          </a:p>
          <a:p>
            <a:pPr marL="0" indent="0">
              <a:buNone/>
            </a:pPr>
            <a:r>
              <a:rPr lang="fi-FI" dirty="0"/>
              <a:t>4) Palaute</a:t>
            </a:r>
          </a:p>
          <a:p>
            <a:pPr marL="0" indent="0">
              <a:buNone/>
            </a:pPr>
            <a:r>
              <a:rPr lang="fi-FI" dirty="0"/>
              <a:t>5) Virheiden salliminen, turvallinen oppimisympäristö</a:t>
            </a:r>
          </a:p>
          <a:p>
            <a:pPr marL="0" indent="0">
              <a:buNone/>
            </a:pPr>
            <a:endParaRPr lang="fi-FI" dirty="0"/>
          </a:p>
          <a:p>
            <a:pPr marL="0" indent="0">
              <a:buNone/>
            </a:pPr>
            <a:r>
              <a:rPr lang="fi-FI" dirty="0"/>
              <a:t>Väärät uskomukset oppimisesta voivat kaventaa oppimismahdollisuuksia</a:t>
            </a:r>
          </a:p>
          <a:p>
            <a:endParaRPr lang="fi-FI" sz="2200" dirty="0"/>
          </a:p>
        </p:txBody>
      </p:sp>
    </p:spTree>
    <p:extLst>
      <p:ext uri="{BB962C8B-B14F-4D97-AF65-F5344CB8AC3E}">
        <p14:creationId xmlns:p14="http://schemas.microsoft.com/office/powerpoint/2010/main" val="2593522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4225051B-3493-48E7-D37F-6D327200F18A}"/>
              </a:ext>
            </a:extLst>
          </p:cNvPr>
          <p:cNvSpPr>
            <a:spLocks noGrp="1"/>
          </p:cNvSpPr>
          <p:nvPr>
            <p:ph idx="1"/>
          </p:nvPr>
        </p:nvSpPr>
        <p:spPr>
          <a:xfrm>
            <a:off x="862884" y="901521"/>
            <a:ext cx="10490915" cy="5275442"/>
          </a:xfrm>
        </p:spPr>
        <p:txBody>
          <a:bodyPr/>
          <a:lstStyle/>
          <a:p>
            <a:r>
              <a:rPr lang="fi-FI" dirty="0"/>
              <a:t>Oppiminen vaatii tiedonkäsittelyä, tarkkaavaisuuden suuntaamista ja strategioita</a:t>
            </a:r>
          </a:p>
          <a:p>
            <a:r>
              <a:rPr lang="fi-FI" dirty="0"/>
              <a:t>Tehokkaan oppimistaidon saavuttaminen edellyttää harjoittelua aivan samoin kuin minkä tahansa muun taidon oppiminen</a:t>
            </a:r>
          </a:p>
          <a:p>
            <a:r>
              <a:rPr lang="fi-FI" dirty="0"/>
              <a:t>Kannattaa kokeilla monenlaisia tapoja ja katsoa, mitkä niistä toimivat itselle parhaiten</a:t>
            </a:r>
          </a:p>
          <a:p>
            <a:r>
              <a:rPr lang="fi-FI" dirty="0">
                <a:hlinkClick r:id="rId3"/>
              </a:rPr>
              <a:t>https://yle.fi/aihe/artikkeli/2019/08/20/ota-haltuun-opiskelutekniikat</a:t>
            </a:r>
            <a:endParaRPr lang="fi-FI" dirty="0"/>
          </a:p>
          <a:p>
            <a:r>
              <a:rPr lang="fi-FI" b="0" i="0" dirty="0">
                <a:solidFill>
                  <a:srgbClr val="333333"/>
                </a:solidFill>
                <a:effectLst/>
              </a:rPr>
              <a:t>Ylen sivuilla </a:t>
            </a:r>
            <a:r>
              <a:rPr lang="fi-FI" b="0" i="0" u="sng" dirty="0">
                <a:solidFill>
                  <a:srgbClr val="005FB7"/>
                </a:solidFill>
                <a:effectLst/>
                <a:hlinkClick r:id="rId3"/>
              </a:rPr>
              <a:t>Ota haltuun opiskelutekniikat</a:t>
            </a:r>
            <a:r>
              <a:rPr lang="fi-FI" b="0" i="0" dirty="0">
                <a:solidFill>
                  <a:srgbClr val="333333"/>
                </a:solidFill>
                <a:effectLst/>
              </a:rPr>
              <a:t> on monia pieniä vinkkivideoita oman opiskelun helpottamiseksi.</a:t>
            </a:r>
            <a:endParaRPr lang="fi-FI" dirty="0"/>
          </a:p>
          <a:p>
            <a:endParaRPr lang="fi-FI" dirty="0"/>
          </a:p>
          <a:p>
            <a:endParaRPr lang="fi-FI" dirty="0"/>
          </a:p>
        </p:txBody>
      </p:sp>
    </p:spTree>
    <p:extLst>
      <p:ext uri="{BB962C8B-B14F-4D97-AF65-F5344CB8AC3E}">
        <p14:creationId xmlns:p14="http://schemas.microsoft.com/office/powerpoint/2010/main" val="1364657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descr="Kuva, joka sisältää kohteen teksti, kirje, Tarralappu, kuvakaappaus&#10;&#10;Kuvaus luotu automaattisesti">
            <a:extLst>
              <a:ext uri="{FF2B5EF4-FFF2-40B4-BE49-F238E27FC236}">
                <a16:creationId xmlns:a16="http://schemas.microsoft.com/office/drawing/2014/main" id="{5E7BFC07-1774-B90E-AD89-5C30481D1696}"/>
              </a:ext>
            </a:extLst>
          </p:cNvPr>
          <p:cNvPicPr>
            <a:picLocks noGrp="1" noChangeAspect="1"/>
          </p:cNvPicPr>
          <p:nvPr>
            <p:ph idx="1"/>
          </p:nvPr>
        </p:nvPicPr>
        <p:blipFill>
          <a:blip r:embed="rId3"/>
          <a:stretch>
            <a:fillRect/>
          </a:stretch>
        </p:blipFill>
        <p:spPr>
          <a:xfrm>
            <a:off x="1159098" y="88724"/>
            <a:ext cx="9903853" cy="6660342"/>
          </a:xfrm>
          <a:prstGeom prst="rect">
            <a:avLst/>
          </a:prstGeom>
        </p:spPr>
      </p:pic>
    </p:spTree>
    <p:extLst>
      <p:ext uri="{BB962C8B-B14F-4D97-AF65-F5344CB8AC3E}">
        <p14:creationId xmlns:p14="http://schemas.microsoft.com/office/powerpoint/2010/main" val="15162870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0D15A558-B6DB-E7A4-64DD-A2E17A570AE3}"/>
              </a:ext>
            </a:extLst>
          </p:cNvPr>
          <p:cNvSpPr>
            <a:spLocks noGrp="1"/>
          </p:cNvSpPr>
          <p:nvPr>
            <p:ph type="title"/>
          </p:nvPr>
        </p:nvSpPr>
        <p:spPr>
          <a:xfrm>
            <a:off x="1075767" y="1188637"/>
            <a:ext cx="2988234" cy="4480726"/>
          </a:xfrm>
        </p:spPr>
        <p:txBody>
          <a:bodyPr>
            <a:normAutofit/>
          </a:bodyPr>
          <a:lstStyle/>
          <a:p>
            <a:pPr algn="r"/>
            <a:r>
              <a:rPr lang="fi-FI" sz="4600"/>
              <a:t>Oppiminen</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Sisällön paikkamerkki 2">
            <a:extLst>
              <a:ext uri="{FF2B5EF4-FFF2-40B4-BE49-F238E27FC236}">
                <a16:creationId xmlns:a16="http://schemas.microsoft.com/office/drawing/2014/main" id="{11DE2018-1941-A52B-8FE2-0C7B9754C335}"/>
              </a:ext>
            </a:extLst>
          </p:cNvPr>
          <p:cNvSpPr>
            <a:spLocks noGrp="1"/>
          </p:cNvSpPr>
          <p:nvPr>
            <p:ph idx="1"/>
          </p:nvPr>
        </p:nvSpPr>
        <p:spPr>
          <a:xfrm>
            <a:off x="5255260" y="1648870"/>
            <a:ext cx="4702848" cy="3560260"/>
          </a:xfrm>
        </p:spPr>
        <p:txBody>
          <a:bodyPr anchor="ctr">
            <a:normAutofit/>
          </a:bodyPr>
          <a:lstStyle/>
          <a:p>
            <a:r>
              <a:rPr lang="fi-FI" sz="2400" b="1"/>
              <a:t>Tietoista</a:t>
            </a:r>
            <a:r>
              <a:rPr lang="fi-FI" sz="2400"/>
              <a:t> = tavoitteellinen oppiminen</a:t>
            </a:r>
          </a:p>
          <a:p>
            <a:r>
              <a:rPr lang="fi-FI" sz="2400" b="1"/>
              <a:t>Ei-tietoista</a:t>
            </a:r>
            <a:r>
              <a:rPr lang="fi-FI" sz="2400"/>
              <a:t> = tahaton oppiminen</a:t>
            </a:r>
          </a:p>
          <a:p>
            <a:r>
              <a:rPr lang="fi-FI" sz="2400" b="1"/>
              <a:t>Habituaatio</a:t>
            </a:r>
            <a:r>
              <a:rPr lang="fi-FI" sz="2400"/>
              <a:t> (oppimista, jossa totutaan toistuvasti samanlaisina esiintyviin ympäristön ärsykkeisiin)</a:t>
            </a:r>
          </a:p>
          <a:p>
            <a:endParaRPr lang="fi-FI" sz="2400"/>
          </a:p>
        </p:txBody>
      </p:sp>
    </p:spTree>
    <p:extLst>
      <p:ext uri="{BB962C8B-B14F-4D97-AF65-F5344CB8AC3E}">
        <p14:creationId xmlns:p14="http://schemas.microsoft.com/office/powerpoint/2010/main" val="3582614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C681B2-158B-1C40-A953-CB14223F364B}"/>
              </a:ext>
            </a:extLst>
          </p:cNvPr>
          <p:cNvSpPr>
            <a:spLocks noGrp="1"/>
          </p:cNvSpPr>
          <p:nvPr>
            <p:ph type="title"/>
          </p:nvPr>
        </p:nvSpPr>
        <p:spPr>
          <a:xfrm>
            <a:off x="686834" y="1153572"/>
            <a:ext cx="3200400" cy="4461163"/>
          </a:xfrm>
        </p:spPr>
        <p:txBody>
          <a:bodyPr>
            <a:normAutofit/>
          </a:bodyPr>
          <a:lstStyle/>
          <a:p>
            <a:r>
              <a:rPr lang="fi-FI" sz="3700" b="1">
                <a:solidFill>
                  <a:srgbClr val="FFFFFF"/>
                </a:solidFill>
              </a:rPr>
              <a:t>Psykoterapeutti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C954A89-CF90-0049-A1FD-8264C095F120}"/>
              </a:ext>
            </a:extLst>
          </p:cNvPr>
          <p:cNvSpPr>
            <a:spLocks noGrp="1"/>
          </p:cNvSpPr>
          <p:nvPr>
            <p:ph idx="1"/>
          </p:nvPr>
        </p:nvSpPr>
        <p:spPr>
          <a:xfrm>
            <a:off x="4447308" y="591344"/>
            <a:ext cx="6906491" cy="5585619"/>
          </a:xfrm>
        </p:spPr>
        <p:txBody>
          <a:bodyPr anchor="ctr">
            <a:normAutofit/>
          </a:bodyPr>
          <a:lstStyle/>
          <a:p>
            <a:r>
              <a:rPr lang="fi-FI"/>
              <a:t>terveydenhuollon ammattihenkilö, joka on suorittanut psykoterapeutin koulutuksen</a:t>
            </a:r>
          </a:p>
          <a:p>
            <a:r>
              <a:rPr lang="fi-FI"/>
              <a:t>pohjakoulutukseltaan esim. psykologi, psykiatri, teologi tai opettaja</a:t>
            </a:r>
          </a:p>
          <a:p>
            <a:r>
              <a:rPr lang="fi-FI"/>
              <a:t>antaa psykoterapiaa</a:t>
            </a:r>
          </a:p>
          <a:p>
            <a:pPr lvl="1"/>
            <a:r>
              <a:rPr lang="fi-FI"/>
              <a:t>psykoterapia = terveydenhuollon toimintaa, jossa tuetaan ihmisen psyykkistä kasvua ja kehitystä sekä poistetaan psyykkisiä ongelmia ja mielenterveyden häiriötä</a:t>
            </a:r>
          </a:p>
          <a:p>
            <a:pPr lvl="1"/>
            <a:r>
              <a:rPr lang="fi-FI"/>
              <a:t>psykoterapian suuntauksia ja muotoja on runsaasti; perustuvat teorioihin ihmismielen toiminnasta</a:t>
            </a:r>
          </a:p>
          <a:p>
            <a:pPr lvl="1"/>
            <a:r>
              <a:rPr lang="fi-FI"/>
              <a:t>tutkitusti tehokas hoitomuoto</a:t>
            </a:r>
          </a:p>
        </p:txBody>
      </p:sp>
    </p:spTree>
    <p:extLst>
      <p:ext uri="{BB962C8B-B14F-4D97-AF65-F5344CB8AC3E}">
        <p14:creationId xmlns:p14="http://schemas.microsoft.com/office/powerpoint/2010/main" val="6347078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694FBE8-4F4B-F9EE-ABE5-6ECDFEBBA324}"/>
              </a:ext>
            </a:extLst>
          </p:cNvPr>
          <p:cNvSpPr>
            <a:spLocks noGrp="1"/>
          </p:cNvSpPr>
          <p:nvPr>
            <p:ph type="title"/>
          </p:nvPr>
        </p:nvSpPr>
        <p:spPr>
          <a:xfrm>
            <a:off x="1137038" y="609597"/>
            <a:ext cx="8903433" cy="1330841"/>
          </a:xfrm>
        </p:spPr>
        <p:txBody>
          <a:bodyPr>
            <a:normAutofit/>
          </a:bodyPr>
          <a:lstStyle/>
          <a:p>
            <a:r>
              <a:rPr lang="fi-FI"/>
              <a:t>Klassinen ehdollistuminen</a:t>
            </a:r>
          </a:p>
        </p:txBody>
      </p:sp>
      <p:sp>
        <p:nvSpPr>
          <p:cNvPr id="3" name="Sisällön paikkamerkki 2">
            <a:extLst>
              <a:ext uri="{FF2B5EF4-FFF2-40B4-BE49-F238E27FC236}">
                <a16:creationId xmlns:a16="http://schemas.microsoft.com/office/drawing/2014/main" id="{B8D4F79D-B45D-836E-F6A5-D41C9096865F}"/>
              </a:ext>
            </a:extLst>
          </p:cNvPr>
          <p:cNvSpPr>
            <a:spLocks noGrp="1"/>
          </p:cNvSpPr>
          <p:nvPr>
            <p:ph idx="1"/>
          </p:nvPr>
        </p:nvSpPr>
        <p:spPr>
          <a:xfrm>
            <a:off x="1137038" y="2194100"/>
            <a:ext cx="5126303" cy="3908588"/>
          </a:xfrm>
        </p:spPr>
        <p:txBody>
          <a:bodyPr>
            <a:normAutofit/>
          </a:bodyPr>
          <a:lstStyle/>
          <a:p>
            <a:r>
              <a:rPr lang="fi-FI" sz="2000" dirty="0"/>
              <a:t>Suurelta osin ei-tietoista oppimista</a:t>
            </a:r>
          </a:p>
          <a:p>
            <a:r>
              <a:rPr lang="fi-FI" sz="2000" dirty="0"/>
              <a:t>Tahaton oppiminen, jossa opitaan yhdistämään ärsykkeen aiheuttama reaktio toiseen, alun perin neutraaliin ärsykkeeseen. </a:t>
            </a:r>
          </a:p>
          <a:p>
            <a:r>
              <a:rPr lang="fi-FI" sz="2000" dirty="0"/>
              <a:t>Opimme tiedostamatta yhdistämään erilaisia asioita toisiinsa ympäristössämme -&gt; selviytymisen kannalta oleellista</a:t>
            </a:r>
          </a:p>
          <a:p>
            <a:r>
              <a:rPr lang="fi-FI" sz="2000" dirty="0"/>
              <a:t>Saattaa tuottaa myös turhia reaktioita</a:t>
            </a:r>
          </a:p>
          <a:p>
            <a:r>
              <a:rPr lang="fi-FI" sz="2000" dirty="0"/>
              <a:t>Ivan Pavlov 1900-luvun alussa</a:t>
            </a:r>
          </a:p>
          <a:p>
            <a:r>
              <a:rPr lang="fi-FI" sz="2000" dirty="0"/>
              <a:t>John B. Watson vuonna 1920 (Pikku Albert -koe)</a:t>
            </a:r>
          </a:p>
        </p:txBody>
      </p:sp>
      <p:pic>
        <p:nvPicPr>
          <p:cNvPr id="4" name="Kuva 3">
            <a:extLst>
              <a:ext uri="{FF2B5EF4-FFF2-40B4-BE49-F238E27FC236}">
                <a16:creationId xmlns:a16="http://schemas.microsoft.com/office/drawing/2014/main" id="{75ED9786-2DC4-6107-387E-2AD5908C22CB}"/>
              </a:ext>
            </a:extLst>
          </p:cNvPr>
          <p:cNvPicPr>
            <a:picLocks noChangeAspect="1"/>
          </p:cNvPicPr>
          <p:nvPr/>
        </p:nvPicPr>
        <p:blipFill rotWithShape="1">
          <a:blip r:embed="rId3"/>
          <a:srcRect r="477"/>
          <a:stretch/>
        </p:blipFill>
        <p:spPr>
          <a:xfrm>
            <a:off x="6715615" y="1821764"/>
            <a:ext cx="4955291" cy="4244665"/>
          </a:xfrm>
          <a:prstGeom prst="rect">
            <a:avLst/>
          </a:prstGeom>
        </p:spPr>
      </p:pic>
    </p:spTree>
    <p:extLst>
      <p:ext uri="{BB962C8B-B14F-4D97-AF65-F5344CB8AC3E}">
        <p14:creationId xmlns:p14="http://schemas.microsoft.com/office/powerpoint/2010/main" val="14122409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E78D2190-A847-EB4F-5188-514EB048A92F}"/>
              </a:ext>
            </a:extLst>
          </p:cNvPr>
          <p:cNvSpPr>
            <a:spLocks noGrp="1"/>
          </p:cNvSpPr>
          <p:nvPr>
            <p:ph type="title"/>
          </p:nvPr>
        </p:nvSpPr>
        <p:spPr>
          <a:xfrm>
            <a:off x="686834" y="591344"/>
            <a:ext cx="3200400" cy="5585619"/>
          </a:xfrm>
        </p:spPr>
        <p:txBody>
          <a:bodyPr>
            <a:normAutofit/>
          </a:bodyPr>
          <a:lstStyle/>
          <a:p>
            <a:r>
              <a:rPr lang="fi-FI" sz="3400">
                <a:solidFill>
                  <a:srgbClr val="FFFFFF"/>
                </a:solidFill>
              </a:rPr>
              <a:t>Välineellinen ehdollistuminen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AB6115C4-0900-D6A7-854F-85D6D3CDD192}"/>
              </a:ext>
            </a:extLst>
          </p:cNvPr>
          <p:cNvSpPr>
            <a:spLocks noGrp="1"/>
          </p:cNvSpPr>
          <p:nvPr>
            <p:ph idx="1"/>
          </p:nvPr>
        </p:nvSpPr>
        <p:spPr>
          <a:xfrm>
            <a:off x="4447308" y="591344"/>
            <a:ext cx="6906491" cy="5585619"/>
          </a:xfrm>
        </p:spPr>
        <p:txBody>
          <a:bodyPr anchor="ctr">
            <a:normAutofit/>
          </a:bodyPr>
          <a:lstStyle/>
          <a:p>
            <a:r>
              <a:rPr lang="fi-FI" sz="2400" dirty="0"/>
              <a:t>Aivokemian ohjaamana </a:t>
            </a:r>
            <a:r>
              <a:rPr lang="fi-FI" sz="2400" b="1" dirty="0"/>
              <a:t>ihminen suuntautuu kohti palkintoja ja mielihyvää </a:t>
            </a:r>
            <a:r>
              <a:rPr lang="fi-FI" sz="2400" dirty="0"/>
              <a:t>(osin tietoisesti, osin ei-tietoisesti), sekä pyrkii välttämään epämiellyttäviä ja kipua tuottavia asioita</a:t>
            </a:r>
          </a:p>
          <a:p>
            <a:r>
              <a:rPr lang="fi-FI" sz="2400" dirty="0"/>
              <a:t>Välineellinen ehdollistuminen on </a:t>
            </a:r>
            <a:r>
              <a:rPr lang="fi-FI" sz="2400" b="1" dirty="0"/>
              <a:t>oppimista käyttäytymisen seurauksista</a:t>
            </a:r>
          </a:p>
          <a:p>
            <a:r>
              <a:rPr lang="fi-FI" sz="2400" b="1" dirty="0"/>
              <a:t>B.F. Skinner </a:t>
            </a:r>
            <a:r>
              <a:rPr lang="fi-FI" sz="2400" dirty="0"/>
              <a:t>1900-luvun puolivälissä</a:t>
            </a:r>
          </a:p>
          <a:p>
            <a:r>
              <a:rPr lang="fi-FI" sz="2400" b="1" dirty="0"/>
              <a:t>Vahvistaminen</a:t>
            </a:r>
            <a:r>
              <a:rPr lang="fi-FI" sz="2400" dirty="0"/>
              <a:t> (palkitseminen lisää jonkin toiminnan todennäköisyyttä) – positiivinen ja negatiivinen vahvistaja (liittyy kielteisiä tunteita, joita pyritään välttämään)</a:t>
            </a:r>
          </a:p>
          <a:p>
            <a:r>
              <a:rPr lang="fi-FI" sz="2400" b="1" dirty="0"/>
              <a:t>Rangaistukset</a:t>
            </a:r>
            <a:r>
              <a:rPr lang="fi-FI" sz="2400" dirty="0"/>
              <a:t> (positiivinen vahvistaja poistetaan tai negatiivinen vahvistaja esiintyy useammin)</a:t>
            </a:r>
          </a:p>
        </p:txBody>
      </p:sp>
    </p:spTree>
    <p:extLst>
      <p:ext uri="{BB962C8B-B14F-4D97-AF65-F5344CB8AC3E}">
        <p14:creationId xmlns:p14="http://schemas.microsoft.com/office/powerpoint/2010/main" val="2692881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C3493E3-6CA0-1060-A655-197B611F51E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76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kstiruutu 1">
            <a:extLst>
              <a:ext uri="{FF2B5EF4-FFF2-40B4-BE49-F238E27FC236}">
                <a16:creationId xmlns:a16="http://schemas.microsoft.com/office/drawing/2014/main" id="{31C4C9BB-4EDE-51E7-F8D0-33997C9D6B99}"/>
              </a:ext>
            </a:extLst>
          </p:cNvPr>
          <p:cNvSpPr txBox="1"/>
          <p:nvPr/>
        </p:nvSpPr>
        <p:spPr>
          <a:xfrm>
            <a:off x="7368209" y="1669774"/>
            <a:ext cx="3869634" cy="707886"/>
          </a:xfrm>
          <a:prstGeom prst="rect">
            <a:avLst/>
          </a:prstGeom>
          <a:noFill/>
        </p:spPr>
        <p:txBody>
          <a:bodyPr wrap="square" rtlCol="0">
            <a:spAutoFit/>
          </a:bodyPr>
          <a:lstStyle/>
          <a:p>
            <a:r>
              <a:rPr lang="fi-FI" sz="2000" b="1" dirty="0"/>
              <a:t>Ihmisten omiin kokemuksiin ja havaintoihin nojautuva tieto</a:t>
            </a:r>
          </a:p>
        </p:txBody>
      </p:sp>
      <p:sp>
        <p:nvSpPr>
          <p:cNvPr id="3" name="Tekstiruutu 2">
            <a:extLst>
              <a:ext uri="{FF2B5EF4-FFF2-40B4-BE49-F238E27FC236}">
                <a16:creationId xmlns:a16="http://schemas.microsoft.com/office/drawing/2014/main" id="{DDC753BA-1332-6946-A3B7-1CF0545F196D}"/>
              </a:ext>
            </a:extLst>
          </p:cNvPr>
          <p:cNvSpPr txBox="1"/>
          <p:nvPr/>
        </p:nvSpPr>
        <p:spPr>
          <a:xfrm>
            <a:off x="1212574" y="1669774"/>
            <a:ext cx="3869634" cy="707886"/>
          </a:xfrm>
          <a:prstGeom prst="rect">
            <a:avLst/>
          </a:prstGeom>
          <a:noFill/>
        </p:spPr>
        <p:txBody>
          <a:bodyPr wrap="square" rtlCol="0">
            <a:spAutoFit/>
          </a:bodyPr>
          <a:lstStyle/>
          <a:p>
            <a:r>
              <a:rPr lang="fi-FI" sz="2000" b="1" dirty="0"/>
              <a:t>Tutkittua, perusteltua ja järjestelmällistä tietoa</a:t>
            </a:r>
          </a:p>
        </p:txBody>
      </p:sp>
    </p:spTree>
    <p:extLst>
      <p:ext uri="{BB962C8B-B14F-4D97-AF65-F5344CB8AC3E}">
        <p14:creationId xmlns:p14="http://schemas.microsoft.com/office/powerpoint/2010/main" val="2716969856"/>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3775</Words>
  <Application>Microsoft Office PowerPoint</Application>
  <PresentationFormat>Laajakuva</PresentationFormat>
  <Paragraphs>547</Paragraphs>
  <Slides>81</Slides>
  <Notes>67</Notes>
  <HiddenSlides>0</HiddenSlides>
  <MMClips>0</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81</vt:i4>
      </vt:variant>
    </vt:vector>
  </HeadingPairs>
  <TitlesOfParts>
    <vt:vector size="88" baseType="lpstr">
      <vt:lpstr>Arial</vt:lpstr>
      <vt:lpstr>Calibri</vt:lpstr>
      <vt:lpstr>Calibri Light</vt:lpstr>
      <vt:lpstr>Courier New</vt:lpstr>
      <vt:lpstr>Open Sans</vt:lpstr>
      <vt:lpstr>Tw Cen MT</vt:lpstr>
      <vt:lpstr>Office-teema</vt:lpstr>
      <vt:lpstr>Psykologia 1</vt:lpstr>
      <vt:lpstr>Mitä psykologia on?</vt:lpstr>
      <vt:lpstr>Psykologian tutkimusalueita</vt:lpstr>
      <vt:lpstr>Psykologian sovellusaloja</vt:lpstr>
      <vt:lpstr>PowerPoint-esitys</vt:lpstr>
      <vt:lpstr>Psyyken ammattilaiset: psykologi</vt:lpstr>
      <vt:lpstr>Psyyken ammattilaiset: psykiatri</vt:lpstr>
      <vt:lpstr>Psykoterapeutti</vt:lpstr>
      <vt:lpstr>PowerPoint-esitys</vt:lpstr>
      <vt:lpstr>Psykologisen tutkimuksen eettiset periaatteet:</vt:lpstr>
      <vt:lpstr>Tieteellisen tutkimuksen prosessi</vt:lpstr>
      <vt:lpstr>PowerPoint-esitys</vt:lpstr>
      <vt:lpstr>PowerPoint-esitys</vt:lpstr>
      <vt:lpstr>Tutkimusmenetelmien valinta</vt:lpstr>
      <vt:lpstr>Kokeellinen tutkimus eli koe</vt:lpstr>
      <vt:lpstr>PowerPoint-esitys</vt:lpstr>
      <vt:lpstr>Onnistunut kokeellinen tutkimus</vt:lpstr>
      <vt:lpstr>Aineistonkeruumenetelmät</vt:lpstr>
      <vt:lpstr>Ei-kokeellinen tutkimus</vt:lpstr>
      <vt:lpstr>Ei-kokeellinen ja kokeellinen tutkimus</vt:lpstr>
      <vt:lpstr>Missä ollaan menossa?</vt:lpstr>
      <vt:lpstr>Eri näkökulmat ihmisen toimintaan</vt:lpstr>
      <vt:lpstr>PowerPoint-esitys</vt:lpstr>
      <vt:lpstr>Mitä on tiedonkäsittely (kognitiivinen toiminta)?</vt:lpstr>
      <vt:lpstr>Tarkkaavaisuus ja havaitseminen</vt:lpstr>
      <vt:lpstr>PowerPoint-esitys</vt:lpstr>
      <vt:lpstr>Skeemat eli sisäiset mallit</vt:lpstr>
      <vt:lpstr>Havaintokehä</vt:lpstr>
      <vt:lpstr>Mitä tunteet ovat?</vt:lpstr>
      <vt:lpstr>Tunteen syntyminen</vt:lpstr>
      <vt:lpstr>PowerPoint-esitys</vt:lpstr>
      <vt:lpstr>Perustunteet</vt:lpstr>
      <vt:lpstr>Tunteilla on tehtävänsä</vt:lpstr>
      <vt:lpstr>Tunteita voi säädellä</vt:lpstr>
      <vt:lpstr>Tunteiden säätely</vt:lpstr>
      <vt:lpstr>Motiivi</vt:lpstr>
      <vt:lpstr>Motivaatio</vt:lpstr>
      <vt:lpstr>Motiivit ja motivaatio</vt:lpstr>
      <vt:lpstr>Motiivikonflikti</vt:lpstr>
      <vt:lpstr>Tietoinen ja ei-tietoinen toiminta</vt:lpstr>
      <vt:lpstr>Tietoinen toiminta eli eksplisiittinen toiminta</vt:lpstr>
      <vt:lpstr>Ei-tietoinen eli implisiittinen toiminta</vt:lpstr>
      <vt:lpstr>Psykoanalyysi – Sigmund Freud</vt:lpstr>
      <vt:lpstr>Defenssit eli puolustusmekanismit Coping-keinot eli hallintakeinot</vt:lpstr>
      <vt:lpstr>Mitä stressi on?</vt:lpstr>
      <vt:lpstr>Kroonisen stressin kehittyminen</vt:lpstr>
      <vt:lpstr>Stressistä palautuminen</vt:lpstr>
      <vt:lpstr>PowerPoint-esitys</vt:lpstr>
      <vt:lpstr>Evoluutiopsykologia</vt:lpstr>
      <vt:lpstr>Kaksostutkimukset (perimä – ympäristö - nature – nurture)</vt:lpstr>
      <vt:lpstr>Temperamentti</vt:lpstr>
      <vt:lpstr>Rothbartin temperamenttiteoria</vt:lpstr>
      <vt:lpstr>Keskushermosto ja ääreishermosto</vt:lpstr>
      <vt:lpstr>Aivot</vt:lpstr>
      <vt:lpstr>Aivojen päärakenteet</vt:lpstr>
      <vt:lpstr>PowerPoint-esitys</vt:lpstr>
      <vt:lpstr>Aivokuori</vt:lpstr>
      <vt:lpstr>Osaatko asiat?</vt:lpstr>
      <vt:lpstr>Sosiaalinen toiminta</vt:lpstr>
      <vt:lpstr>Sosialisaatio</vt:lpstr>
      <vt:lpstr>Sosiaalisen vuorovaikutuksen merkitys ihmisen kehitykselle</vt:lpstr>
      <vt:lpstr>PowerPoint-esitys</vt:lpstr>
      <vt:lpstr>Miten tilannetekijät vaikuttavat ihmiseen?</vt:lpstr>
      <vt:lpstr>Tilannetekijät</vt:lpstr>
      <vt:lpstr>Tilanteeseen mukautuminen</vt:lpstr>
      <vt:lpstr>Konformisuus</vt:lpstr>
      <vt:lpstr>Myöntyvyys</vt:lpstr>
      <vt:lpstr>Suostuttelun taktiikat (Cialdini)</vt:lpstr>
      <vt:lpstr>Tottelevaisuus</vt:lpstr>
      <vt:lpstr>Rooli</vt:lpstr>
      <vt:lpstr>Kulttuuri</vt:lpstr>
      <vt:lpstr>PowerPoint-esitys</vt:lpstr>
      <vt:lpstr>Kulttuuri vaikuttaa tiedonkäsittelyyn</vt:lpstr>
      <vt:lpstr>Missä mennään?</vt:lpstr>
      <vt:lpstr>Oppiminen psykologiassa:</vt:lpstr>
      <vt:lpstr>Oppimistyyliajattelu:   Onko siitä haittaa?  Onko se väärinkäsitys?</vt:lpstr>
      <vt:lpstr>PowerPoint-esitys</vt:lpstr>
      <vt:lpstr>PowerPoint-esitys</vt:lpstr>
      <vt:lpstr>Oppiminen</vt:lpstr>
      <vt:lpstr>Klassinen ehdollistuminen</vt:lpstr>
      <vt:lpstr>Välineellinen ehdollistuminen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Psykologia 1</dc:title>
  <dc:creator>Suvi Munnukka</dc:creator>
  <cp:lastModifiedBy>Suvi Munnukka</cp:lastModifiedBy>
  <cp:revision>1</cp:revision>
  <dcterms:created xsi:type="dcterms:W3CDTF">2023-05-10T11:29:15Z</dcterms:created>
  <dcterms:modified xsi:type="dcterms:W3CDTF">2023-05-10T11:55:24Z</dcterms:modified>
</cp:coreProperties>
</file>