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8" r:id="rId4"/>
    <p:sldId id="299" r:id="rId5"/>
    <p:sldId id="300" r:id="rId6"/>
    <p:sldId id="301" r:id="rId7"/>
    <p:sldId id="302" r:id="rId8"/>
    <p:sldId id="292" r:id="rId9"/>
    <p:sldId id="293" r:id="rId10"/>
    <p:sldId id="294" r:id="rId11"/>
    <p:sldId id="295" r:id="rId12"/>
    <p:sldId id="296" r:id="rId13"/>
    <p:sldId id="297" r:id="rId14"/>
    <p:sldId id="304" r:id="rId15"/>
    <p:sldId id="305" r:id="rId16"/>
    <p:sldId id="306" r:id="rId17"/>
    <p:sldId id="291" r:id="rId18"/>
    <p:sldId id="303" r:id="rId19"/>
    <p:sldId id="307" r:id="rId20"/>
    <p:sldId id="276" r:id="rId2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4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0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rvi Hokkanen" userId="fe617ef1-ff71-43ec-8b18-fa3d76602dd2" providerId="ADAL" clId="{563CDF6D-EDCC-42A9-9E7E-DF6B550141AE}"/>
    <pc:docChg chg="custSel delSld modSld">
      <pc:chgData name="Mervi Hokkanen" userId="fe617ef1-ff71-43ec-8b18-fa3d76602dd2" providerId="ADAL" clId="{563CDF6D-EDCC-42A9-9E7E-DF6B550141AE}" dt="2026-08-11T08:03:36.458" v="308" actId="5793"/>
      <pc:docMkLst>
        <pc:docMk/>
      </pc:docMkLst>
      <pc:sldChg chg="modSp mod">
        <pc:chgData name="Mervi Hokkanen" userId="fe617ef1-ff71-43ec-8b18-fa3d76602dd2" providerId="ADAL" clId="{563CDF6D-EDCC-42A9-9E7E-DF6B550141AE}" dt="2026-08-11T07:13:45.318" v="1" actId="20577"/>
        <pc:sldMkLst>
          <pc:docMk/>
          <pc:sldMk cId="2692732697" sldId="256"/>
        </pc:sldMkLst>
        <pc:spChg chg="mod">
          <ac:chgData name="Mervi Hokkanen" userId="fe617ef1-ff71-43ec-8b18-fa3d76602dd2" providerId="ADAL" clId="{563CDF6D-EDCC-42A9-9E7E-DF6B550141AE}" dt="2026-08-11T07:13:45.318" v="1" actId="20577"/>
          <ac:spMkLst>
            <pc:docMk/>
            <pc:sldMk cId="2692732697" sldId="256"/>
            <ac:spMk id="3" creationId="{00000000-0000-0000-0000-000000000000}"/>
          </ac:spMkLst>
        </pc:spChg>
      </pc:sldChg>
      <pc:sldChg chg="modSp del mod">
        <pc:chgData name="Mervi Hokkanen" userId="fe617ef1-ff71-43ec-8b18-fa3d76602dd2" providerId="ADAL" clId="{563CDF6D-EDCC-42A9-9E7E-DF6B550141AE}" dt="2026-08-11T07:43:11.324" v="8" actId="47"/>
        <pc:sldMkLst>
          <pc:docMk/>
          <pc:sldMk cId="4123304774" sldId="258"/>
        </pc:sldMkLst>
        <pc:spChg chg="mod">
          <ac:chgData name="Mervi Hokkanen" userId="fe617ef1-ff71-43ec-8b18-fa3d76602dd2" providerId="ADAL" clId="{563CDF6D-EDCC-42A9-9E7E-DF6B550141AE}" dt="2026-08-11T07:42:51.177" v="7" actId="20577"/>
          <ac:spMkLst>
            <pc:docMk/>
            <pc:sldMk cId="4123304774" sldId="258"/>
            <ac:spMk id="2" creationId="{00000000-0000-0000-0000-000000000000}"/>
          </ac:spMkLst>
        </pc:spChg>
      </pc:sldChg>
      <pc:sldChg chg="del">
        <pc:chgData name="Mervi Hokkanen" userId="fe617ef1-ff71-43ec-8b18-fa3d76602dd2" providerId="ADAL" clId="{563CDF6D-EDCC-42A9-9E7E-DF6B550141AE}" dt="2026-08-11T07:43:12.269" v="9" actId="47"/>
        <pc:sldMkLst>
          <pc:docMk/>
          <pc:sldMk cId="2101386217" sldId="265"/>
        </pc:sldMkLst>
      </pc:sldChg>
      <pc:sldChg chg="del">
        <pc:chgData name="Mervi Hokkanen" userId="fe617ef1-ff71-43ec-8b18-fa3d76602dd2" providerId="ADAL" clId="{563CDF6D-EDCC-42A9-9E7E-DF6B550141AE}" dt="2026-08-11T07:43:14.177" v="10" actId="47"/>
        <pc:sldMkLst>
          <pc:docMk/>
          <pc:sldMk cId="4262148071" sldId="273"/>
        </pc:sldMkLst>
      </pc:sldChg>
      <pc:sldChg chg="modSp mod">
        <pc:chgData name="Mervi Hokkanen" userId="fe617ef1-ff71-43ec-8b18-fa3d76602dd2" providerId="ADAL" clId="{563CDF6D-EDCC-42A9-9E7E-DF6B550141AE}" dt="2026-08-11T08:03:36.458" v="308" actId="5793"/>
        <pc:sldMkLst>
          <pc:docMk/>
          <pc:sldMk cId="4288700676" sldId="276"/>
        </pc:sldMkLst>
        <pc:spChg chg="mod">
          <ac:chgData name="Mervi Hokkanen" userId="fe617ef1-ff71-43ec-8b18-fa3d76602dd2" providerId="ADAL" clId="{563CDF6D-EDCC-42A9-9E7E-DF6B550141AE}" dt="2026-08-11T08:03:36.458" v="308" actId="5793"/>
          <ac:spMkLst>
            <pc:docMk/>
            <pc:sldMk cId="4288700676" sldId="276"/>
            <ac:spMk id="3" creationId="{9EE4B68F-6EB7-F749-E658-BDB47190A4B1}"/>
          </ac:spMkLst>
        </pc:spChg>
      </pc:sldChg>
      <pc:sldChg chg="modSp mod">
        <pc:chgData name="Mervi Hokkanen" userId="fe617ef1-ff71-43ec-8b18-fa3d76602dd2" providerId="ADAL" clId="{563CDF6D-EDCC-42A9-9E7E-DF6B550141AE}" dt="2026-08-11T07:42:36.418" v="5" actId="20577"/>
        <pc:sldMkLst>
          <pc:docMk/>
          <pc:sldMk cId="4017823142" sldId="291"/>
        </pc:sldMkLst>
        <pc:spChg chg="mod">
          <ac:chgData name="Mervi Hokkanen" userId="fe617ef1-ff71-43ec-8b18-fa3d76602dd2" providerId="ADAL" clId="{563CDF6D-EDCC-42A9-9E7E-DF6B550141AE}" dt="2026-08-11T07:42:36.418" v="5" actId="20577"/>
          <ac:spMkLst>
            <pc:docMk/>
            <pc:sldMk cId="4017823142" sldId="291"/>
            <ac:spMk id="4" creationId="{C61DAFD0-DA01-A2AB-0EA6-6EC5F251A5DC}"/>
          </ac:spMkLst>
        </pc:spChg>
      </pc:sldChg>
      <pc:sldChg chg="modSp mod">
        <pc:chgData name="Mervi Hokkanen" userId="fe617ef1-ff71-43ec-8b18-fa3d76602dd2" providerId="ADAL" clId="{563CDF6D-EDCC-42A9-9E7E-DF6B550141AE}" dt="2026-08-11T07:30:55.100" v="3" actId="20577"/>
        <pc:sldMkLst>
          <pc:docMk/>
          <pc:sldMk cId="1504438069" sldId="304"/>
        </pc:sldMkLst>
        <pc:spChg chg="mod">
          <ac:chgData name="Mervi Hokkanen" userId="fe617ef1-ff71-43ec-8b18-fa3d76602dd2" providerId="ADAL" clId="{563CDF6D-EDCC-42A9-9E7E-DF6B550141AE}" dt="2026-08-11T07:30:55.100" v="3" actId="20577"/>
          <ac:spMkLst>
            <pc:docMk/>
            <pc:sldMk cId="1504438069" sldId="304"/>
            <ac:spMk id="8" creationId="{7EFABCC0-F7B1-C8A7-0CE3-AF32D9D3C7D1}"/>
          </ac:spMkLst>
        </pc:spChg>
      </pc:sldChg>
      <pc:sldChg chg="modSp mod">
        <pc:chgData name="Mervi Hokkanen" userId="fe617ef1-ff71-43ec-8b18-fa3d76602dd2" providerId="ADAL" clId="{563CDF6D-EDCC-42A9-9E7E-DF6B550141AE}" dt="2026-08-11T07:58:28.721" v="104" actId="20577"/>
        <pc:sldMkLst>
          <pc:docMk/>
          <pc:sldMk cId="2400070941" sldId="307"/>
        </pc:sldMkLst>
        <pc:spChg chg="mod">
          <ac:chgData name="Mervi Hokkanen" userId="fe617ef1-ff71-43ec-8b18-fa3d76602dd2" providerId="ADAL" clId="{563CDF6D-EDCC-42A9-9E7E-DF6B550141AE}" dt="2026-08-11T07:58:28.721" v="104" actId="20577"/>
          <ac:spMkLst>
            <pc:docMk/>
            <pc:sldMk cId="2400070941" sldId="307"/>
            <ac:spMk id="6" creationId="{BB9E3ABE-C42B-11A0-78F5-2440AC6BEC9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8EAA-D0CB-4C8C-AB6C-823E6F269358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76DA-22A3-4C5D-94A6-1EC97E63F5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6150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8EAA-D0CB-4C8C-AB6C-823E6F269358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76DA-22A3-4C5D-94A6-1EC97E63F5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5186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8EAA-D0CB-4C8C-AB6C-823E6F269358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76DA-22A3-4C5D-94A6-1EC97E63F5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0021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8EAA-D0CB-4C8C-AB6C-823E6F269358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76DA-22A3-4C5D-94A6-1EC97E63F5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0290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8EAA-D0CB-4C8C-AB6C-823E6F269358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76DA-22A3-4C5D-94A6-1EC97E63F5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6671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8EAA-D0CB-4C8C-AB6C-823E6F269358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76DA-22A3-4C5D-94A6-1EC97E63F5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146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8EAA-D0CB-4C8C-AB6C-823E6F269358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76DA-22A3-4C5D-94A6-1EC97E63F5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638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8EAA-D0CB-4C8C-AB6C-823E6F269358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76DA-22A3-4C5D-94A6-1EC97E63F5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5230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8EAA-D0CB-4C8C-AB6C-823E6F269358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76DA-22A3-4C5D-94A6-1EC97E63F5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1583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8EAA-D0CB-4C8C-AB6C-823E6F269358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76DA-22A3-4C5D-94A6-1EC97E63F5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0431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38EAA-D0CB-4C8C-AB6C-823E6F269358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76DA-22A3-4C5D-94A6-1EC97E63F5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8775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38EAA-D0CB-4C8C-AB6C-823E6F269358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576DA-22A3-4C5D-94A6-1EC97E63F51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134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620982" y="1810183"/>
            <a:ext cx="9144000" cy="2387600"/>
          </a:xfrm>
        </p:spPr>
        <p:txBody>
          <a:bodyPr/>
          <a:lstStyle/>
          <a:p>
            <a:r>
              <a:rPr lang="fi-FI" b="1" dirty="0">
                <a:solidFill>
                  <a:srgbClr val="C00000"/>
                </a:solidFill>
                <a:latin typeface="+mn-lt"/>
              </a:rPr>
              <a:t>KU 4 TAITEEN MONET MAAILMAT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4197783"/>
            <a:ext cx="9144000" cy="1655762"/>
          </a:xfrm>
        </p:spPr>
        <p:txBody>
          <a:bodyPr>
            <a:normAutofit/>
          </a:bodyPr>
          <a:lstStyle/>
          <a:p>
            <a:r>
              <a:rPr lang="fi-FI" sz="2800" b="1" dirty="0"/>
              <a:t>Syksy 2026</a:t>
            </a:r>
          </a:p>
        </p:txBody>
      </p:sp>
    </p:spTree>
    <p:extLst>
      <p:ext uri="{BB962C8B-B14F-4D97-AF65-F5344CB8AC3E}">
        <p14:creationId xmlns:p14="http://schemas.microsoft.com/office/powerpoint/2010/main" val="2692732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o photo description available.">
            <a:extLst>
              <a:ext uri="{FF2B5EF4-FFF2-40B4-BE49-F238E27FC236}">
                <a16:creationId xmlns:a16="http://schemas.microsoft.com/office/drawing/2014/main" id="{933AAABE-83DF-8755-44DC-31655B0F8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98" y="-23401"/>
            <a:ext cx="5161051" cy="688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o photo description available.">
            <a:extLst>
              <a:ext uri="{FF2B5EF4-FFF2-40B4-BE49-F238E27FC236}">
                <a16:creationId xmlns:a16="http://schemas.microsoft.com/office/drawing/2014/main" id="{F6073E82-28D3-CE0B-6B86-2A7153634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458" y="807803"/>
            <a:ext cx="3810411" cy="509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188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 photo description available.">
            <a:extLst>
              <a:ext uri="{FF2B5EF4-FFF2-40B4-BE49-F238E27FC236}">
                <a16:creationId xmlns:a16="http://schemas.microsoft.com/office/drawing/2014/main" id="{484B17A7-FDFF-712D-D713-D080D3E96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963" y="0"/>
            <a:ext cx="6186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759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o photo description available.">
            <a:extLst>
              <a:ext uri="{FF2B5EF4-FFF2-40B4-BE49-F238E27FC236}">
                <a16:creationId xmlns:a16="http://schemas.microsoft.com/office/drawing/2014/main" id="{A0B1639C-FFFF-4BE4-ECCF-E0A4717B9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18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No photo description available.">
            <a:extLst>
              <a:ext uri="{FF2B5EF4-FFF2-40B4-BE49-F238E27FC236}">
                <a16:creationId xmlns:a16="http://schemas.microsoft.com/office/drawing/2014/main" id="{990EA451-C6FA-8C8A-7FC4-9CC4CFE64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579" y="660115"/>
            <a:ext cx="4164887" cy="555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323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o photo description available.">
            <a:extLst>
              <a:ext uri="{FF2B5EF4-FFF2-40B4-BE49-F238E27FC236}">
                <a16:creationId xmlns:a16="http://schemas.microsoft.com/office/drawing/2014/main" id="{754EF46D-9F96-0951-5EC7-CF86788E9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840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9DB69F8A-B94B-55EF-A5AE-300544619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85" y="440638"/>
            <a:ext cx="4572000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4478EEB-4141-06E3-A805-2A18AB36BE72}"/>
              </a:ext>
            </a:extLst>
          </p:cNvPr>
          <p:cNvSpPr txBox="1"/>
          <p:nvPr/>
        </p:nvSpPr>
        <p:spPr>
          <a:xfrm>
            <a:off x="632385" y="3764863"/>
            <a:ext cx="4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Picasso: Asetelma, 1901</a:t>
            </a:r>
          </a:p>
        </p:txBody>
      </p:sp>
      <p:pic>
        <p:nvPicPr>
          <p:cNvPr id="6" name="Picture 4" descr="Les Tulipes Mauves - Large Art Prints by Marc Chagall | Buy Posters,  Frames, Canvas &amp; Digital Art Prints | Small, Compact, Medium and Large  Variants">
            <a:extLst>
              <a:ext uri="{FF2B5EF4-FFF2-40B4-BE49-F238E27FC236}">
                <a16:creationId xmlns:a16="http://schemas.microsoft.com/office/drawing/2014/main" id="{6F3C20BF-0022-0453-9522-FEB88AC6A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237844"/>
            <a:ext cx="4863548" cy="628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27881E98-7F72-02CC-96F2-C14CDDA4E258}"/>
              </a:ext>
            </a:extLst>
          </p:cNvPr>
          <p:cNvSpPr txBox="1"/>
          <p:nvPr/>
        </p:nvSpPr>
        <p:spPr>
          <a:xfrm>
            <a:off x="7805530" y="6519019"/>
            <a:ext cx="3843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Marc Chagall: </a:t>
            </a:r>
            <a:r>
              <a:rPr lang="fi-FI" dirty="0" err="1"/>
              <a:t>Les</a:t>
            </a:r>
            <a:r>
              <a:rPr lang="fi-FI" dirty="0"/>
              <a:t> </a:t>
            </a:r>
            <a:r>
              <a:rPr lang="fi-FI" dirty="0" err="1"/>
              <a:t>Tulips</a:t>
            </a:r>
            <a:r>
              <a:rPr lang="fi-FI" dirty="0"/>
              <a:t> </a:t>
            </a:r>
            <a:r>
              <a:rPr lang="fi-FI" dirty="0" err="1"/>
              <a:t>mauves</a:t>
            </a:r>
            <a:endParaRPr lang="fi-FI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7EFABCC0-F7B1-C8A7-0CE3-AF32D9D3C7D1}"/>
              </a:ext>
            </a:extLst>
          </p:cNvPr>
          <p:cNvSpPr txBox="1"/>
          <p:nvPr/>
        </p:nvSpPr>
        <p:spPr>
          <a:xfrm>
            <a:off x="626898" y="4134195"/>
            <a:ext cx="428417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accent4">
                    <a:lumMod val="50000"/>
                  </a:schemeClr>
                </a:solidFill>
              </a:rPr>
              <a:t>Tehtävä nro 4: </a:t>
            </a:r>
            <a:br>
              <a:rPr lang="fi-FI" dirty="0"/>
            </a:br>
            <a:r>
              <a:rPr lang="fi-FI" b="1" dirty="0">
                <a:solidFill>
                  <a:schemeClr val="accent4">
                    <a:lumMod val="50000"/>
                  </a:schemeClr>
                </a:solidFill>
              </a:rPr>
              <a:t>Asetelmamaalaus</a:t>
            </a:r>
            <a:r>
              <a:rPr lang="fi-FI" dirty="0"/>
              <a:t> kotona/koulussa</a:t>
            </a:r>
          </a:p>
          <a:p>
            <a:r>
              <a:rPr lang="fi-FI" dirty="0"/>
              <a:t>Rakenna kotona asetelma, jonka valokuvaat. Maalaa tästä vapaamuotoinen maalaus haluamillasi välineillä. Voit käyttää teoksessasi myös esimerkiksi öljy-, tai pastelliliituja.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9E8AB4AE-55D3-35FF-4367-89D72199E1D0}"/>
              </a:ext>
            </a:extLst>
          </p:cNvPr>
          <p:cNvSpPr txBox="1"/>
          <p:nvPr/>
        </p:nvSpPr>
        <p:spPr>
          <a:xfrm>
            <a:off x="626898" y="6334353"/>
            <a:ext cx="3728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https://areena.yle.fi/1-50504855</a:t>
            </a:r>
          </a:p>
        </p:txBody>
      </p:sp>
    </p:spTree>
    <p:extLst>
      <p:ext uri="{BB962C8B-B14F-4D97-AF65-F5344CB8AC3E}">
        <p14:creationId xmlns:p14="http://schemas.microsoft.com/office/powerpoint/2010/main" val="1504438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887E97-E4A6-7233-B4A9-8386F90FF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2C6EE7-FAC9-1003-294B-AC0333B49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Picture 2" descr="Marc Chagall (1887-1985) | Flowers and lovers | Tutt'Art@ | Masterpieces">
            <a:extLst>
              <a:ext uri="{FF2B5EF4-FFF2-40B4-BE49-F238E27FC236}">
                <a16:creationId xmlns:a16="http://schemas.microsoft.com/office/drawing/2014/main" id="{19B8EA05-85B5-BB00-4672-9A87D1F54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0"/>
            <a:ext cx="11039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859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setelmamaalarit kuvasivat kukkia valokuvamaisen tarkasti. Jacob Marrelin asetelma on 1600-luvulta.">
            <a:extLst>
              <a:ext uri="{FF2B5EF4-FFF2-40B4-BE49-F238E27FC236}">
                <a16:creationId xmlns:a16="http://schemas.microsoft.com/office/drawing/2014/main" id="{8A8B29B7-8450-EAF8-E31E-390B07E80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941" y="284922"/>
            <a:ext cx="44577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B87D1239-2CA4-9087-60D7-844925FE5531}"/>
              </a:ext>
            </a:extLst>
          </p:cNvPr>
          <p:cNvSpPr txBox="1"/>
          <p:nvPr/>
        </p:nvSpPr>
        <p:spPr>
          <a:xfrm>
            <a:off x="1070941" y="618055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singin"/>
              </a:rPr>
              <a:t>Jacob </a:t>
            </a:r>
            <a:r>
              <a:rPr lang="fi-FI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singin"/>
              </a:rPr>
              <a:t>Marrel</a:t>
            </a:r>
            <a:r>
              <a:rPr lang="fi-FI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singin"/>
              </a:rPr>
              <a:t>, 1600-luku</a:t>
            </a:r>
            <a:endParaRPr lang="fi-FI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D1FAFAEE-14B1-4D02-38D1-FDF801042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593" y="442377"/>
            <a:ext cx="4457700" cy="547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84F02B3A-474F-7708-1427-106AA81BEE1E}"/>
              </a:ext>
            </a:extLst>
          </p:cNvPr>
          <p:cNvSpPr txBox="1"/>
          <p:nvPr/>
        </p:nvSpPr>
        <p:spPr>
          <a:xfrm>
            <a:off x="6358558" y="6147425"/>
            <a:ext cx="5263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Tove Jansson: Hedelmä-, ja tulppaaniasetelma, 1946</a:t>
            </a:r>
          </a:p>
        </p:txBody>
      </p:sp>
    </p:spTree>
    <p:extLst>
      <p:ext uri="{BB962C8B-B14F-4D97-AF65-F5344CB8AC3E}">
        <p14:creationId xmlns:p14="http://schemas.microsoft.com/office/powerpoint/2010/main" val="1209523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C61DAFD0-DA01-A2AB-0EA6-6EC5F251A5DC}"/>
              </a:ext>
            </a:extLst>
          </p:cNvPr>
          <p:cNvSpPr txBox="1">
            <a:spLocks/>
          </p:cNvSpPr>
          <p:nvPr/>
        </p:nvSpPr>
        <p:spPr>
          <a:xfrm>
            <a:off x="195944" y="102183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4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5. Asetelma </a:t>
            </a:r>
            <a:br>
              <a:rPr lang="fi-FI" sz="24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</a:br>
            <a:r>
              <a:rPr lang="fi-FI" sz="24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   omakuvana </a:t>
            </a:r>
            <a:br>
              <a:rPr lang="fi-FI" sz="24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</a:br>
            <a:r>
              <a:rPr lang="fi-FI" sz="24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  (tehdään kotona)</a:t>
            </a:r>
          </a:p>
        </p:txBody>
      </p:sp>
      <p:pic>
        <p:nvPicPr>
          <p:cNvPr id="5" name="Picture 2" descr="No photo description available.">
            <a:extLst>
              <a:ext uri="{FF2B5EF4-FFF2-40B4-BE49-F238E27FC236}">
                <a16:creationId xmlns:a16="http://schemas.microsoft.com/office/drawing/2014/main" id="{40F1A595-2C43-92E3-BDC9-419328324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173" y="365263"/>
            <a:ext cx="7946570" cy="595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572BE70B-0B92-2FB0-AD7E-29FE03859BFC}"/>
              </a:ext>
            </a:extLst>
          </p:cNvPr>
          <p:cNvSpPr txBox="1"/>
          <p:nvPr/>
        </p:nvSpPr>
        <p:spPr>
          <a:xfrm>
            <a:off x="195944" y="2535778"/>
            <a:ext cx="30826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Ideoi ja toteuta asetelma, joka kertoo jotain sinusta itsestäsi. Voit valita tähän itsellesi tärkeitä esineitä, värejä, muotoja. Myös asetelman valaistusta voit miettiä.</a:t>
            </a:r>
          </a:p>
          <a:p>
            <a:endParaRPr lang="fi-FI" dirty="0"/>
          </a:p>
          <a:p>
            <a:r>
              <a:rPr lang="fi-FI" dirty="0"/>
              <a:t>Kuvaa asetelma ja lähetä kuva opettajalle. Katso myös aiheeseen liittyvä video kurssisivulta.</a:t>
            </a:r>
          </a:p>
        </p:txBody>
      </p:sp>
    </p:spTree>
    <p:extLst>
      <p:ext uri="{BB962C8B-B14F-4D97-AF65-F5344CB8AC3E}">
        <p14:creationId xmlns:p14="http://schemas.microsoft.com/office/powerpoint/2010/main" val="4017823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4" descr="Kuva, joka sisältää kohteen sisä&#10;&#10;Kuvaus luotu automaattisesti">
            <a:extLst>
              <a:ext uri="{FF2B5EF4-FFF2-40B4-BE49-F238E27FC236}">
                <a16:creationId xmlns:a16="http://schemas.microsoft.com/office/drawing/2014/main" id="{DB47D6D9-0648-625D-E847-2BF6AD84F5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677" y="340518"/>
            <a:ext cx="7697849" cy="6176963"/>
          </a:xfrm>
        </p:spPr>
      </p:pic>
    </p:spTree>
    <p:extLst>
      <p:ext uri="{BB962C8B-B14F-4D97-AF65-F5344CB8AC3E}">
        <p14:creationId xmlns:p14="http://schemas.microsoft.com/office/powerpoint/2010/main" val="3693412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ruutu 3">
            <a:extLst>
              <a:ext uri="{FF2B5EF4-FFF2-40B4-BE49-F238E27FC236}">
                <a16:creationId xmlns:a16="http://schemas.microsoft.com/office/drawing/2014/main" id="{5D47C74E-9337-5D8E-1492-BD61FE44C909}"/>
              </a:ext>
            </a:extLst>
          </p:cNvPr>
          <p:cNvSpPr txBox="1"/>
          <p:nvPr/>
        </p:nvSpPr>
        <p:spPr>
          <a:xfrm>
            <a:off x="4452730" y="-1696278"/>
            <a:ext cx="6785113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50000" dirty="0">
                <a:solidFill>
                  <a:srgbClr val="C00000"/>
                </a:solidFill>
              </a:rPr>
              <a:t>x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C6AC8A3-B6C8-6186-8ABD-6342ACD67D8E}"/>
              </a:ext>
            </a:extLst>
          </p:cNvPr>
          <p:cNvSpPr txBox="1"/>
          <p:nvPr/>
        </p:nvSpPr>
        <p:spPr>
          <a:xfrm>
            <a:off x="3710608" y="4704522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i="1" dirty="0"/>
              <a:t>Jos olisin taiteilija, niin…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B9E3ABE-C42B-11A0-78F5-2440AC6BEC94}"/>
              </a:ext>
            </a:extLst>
          </p:cNvPr>
          <p:cNvSpPr txBox="1"/>
          <p:nvPr/>
        </p:nvSpPr>
        <p:spPr>
          <a:xfrm>
            <a:off x="357808" y="593467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accent4">
                    <a:lumMod val="50000"/>
                  </a:schemeClr>
                </a:solidFill>
              </a:rPr>
              <a:t>Ylimääräinen tehtävä: </a:t>
            </a:r>
            <a:r>
              <a:rPr lang="fi-FI" dirty="0"/>
              <a:t>Vapaavalintainen oma teos. Kuvittele olevasi taiteilija ja valmistautuvasi omaan näyttelyyn. </a:t>
            </a:r>
          </a:p>
          <a:p>
            <a:r>
              <a:rPr lang="fi-FI" dirty="0"/>
              <a:t>Mitä tekisit?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00070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58090" y="634134"/>
            <a:ext cx="10564091" cy="5766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/>
              <a:t>Tavoitteet</a:t>
            </a:r>
            <a:br>
              <a:rPr lang="fi-FI" dirty="0"/>
            </a:br>
            <a:r>
              <a:rPr lang="fi-FI" sz="2400" dirty="0"/>
              <a:t>Kurssin tavoitteena on, että opiskelija</a:t>
            </a:r>
            <a:br>
              <a:rPr lang="fi-FI" sz="2400" dirty="0"/>
            </a:br>
            <a:r>
              <a:rPr lang="fi-FI" sz="2400" dirty="0"/>
              <a:t>• hahmottaa kuvataiteen historian pääpiirteitä teemallisesti ja kronologisesti</a:t>
            </a:r>
            <a:br>
              <a:rPr lang="fi-FI" sz="2400" dirty="0"/>
            </a:br>
            <a:r>
              <a:rPr lang="fi-FI" sz="2400" dirty="0"/>
              <a:t>• ymmärtää kuvataiteen sisältöjä ja ilmaisutapoja eri aikoina ja eri kulttuureissa</a:t>
            </a:r>
            <a:br>
              <a:rPr lang="fi-FI" sz="2400" dirty="0"/>
            </a:br>
            <a:r>
              <a:rPr lang="fi-FI" sz="2400" dirty="0"/>
              <a:t>• käyttää omassa ilmaisussaan hyväkseen taiteen tuntemustaan</a:t>
            </a:r>
            <a:br>
              <a:rPr lang="fi-FI" sz="2400" dirty="0"/>
            </a:br>
            <a:r>
              <a:rPr lang="fi-FI" sz="2400" dirty="0"/>
              <a:t>• oppii työskentelemään itsenäisesti ja harjaantuu pohdiskelevaan, sanalliseen itsearviointiin.</a:t>
            </a:r>
            <a:br>
              <a:rPr lang="fi-FI" sz="2400" dirty="0"/>
            </a:br>
            <a:br>
              <a:rPr lang="fi-FI" dirty="0"/>
            </a:br>
            <a:r>
              <a:rPr lang="fi-FI" b="1" dirty="0"/>
              <a:t>Keskeiset sisällöt</a:t>
            </a:r>
            <a:br>
              <a:rPr lang="fi-FI" dirty="0"/>
            </a:br>
            <a:r>
              <a:rPr lang="fi-FI" dirty="0"/>
              <a:t>• </a:t>
            </a:r>
            <a:r>
              <a:rPr lang="fi-FI" sz="2400" dirty="0"/>
              <a:t>taidekuvan tulkinta ja analyysi kuvin ja sanoin</a:t>
            </a:r>
            <a:br>
              <a:rPr lang="fi-FI" sz="2400" dirty="0"/>
            </a:br>
            <a:r>
              <a:rPr lang="fi-FI" sz="2400" dirty="0"/>
              <a:t>• eri aikakausien kulttuuristen merkitysten ja käsitysten ilmeneminen kuvataiteessa</a:t>
            </a:r>
            <a:br>
              <a:rPr lang="fi-FI" sz="2400" dirty="0"/>
            </a:br>
            <a:r>
              <a:rPr lang="fi-FI" sz="2400" dirty="0"/>
              <a:t>• aiheen kehittely ja luonnostelu osana taiteellista luomisprosessia</a:t>
            </a:r>
            <a:br>
              <a:rPr lang="fi-FI" sz="2400" dirty="0"/>
            </a:br>
            <a:r>
              <a:rPr lang="fi-FI" sz="2400" dirty="0"/>
              <a:t>• kuvan sisältö ja muoto taiteilijan ja kulttuurin viestinä, sommittelu, kuten: väri, valo, varjo ja liike sekä illusorisuus ja kolmiulotteisuus sekä pinnan rakenne ja materiaali</a:t>
            </a:r>
          </a:p>
        </p:txBody>
      </p:sp>
    </p:spTree>
    <p:extLst>
      <p:ext uri="{BB962C8B-B14F-4D97-AF65-F5344CB8AC3E}">
        <p14:creationId xmlns:p14="http://schemas.microsoft.com/office/powerpoint/2010/main" val="10360256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5C27F7-B42B-FE8F-B01B-538C9FE62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3889"/>
            <a:ext cx="10515600" cy="1325563"/>
          </a:xfrm>
        </p:spPr>
        <p:txBody>
          <a:bodyPr>
            <a:normAutofit/>
          </a:bodyPr>
          <a:lstStyle/>
          <a:p>
            <a:r>
              <a:rPr lang="fi-FI" sz="3600" b="1" dirty="0">
                <a:latin typeface="+mn-lt"/>
              </a:rPr>
              <a:t>Tehtävät kootusti: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9EE4B68F-6EB7-F749-E658-BDB47190A4B1}"/>
              </a:ext>
            </a:extLst>
          </p:cNvPr>
          <p:cNvSpPr txBox="1"/>
          <p:nvPr/>
        </p:nvSpPr>
        <p:spPr>
          <a:xfrm>
            <a:off x="838200" y="1911927"/>
            <a:ext cx="947650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i-FI" sz="2200" dirty="0"/>
              <a:t>Oma taideteos jonkin taidehistoriallisesta klassikon innoittamana </a:t>
            </a:r>
            <a:r>
              <a:rPr lang="fi-FI" sz="2200" b="1" dirty="0">
                <a:solidFill>
                  <a:srgbClr val="C00000"/>
                </a:solidFill>
              </a:rPr>
              <a:t>tai</a:t>
            </a:r>
            <a:r>
              <a:rPr lang="fi-FI" sz="2200" dirty="0"/>
              <a:t> kahden taideteoksen uusi yhdistelmä</a:t>
            </a:r>
          </a:p>
          <a:p>
            <a:pPr marL="342900" indent="-342900">
              <a:buAutoNum type="arabicPeriod"/>
            </a:pPr>
            <a:r>
              <a:rPr lang="fi-FI" sz="2200" dirty="0"/>
              <a:t>Taideteoksen maalaaminen esineeseen? </a:t>
            </a:r>
            <a:endParaRPr lang="fi-FI" sz="2200" i="1" dirty="0"/>
          </a:p>
          <a:p>
            <a:pPr marL="342900" indent="-342900">
              <a:buAutoNum type="arabicPeriod"/>
            </a:pPr>
            <a:r>
              <a:rPr lang="fi-FI" sz="2200" dirty="0"/>
              <a:t>Omakuva asetelmana (kotona)</a:t>
            </a:r>
          </a:p>
          <a:p>
            <a:pPr marL="342900" indent="-342900">
              <a:buAutoNum type="arabicPeriod"/>
            </a:pPr>
            <a:r>
              <a:rPr lang="fi-FI" sz="2200" dirty="0"/>
              <a:t>Asetelmamaalaus kotona</a:t>
            </a:r>
            <a:r>
              <a:rPr lang="fi-FI" sz="2200"/>
              <a:t>/koulussa</a:t>
            </a:r>
          </a:p>
          <a:p>
            <a:endParaRPr lang="fi-FI" sz="2200" dirty="0"/>
          </a:p>
          <a:p>
            <a:r>
              <a:rPr lang="fi-FI" sz="2200" dirty="0"/>
              <a:t>      Ylimääräinen tehtävä: ”Jos olisin taiteilija…”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88700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o photo description available.">
            <a:extLst>
              <a:ext uri="{FF2B5EF4-FFF2-40B4-BE49-F238E27FC236}">
                <a16:creationId xmlns:a16="http://schemas.microsoft.com/office/drawing/2014/main" id="{34487948-53ED-B0EE-3A9F-549C6E42D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852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4D65DF02-D057-BC30-844F-477A4AE7F0C4}"/>
              </a:ext>
            </a:extLst>
          </p:cNvPr>
          <p:cNvSpPr txBox="1">
            <a:spLocks/>
          </p:cNvSpPr>
          <p:nvPr/>
        </p:nvSpPr>
        <p:spPr>
          <a:xfrm>
            <a:off x="520148" y="2355991"/>
            <a:ext cx="4308282" cy="8686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4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Tehtävä nro 1: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8C8C7E48-B6E3-CDE2-59A6-2D9C466C483F}"/>
              </a:ext>
            </a:extLst>
          </p:cNvPr>
          <p:cNvSpPr txBox="1"/>
          <p:nvPr/>
        </p:nvSpPr>
        <p:spPr>
          <a:xfrm>
            <a:off x="214685" y="2980855"/>
            <a:ext cx="338062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i-FI" sz="2000" dirty="0"/>
              <a:t>Valitse jokin taidehistoriallisesti merkittävä teos</a:t>
            </a:r>
            <a:endParaRPr lang="fi-FI" sz="2000" b="1" i="1" dirty="0">
              <a:solidFill>
                <a:schemeClr val="accent4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fi-FI" sz="2000" b="1" dirty="0"/>
              <a:t>Toteuta</a:t>
            </a:r>
            <a:r>
              <a:rPr lang="fi-FI" sz="2000" dirty="0"/>
              <a:t> valitsemastasi teoksesta innoituksen saanut </a:t>
            </a:r>
            <a:r>
              <a:rPr lang="fi-FI" sz="2000" b="1" dirty="0"/>
              <a:t>taideteos</a:t>
            </a:r>
            <a:r>
              <a:rPr lang="fi-FI" sz="2000" dirty="0"/>
              <a:t> itsellesi mieluisalla tekniikalla </a:t>
            </a:r>
            <a:br>
              <a:rPr lang="fi-FI" sz="2000" dirty="0"/>
            </a:br>
            <a:r>
              <a:rPr lang="fi-FI" sz="2000" dirty="0"/>
              <a:t>(piirustus, maalaus, sekatekniikka, veistos)</a:t>
            </a:r>
          </a:p>
          <a:p>
            <a:pPr marL="342900" indent="-342900">
              <a:buFontTx/>
              <a:buAutoNum type="arabicPeriod"/>
            </a:pPr>
            <a:r>
              <a:rPr lang="fi-FI" sz="2000" dirty="0"/>
              <a:t>Laadi taiteilijasta ja teoksesta pieni esitelmä</a:t>
            </a:r>
          </a:p>
          <a:p>
            <a:pPr marL="342900" indent="-342900">
              <a:buAutoNum type="arabicPeriod"/>
            </a:pP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2856276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o photo description available.">
            <a:extLst>
              <a:ext uri="{FF2B5EF4-FFF2-40B4-BE49-F238E27FC236}">
                <a16:creationId xmlns:a16="http://schemas.microsoft.com/office/drawing/2014/main" id="{A19A92FF-EF61-D9F9-5DB6-9EBB9DF0D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147" y="-39032"/>
            <a:ext cx="6936063" cy="693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CFD5B433-0F0C-B036-FC16-957901CDD397}"/>
              </a:ext>
            </a:extLst>
          </p:cNvPr>
          <p:cNvSpPr txBox="1"/>
          <p:nvPr/>
        </p:nvSpPr>
        <p:spPr>
          <a:xfrm>
            <a:off x="92766" y="5247861"/>
            <a:ext cx="22131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Teosvalinnan voi tehdä taidekirjoista tai esimerkiksi </a:t>
            </a:r>
            <a:r>
              <a:rPr lang="fi-FI" dirty="0" err="1"/>
              <a:t>pedaan</a:t>
            </a:r>
            <a:r>
              <a:rPr lang="fi-FI" dirty="0"/>
              <a:t> linkitetystä ppt-tiedostosta.</a:t>
            </a:r>
          </a:p>
        </p:txBody>
      </p:sp>
    </p:spTree>
    <p:extLst>
      <p:ext uri="{BB962C8B-B14F-4D97-AF65-F5344CB8AC3E}">
        <p14:creationId xmlns:p14="http://schemas.microsoft.com/office/powerpoint/2010/main" val="1034375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o photo description available.">
            <a:extLst>
              <a:ext uri="{FF2B5EF4-FFF2-40B4-BE49-F238E27FC236}">
                <a16:creationId xmlns:a16="http://schemas.microsoft.com/office/drawing/2014/main" id="{8EFD7BB2-CFD2-EB9E-9A7F-3A8DB8BC5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288" y="0"/>
            <a:ext cx="6818324" cy="681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852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1">
            <a:extLst>
              <a:ext uri="{FF2B5EF4-FFF2-40B4-BE49-F238E27FC236}">
                <a16:creationId xmlns:a16="http://schemas.microsoft.com/office/drawing/2014/main" id="{9212537B-D42D-2F91-FDC4-E6D2213FEC05}"/>
              </a:ext>
            </a:extLst>
          </p:cNvPr>
          <p:cNvSpPr txBox="1">
            <a:spLocks/>
          </p:cNvSpPr>
          <p:nvPr/>
        </p:nvSpPr>
        <p:spPr>
          <a:xfrm>
            <a:off x="160374" y="535035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4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Tehtävä nro 2 (vaihtoehtoinen edelliselle tehtävälle):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C5505F64-4766-AE14-00B9-0C4A994CF9C7}"/>
              </a:ext>
            </a:extLst>
          </p:cNvPr>
          <p:cNvSpPr txBox="1"/>
          <p:nvPr/>
        </p:nvSpPr>
        <p:spPr>
          <a:xfrm>
            <a:off x="160374" y="6116376"/>
            <a:ext cx="10347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i-FI" dirty="0"/>
              <a:t>Valitse kaksi merkittävää taideteosta</a:t>
            </a:r>
          </a:p>
          <a:p>
            <a:pPr marL="342900" indent="-342900">
              <a:buAutoNum type="arabicPeriod"/>
            </a:pPr>
            <a:r>
              <a:rPr lang="fi-FI" dirty="0"/>
              <a:t>Laadi teoksista yksi teos, jossa valitsemasi teokset yhdistyvät kiinnostavalla tavalla</a:t>
            </a:r>
          </a:p>
        </p:txBody>
      </p:sp>
      <p:pic>
        <p:nvPicPr>
          <p:cNvPr id="6" name="Picture 2" descr="No photo description available.">
            <a:extLst>
              <a:ext uri="{FF2B5EF4-FFF2-40B4-BE49-F238E27FC236}">
                <a16:creationId xmlns:a16="http://schemas.microsoft.com/office/drawing/2014/main" id="{93B8F5DB-ABD0-C817-45BB-9D4047376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443" y="61998"/>
            <a:ext cx="7975113" cy="567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645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o photo description available.">
            <a:extLst>
              <a:ext uri="{FF2B5EF4-FFF2-40B4-BE49-F238E27FC236}">
                <a16:creationId xmlns:a16="http://schemas.microsoft.com/office/drawing/2014/main" id="{88A618F3-3727-5F56-D898-37A592999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3" y="0"/>
            <a:ext cx="99924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757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B986B512-2513-C10A-9968-E613B5E77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o photo description available.">
            <a:extLst>
              <a:ext uri="{FF2B5EF4-FFF2-40B4-BE49-F238E27FC236}">
                <a16:creationId xmlns:a16="http://schemas.microsoft.com/office/drawing/2014/main" id="{1ACE7463-D21A-0431-DE14-67E606EF4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767" y="294638"/>
            <a:ext cx="4314846" cy="435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84E1E5EB-FCEB-DB8B-0CD1-5DE7C3CE9E63}"/>
              </a:ext>
            </a:extLst>
          </p:cNvPr>
          <p:cNvSpPr txBox="1"/>
          <p:nvPr/>
        </p:nvSpPr>
        <p:spPr>
          <a:xfrm>
            <a:off x="6302910" y="4899743"/>
            <a:ext cx="575056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400" b="1" dirty="0">
                <a:solidFill>
                  <a:schemeClr val="accent4">
                    <a:lumMod val="50000"/>
                  </a:schemeClr>
                </a:solidFill>
                <a:highlight>
                  <a:srgbClr val="FFFFFF"/>
                </a:highlight>
              </a:rPr>
              <a:t>Akryylimaalaus esineeseen?</a:t>
            </a:r>
          </a:p>
          <a:p>
            <a:r>
              <a:rPr lang="fi-FI" dirty="0">
                <a:solidFill>
                  <a:srgbClr val="050505"/>
                </a:solidFill>
                <a:highlight>
                  <a:srgbClr val="FFFFFF"/>
                </a:highlight>
              </a:rPr>
              <a:t>Etsi tietoa </a:t>
            </a:r>
            <a:r>
              <a:rPr lang="fi-FI" b="0" i="0" dirty="0">
                <a:solidFill>
                  <a:srgbClr val="050505"/>
                </a:solidFill>
                <a:effectLst/>
                <a:highlight>
                  <a:srgbClr val="FFFFFF"/>
                </a:highlight>
              </a:rPr>
              <a:t>itse valitsemastasi taideteoksesta sekä teoksen tehneestä taiteilijasta. </a:t>
            </a:r>
            <a:r>
              <a:rPr lang="fi-FI" dirty="0">
                <a:solidFill>
                  <a:srgbClr val="050505"/>
                </a:solidFill>
                <a:highlight>
                  <a:srgbClr val="FFFFFF"/>
                </a:highlight>
              </a:rPr>
              <a:t>Mi</a:t>
            </a:r>
            <a:r>
              <a:rPr lang="fi-FI" b="0" i="0" dirty="0">
                <a:solidFill>
                  <a:srgbClr val="050505"/>
                </a:solidFill>
                <a:effectLst/>
                <a:highlight>
                  <a:srgbClr val="FFFFFF"/>
                </a:highlight>
              </a:rPr>
              <a:t>eti samalla mitä esineitä lukemistasi teksteistä tuli mieleen. Valitse esine, johon toteutat teoksen tai osan tästä. Esineen tulee olla tarpeeton tai käytöstä poistettu.</a:t>
            </a:r>
            <a:endParaRPr lang="fi-FI" dirty="0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04354BB7-B677-607C-C738-3DC16FF1075C}"/>
              </a:ext>
            </a:extLst>
          </p:cNvPr>
          <p:cNvSpPr txBox="1"/>
          <p:nvPr/>
        </p:nvSpPr>
        <p:spPr>
          <a:xfrm rot="16200000">
            <a:off x="-1959497" y="3986415"/>
            <a:ext cx="514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Opettajana: Tiina Häkkinen, Laukaa</a:t>
            </a:r>
          </a:p>
        </p:txBody>
      </p:sp>
    </p:spTree>
    <p:extLst>
      <p:ext uri="{BB962C8B-B14F-4D97-AF65-F5344CB8AC3E}">
        <p14:creationId xmlns:p14="http://schemas.microsoft.com/office/powerpoint/2010/main" val="3580927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 photo description available.">
            <a:extLst>
              <a:ext uri="{FF2B5EF4-FFF2-40B4-BE49-F238E27FC236}">
                <a16:creationId xmlns:a16="http://schemas.microsoft.com/office/drawing/2014/main" id="{09898B97-FB9C-5487-4428-9BD71E360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89" y="0"/>
            <a:ext cx="47863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o photo description available.">
            <a:extLst>
              <a:ext uri="{FF2B5EF4-FFF2-40B4-BE49-F238E27FC236}">
                <a16:creationId xmlns:a16="http://schemas.microsoft.com/office/drawing/2014/main" id="{17327C4F-AF8A-BBF1-6CD7-EFAEA62C7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964" y="821932"/>
            <a:ext cx="4432015" cy="521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930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1315</TotalTime>
  <Words>413</Words>
  <Application>Microsoft Office PowerPoint</Application>
  <PresentationFormat>Laajakuva</PresentationFormat>
  <Paragraphs>36</Paragraphs>
  <Slides>20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Helsingin</vt:lpstr>
      <vt:lpstr>Office-teema</vt:lpstr>
      <vt:lpstr>KU 4 TAITEEN MONET MAAILMAT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Tehtävät kootusti: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 4 TAITEEN MONET MAAILMAT</dc:title>
  <dc:creator>Mervi Hokkanen</dc:creator>
  <cp:lastModifiedBy>Mervi Hokkanen</cp:lastModifiedBy>
  <cp:revision>89</cp:revision>
  <dcterms:created xsi:type="dcterms:W3CDTF">2020-04-07T06:37:28Z</dcterms:created>
  <dcterms:modified xsi:type="dcterms:W3CDTF">2026-08-11T08:03:38Z</dcterms:modified>
</cp:coreProperties>
</file>