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2" autoAdjust="0"/>
    <p:restoredTop sz="94660"/>
  </p:normalViewPr>
  <p:slideViewPr>
    <p:cSldViewPr snapToGrid="0">
      <p:cViewPr varScale="1">
        <p:scale>
          <a:sx n="70" d="100"/>
          <a:sy n="70" d="100"/>
        </p:scale>
        <p:origin x="7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43E8A0B8-C998-4171-8813-C8F8D1A9284D}" type="datetimeFigureOut">
              <a:rPr lang="fi-FI" smtClean="0"/>
              <a:t>17.5.2021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94CD9DD1-B995-4234-8780-5ABA9F8CE88E}" type="slidenum">
              <a:rPr lang="fi-FI" smtClean="0"/>
              <a:t>‹#›</a:t>
            </a:fld>
            <a:endParaRPr lang="fi-FI"/>
          </a:p>
        </p:txBody>
      </p:sp>
    </p:spTree>
    <p:extLst>
      <p:ext uri="{BB962C8B-B14F-4D97-AF65-F5344CB8AC3E}">
        <p14:creationId xmlns:p14="http://schemas.microsoft.com/office/powerpoint/2010/main" val="680178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43E8A0B8-C998-4171-8813-C8F8D1A9284D}" type="datetimeFigureOut">
              <a:rPr lang="fi-FI" smtClean="0"/>
              <a:t>17.5.2021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94CD9DD1-B995-4234-8780-5ABA9F8CE88E}" type="slidenum">
              <a:rPr lang="fi-FI" smtClean="0"/>
              <a:t>‹#›</a:t>
            </a:fld>
            <a:endParaRPr lang="fi-FI"/>
          </a:p>
        </p:txBody>
      </p:sp>
    </p:spTree>
    <p:extLst>
      <p:ext uri="{BB962C8B-B14F-4D97-AF65-F5344CB8AC3E}">
        <p14:creationId xmlns:p14="http://schemas.microsoft.com/office/powerpoint/2010/main" val="1648151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43E8A0B8-C998-4171-8813-C8F8D1A9284D}" type="datetimeFigureOut">
              <a:rPr lang="fi-FI" smtClean="0"/>
              <a:t>17.5.2021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94CD9DD1-B995-4234-8780-5ABA9F8CE88E}" type="slidenum">
              <a:rPr lang="fi-FI" smtClean="0"/>
              <a:t>‹#›</a:t>
            </a:fld>
            <a:endParaRPr lang="fi-FI"/>
          </a:p>
        </p:txBody>
      </p:sp>
    </p:spTree>
    <p:extLst>
      <p:ext uri="{BB962C8B-B14F-4D97-AF65-F5344CB8AC3E}">
        <p14:creationId xmlns:p14="http://schemas.microsoft.com/office/powerpoint/2010/main" val="3711915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43E8A0B8-C998-4171-8813-C8F8D1A9284D}" type="datetimeFigureOut">
              <a:rPr lang="fi-FI" smtClean="0"/>
              <a:t>17.5.2021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94CD9DD1-B995-4234-8780-5ABA9F8CE88E}" type="slidenum">
              <a:rPr lang="fi-FI" smtClean="0"/>
              <a:t>‹#›</a:t>
            </a:fld>
            <a:endParaRPr lang="fi-FI"/>
          </a:p>
        </p:txBody>
      </p:sp>
    </p:spTree>
    <p:extLst>
      <p:ext uri="{BB962C8B-B14F-4D97-AF65-F5344CB8AC3E}">
        <p14:creationId xmlns:p14="http://schemas.microsoft.com/office/powerpoint/2010/main" val="4128036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Päivämäärän paikkamerkki 3"/>
          <p:cNvSpPr>
            <a:spLocks noGrp="1"/>
          </p:cNvSpPr>
          <p:nvPr>
            <p:ph type="dt" sz="half" idx="10"/>
          </p:nvPr>
        </p:nvSpPr>
        <p:spPr/>
        <p:txBody>
          <a:bodyPr/>
          <a:lstStyle/>
          <a:p>
            <a:fld id="{43E8A0B8-C998-4171-8813-C8F8D1A9284D}" type="datetimeFigureOut">
              <a:rPr lang="fi-FI" smtClean="0"/>
              <a:t>17.5.2021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94CD9DD1-B995-4234-8780-5ABA9F8CE88E}" type="slidenum">
              <a:rPr lang="fi-FI" smtClean="0"/>
              <a:t>‹#›</a:t>
            </a:fld>
            <a:endParaRPr lang="fi-FI"/>
          </a:p>
        </p:txBody>
      </p:sp>
    </p:spTree>
    <p:extLst>
      <p:ext uri="{BB962C8B-B14F-4D97-AF65-F5344CB8AC3E}">
        <p14:creationId xmlns:p14="http://schemas.microsoft.com/office/powerpoint/2010/main" val="2452101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43E8A0B8-C998-4171-8813-C8F8D1A9284D}" type="datetimeFigureOut">
              <a:rPr lang="fi-FI" smtClean="0"/>
              <a:t>17.5.2021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94CD9DD1-B995-4234-8780-5ABA9F8CE88E}" type="slidenum">
              <a:rPr lang="fi-FI" smtClean="0"/>
              <a:t>‹#›</a:t>
            </a:fld>
            <a:endParaRPr lang="fi-FI"/>
          </a:p>
        </p:txBody>
      </p:sp>
    </p:spTree>
    <p:extLst>
      <p:ext uri="{BB962C8B-B14F-4D97-AF65-F5344CB8AC3E}">
        <p14:creationId xmlns:p14="http://schemas.microsoft.com/office/powerpoint/2010/main" val="1903326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43E8A0B8-C998-4171-8813-C8F8D1A9284D}" type="datetimeFigureOut">
              <a:rPr lang="fi-FI" smtClean="0"/>
              <a:t>17.5.2021</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94CD9DD1-B995-4234-8780-5ABA9F8CE88E}" type="slidenum">
              <a:rPr lang="fi-FI" smtClean="0"/>
              <a:t>‹#›</a:t>
            </a:fld>
            <a:endParaRPr lang="fi-FI"/>
          </a:p>
        </p:txBody>
      </p:sp>
    </p:spTree>
    <p:extLst>
      <p:ext uri="{BB962C8B-B14F-4D97-AF65-F5344CB8AC3E}">
        <p14:creationId xmlns:p14="http://schemas.microsoft.com/office/powerpoint/2010/main" val="2271644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43E8A0B8-C998-4171-8813-C8F8D1A9284D}" type="datetimeFigureOut">
              <a:rPr lang="fi-FI" smtClean="0"/>
              <a:t>17.5.2021</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94CD9DD1-B995-4234-8780-5ABA9F8CE88E}" type="slidenum">
              <a:rPr lang="fi-FI" smtClean="0"/>
              <a:t>‹#›</a:t>
            </a:fld>
            <a:endParaRPr lang="fi-FI"/>
          </a:p>
        </p:txBody>
      </p:sp>
    </p:spTree>
    <p:extLst>
      <p:ext uri="{BB962C8B-B14F-4D97-AF65-F5344CB8AC3E}">
        <p14:creationId xmlns:p14="http://schemas.microsoft.com/office/powerpoint/2010/main" val="114626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43E8A0B8-C998-4171-8813-C8F8D1A9284D}" type="datetimeFigureOut">
              <a:rPr lang="fi-FI" smtClean="0"/>
              <a:t>17.5.2021</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94CD9DD1-B995-4234-8780-5ABA9F8CE88E}" type="slidenum">
              <a:rPr lang="fi-FI" smtClean="0"/>
              <a:t>‹#›</a:t>
            </a:fld>
            <a:endParaRPr lang="fi-FI"/>
          </a:p>
        </p:txBody>
      </p:sp>
    </p:spTree>
    <p:extLst>
      <p:ext uri="{BB962C8B-B14F-4D97-AF65-F5344CB8AC3E}">
        <p14:creationId xmlns:p14="http://schemas.microsoft.com/office/powerpoint/2010/main" val="4041039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43E8A0B8-C998-4171-8813-C8F8D1A9284D}" type="datetimeFigureOut">
              <a:rPr lang="fi-FI" smtClean="0"/>
              <a:t>17.5.2021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94CD9DD1-B995-4234-8780-5ABA9F8CE88E}" type="slidenum">
              <a:rPr lang="fi-FI" smtClean="0"/>
              <a:t>‹#›</a:t>
            </a:fld>
            <a:endParaRPr lang="fi-FI"/>
          </a:p>
        </p:txBody>
      </p:sp>
    </p:spTree>
    <p:extLst>
      <p:ext uri="{BB962C8B-B14F-4D97-AF65-F5344CB8AC3E}">
        <p14:creationId xmlns:p14="http://schemas.microsoft.com/office/powerpoint/2010/main" val="2745996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43E8A0B8-C998-4171-8813-C8F8D1A9284D}" type="datetimeFigureOut">
              <a:rPr lang="fi-FI" smtClean="0"/>
              <a:t>17.5.2021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94CD9DD1-B995-4234-8780-5ABA9F8CE88E}" type="slidenum">
              <a:rPr lang="fi-FI" smtClean="0"/>
              <a:t>‹#›</a:t>
            </a:fld>
            <a:endParaRPr lang="fi-FI"/>
          </a:p>
        </p:txBody>
      </p:sp>
    </p:spTree>
    <p:extLst>
      <p:ext uri="{BB962C8B-B14F-4D97-AF65-F5344CB8AC3E}">
        <p14:creationId xmlns:p14="http://schemas.microsoft.com/office/powerpoint/2010/main" val="587918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8A0B8-C998-4171-8813-C8F8D1A9284D}" type="datetimeFigureOut">
              <a:rPr lang="fi-FI" smtClean="0"/>
              <a:t>17.5.2021</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CD9DD1-B995-4234-8780-5ABA9F8CE88E}" type="slidenum">
              <a:rPr lang="fi-FI" smtClean="0"/>
              <a:t>‹#›</a:t>
            </a:fld>
            <a:endParaRPr lang="fi-FI"/>
          </a:p>
        </p:txBody>
      </p:sp>
    </p:spTree>
    <p:extLst>
      <p:ext uri="{BB962C8B-B14F-4D97-AF65-F5344CB8AC3E}">
        <p14:creationId xmlns:p14="http://schemas.microsoft.com/office/powerpoint/2010/main" val="2644424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0" y="1122363"/>
            <a:ext cx="12192000" cy="2575210"/>
          </a:xfrm>
        </p:spPr>
        <p:txBody>
          <a:bodyPr/>
          <a:lstStyle/>
          <a:p>
            <a:r>
              <a:rPr lang="fi-FI" b="1" dirty="0" smtClean="0">
                <a:solidFill>
                  <a:schemeClr val="accent4">
                    <a:lumMod val="75000"/>
                  </a:schemeClr>
                </a:solidFill>
                <a:latin typeface="+mn-lt"/>
              </a:rPr>
              <a:t>KU3-kurssin lisätehtävät</a:t>
            </a:r>
            <a:endParaRPr lang="fi-FI" b="1" dirty="0">
              <a:solidFill>
                <a:schemeClr val="accent4">
                  <a:lumMod val="75000"/>
                </a:schemeClr>
              </a:solidFill>
              <a:latin typeface="+mn-lt"/>
            </a:endParaRPr>
          </a:p>
        </p:txBody>
      </p:sp>
      <p:sp>
        <p:nvSpPr>
          <p:cNvPr id="3" name="Alaotsikko 2"/>
          <p:cNvSpPr>
            <a:spLocks noGrp="1"/>
          </p:cNvSpPr>
          <p:nvPr>
            <p:ph type="subTitle" idx="1"/>
          </p:nvPr>
        </p:nvSpPr>
        <p:spPr>
          <a:xfrm>
            <a:off x="0" y="3697573"/>
            <a:ext cx="12192000" cy="1379395"/>
          </a:xfrm>
        </p:spPr>
        <p:txBody>
          <a:bodyPr/>
          <a:lstStyle/>
          <a:p>
            <a:r>
              <a:rPr lang="fi-FI" dirty="0" smtClean="0"/>
              <a:t>Vapaasti valittavia tehtäviä kahdelle viimeiselle viikolle</a:t>
            </a:r>
            <a:endParaRPr lang="fi-FI" dirty="0"/>
          </a:p>
        </p:txBody>
      </p:sp>
    </p:spTree>
    <p:extLst>
      <p:ext uri="{BB962C8B-B14F-4D97-AF65-F5344CB8AC3E}">
        <p14:creationId xmlns:p14="http://schemas.microsoft.com/office/powerpoint/2010/main" val="1340799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p:nvPr/>
        </p:nvSpPr>
        <p:spPr>
          <a:xfrm>
            <a:off x="427629" y="163773"/>
            <a:ext cx="3926007" cy="6186309"/>
          </a:xfrm>
          <a:prstGeom prst="rect">
            <a:avLst/>
          </a:prstGeom>
        </p:spPr>
        <p:txBody>
          <a:bodyPr wrap="square">
            <a:spAutoFit/>
          </a:bodyPr>
          <a:lstStyle/>
          <a:p>
            <a:r>
              <a:rPr lang="fi-FI" b="1" i="0" dirty="0" smtClean="0">
                <a:solidFill>
                  <a:srgbClr val="333333"/>
                </a:solidFill>
                <a:effectLst/>
                <a:latin typeface="Open Sans"/>
              </a:rPr>
              <a:t>“Muutos “</a:t>
            </a:r>
            <a:endParaRPr lang="fi-FI" b="0" i="0" dirty="0" smtClean="0">
              <a:solidFill>
                <a:srgbClr val="333333"/>
              </a:solidFill>
              <a:effectLst/>
              <a:latin typeface="Open Sans"/>
            </a:endParaRPr>
          </a:p>
          <a:p>
            <a:r>
              <a:rPr lang="fi-FI" b="0" i="0" dirty="0" smtClean="0">
                <a:solidFill>
                  <a:srgbClr val="333333"/>
                </a:solidFill>
                <a:effectLst/>
                <a:latin typeface="Open Sans"/>
              </a:rPr>
              <a:t>Valitse jokin kuva aikakausi- tai sanomalehdestä (tai vastaavan tyyppinen kuva verkkojulkaisusta), josta innostut. Luonnostele kuva elementteineen A3-paperille ja rajaa tässä vaiheessa osa kuvasta “laatikon” sisään, voit sen jättää jopa tyhjäksi. Laatikon ei tarvitse olla suorakulmainen, vaan voit rajata sen vapaamuotoisesti. Miten tilanne kuvassa muuttuu rajatun alueen sisällä? Tuleeko tyhjyyteen tungosta? värien tilalle mustavalkoinen maailma? Kurkistus menneisyyteen tai </a:t>
            </a:r>
            <a:r>
              <a:rPr lang="fi-FI" b="0" i="0" dirty="0" err="1" smtClean="0">
                <a:solidFill>
                  <a:srgbClr val="333333"/>
                </a:solidFill>
                <a:effectLst/>
                <a:latin typeface="Open Sans"/>
              </a:rPr>
              <a:t>tulevaisuuteen?Muuttuuko</a:t>
            </a:r>
            <a:r>
              <a:rPr lang="fi-FI" b="0" i="0" dirty="0" smtClean="0">
                <a:solidFill>
                  <a:srgbClr val="333333"/>
                </a:solidFill>
                <a:effectLst/>
                <a:latin typeface="Open Sans"/>
              </a:rPr>
              <a:t> jokin yllättävästi tai poikkeavasti? Lyijykynä luonnosteluun, maalit/värit/värikynät mahdollisuuksien mukaan, kuvan valinta. </a:t>
            </a:r>
            <a:endParaRPr lang="fi-FI" b="0" i="0" dirty="0">
              <a:solidFill>
                <a:srgbClr val="333333"/>
              </a:solidFill>
              <a:effectLst/>
              <a:latin typeface="Open Sans"/>
            </a:endParaRPr>
          </a:p>
        </p:txBody>
      </p:sp>
      <p:pic>
        <p:nvPicPr>
          <p:cNvPr id="1026" name="Picture 2" descr="https://peda.net/kotka/lukiokoulutus/karhulanlukio/opiskelu/oppiaineet/kuvataide/ku3/kt/r:file/photo/2d1d1f6f92b038d031cb1b52b41bbd21946c84d3/roosvalt_uno_s%C3%B5nadeta_m%C3%B5tted_2013_130x1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3636" y="0"/>
            <a:ext cx="7620000" cy="6600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4040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p:nvPr/>
        </p:nvSpPr>
        <p:spPr>
          <a:xfrm>
            <a:off x="495868" y="791571"/>
            <a:ext cx="10681648" cy="5170646"/>
          </a:xfrm>
          <a:prstGeom prst="rect">
            <a:avLst/>
          </a:prstGeom>
        </p:spPr>
        <p:txBody>
          <a:bodyPr wrap="square">
            <a:spAutoFit/>
          </a:bodyPr>
          <a:lstStyle/>
          <a:p>
            <a:r>
              <a:rPr lang="fi-FI" sz="2400" b="1" i="0" dirty="0" smtClean="0">
                <a:solidFill>
                  <a:srgbClr val="C00000"/>
                </a:solidFill>
                <a:effectLst/>
                <a:latin typeface="Open Sans"/>
              </a:rPr>
              <a:t>LYHYT ELOKUVA "VASTAKOHDAT"</a:t>
            </a:r>
            <a:endParaRPr lang="fi-FI" sz="2400" b="0" i="0" dirty="0" smtClean="0">
              <a:solidFill>
                <a:srgbClr val="C00000"/>
              </a:solidFill>
              <a:effectLst/>
              <a:latin typeface="Open Sans"/>
            </a:endParaRPr>
          </a:p>
          <a:p>
            <a:r>
              <a:rPr lang="fi-FI" b="0" i="0" dirty="0" smtClean="0">
                <a:solidFill>
                  <a:srgbClr val="333333"/>
                </a:solidFill>
                <a:effectLst/>
                <a:latin typeface="Open Sans"/>
              </a:rPr>
              <a:t> </a:t>
            </a:r>
          </a:p>
          <a:p>
            <a:r>
              <a:rPr lang="fi-FI" b="1" i="0" dirty="0" smtClean="0">
                <a:solidFill>
                  <a:srgbClr val="333333"/>
                </a:solidFill>
                <a:effectLst/>
                <a:latin typeface="Open Sans"/>
              </a:rPr>
              <a:t>Toteuta yksin tai </a:t>
            </a:r>
            <a:r>
              <a:rPr lang="fi-FI" b="1" dirty="0" smtClean="0">
                <a:solidFill>
                  <a:srgbClr val="333333"/>
                </a:solidFill>
                <a:latin typeface="Open Sans"/>
              </a:rPr>
              <a:t>parin </a:t>
            </a:r>
            <a:r>
              <a:rPr lang="fi-FI" b="1" i="0" dirty="0" smtClean="0">
                <a:solidFill>
                  <a:srgbClr val="333333"/>
                </a:solidFill>
                <a:effectLst/>
                <a:latin typeface="Open Sans"/>
              </a:rPr>
              <a:t>kanssa 1-2 minuutin pituinen lyhytelokuva. </a:t>
            </a:r>
            <a:r>
              <a:rPr lang="fi-FI" b="0" i="0" dirty="0" smtClean="0">
                <a:solidFill>
                  <a:srgbClr val="333333"/>
                </a:solidFill>
                <a:effectLst/>
                <a:latin typeface="Open Sans"/>
              </a:rPr>
              <a:t>Pohdi aihetta </a:t>
            </a:r>
            <a:r>
              <a:rPr lang="fi-FI" b="1" i="0" dirty="0" smtClean="0">
                <a:solidFill>
                  <a:srgbClr val="333333"/>
                </a:solidFill>
                <a:effectLst/>
                <a:latin typeface="Open Sans"/>
              </a:rPr>
              <a:t>vastakohdat</a:t>
            </a:r>
            <a:r>
              <a:rPr lang="fi-FI" b="0" i="0" dirty="0" smtClean="0">
                <a:solidFill>
                  <a:srgbClr val="333333"/>
                </a:solidFill>
                <a:effectLst/>
                <a:latin typeface="Open Sans"/>
              </a:rPr>
              <a:t>: miten käsittelisit aihetta elokuvan keinoin? elämme itse asiassa vastakohtaisuuksien keskelle, lähes kaikelle löytyy jokin vastakohta, pari: yö-päivä, kylmä-kuuma, kuiva-märkä, hiljaisuus-melu, yksinäisyys-ystävät </a:t>
            </a:r>
            <a:r>
              <a:rPr lang="fi-FI" b="0" i="0" dirty="0" err="1" smtClean="0">
                <a:solidFill>
                  <a:srgbClr val="333333"/>
                </a:solidFill>
                <a:effectLst/>
                <a:latin typeface="Open Sans"/>
              </a:rPr>
              <a:t>jne..lista</a:t>
            </a:r>
            <a:r>
              <a:rPr lang="fi-FI" b="0" i="0" dirty="0" smtClean="0">
                <a:solidFill>
                  <a:srgbClr val="333333"/>
                </a:solidFill>
                <a:effectLst/>
                <a:latin typeface="Open Sans"/>
              </a:rPr>
              <a:t> voi jatkaa loputtomiin. Elokuvakerronnassa on yleensä mukana aina draaman kaari, joka tarkoittaa alkua, tapahtumaa ja loppua. Tilanteita ja muutoksia, yllätyksiä voi olla paljon tai vähän, lyhyessä elokuvassa riittää hyvin yksi käänteen tekevä siirto. Se voi tapahtua jo heti elokuvan alussa, keskivaiheella tai ihan lopussakin. Kun lähdet suunnittelemaan elokuvaa, ota kynää ja paperia esille ja mieti aiheita vaikkapa yllä luetellun omaisesti eli etsit sanoille pareja. Valitse niistä sitten yksi, jonka ympärille suunnittelet elokuvan "tarinan".</a:t>
            </a:r>
          </a:p>
          <a:p>
            <a:r>
              <a:rPr lang="fi-FI" b="0" i="0" dirty="0" smtClean="0">
                <a:solidFill>
                  <a:srgbClr val="333333"/>
                </a:solidFill>
                <a:effectLst/>
                <a:latin typeface="Open Sans"/>
              </a:rPr>
              <a:t> </a:t>
            </a:r>
          </a:p>
          <a:p>
            <a:r>
              <a:rPr lang="fi-FI" b="0" i="0" dirty="0" smtClean="0">
                <a:solidFill>
                  <a:srgbClr val="333333"/>
                </a:solidFill>
                <a:effectLst/>
                <a:latin typeface="Open Sans"/>
              </a:rPr>
              <a:t>Kuvaus, editointi, äänet, jakaminen:</a:t>
            </a:r>
          </a:p>
          <a:p>
            <a:r>
              <a:rPr lang="fi-FI" b="0" i="0" dirty="0" smtClean="0">
                <a:solidFill>
                  <a:srgbClr val="333333"/>
                </a:solidFill>
                <a:effectLst/>
                <a:latin typeface="Open Sans"/>
              </a:rPr>
              <a:t>Tehtävän voi täysin toteuttaa kännykkäkameralla. Videoeditoinnin voit tehdä myös vapaasti valittavalla sovelluksella. Maksuttomia sovelluksia on paljon tarjolla. </a:t>
            </a:r>
            <a:r>
              <a:rPr lang="fi-FI" b="0" i="0" dirty="0" err="1" smtClean="0">
                <a:solidFill>
                  <a:srgbClr val="333333"/>
                </a:solidFill>
                <a:effectLst/>
                <a:latin typeface="Open Sans"/>
              </a:rPr>
              <a:t>Android-</a:t>
            </a:r>
            <a:r>
              <a:rPr lang="fi-FI" b="0" i="0" dirty="0" smtClean="0">
                <a:solidFill>
                  <a:srgbClr val="333333"/>
                </a:solidFill>
                <a:effectLst/>
                <a:latin typeface="Open Sans"/>
              </a:rPr>
              <a:t> ja </a:t>
            </a:r>
            <a:r>
              <a:rPr lang="fi-FI" b="0" i="0" dirty="0" err="1" smtClean="0">
                <a:solidFill>
                  <a:srgbClr val="333333"/>
                </a:solidFill>
                <a:effectLst/>
                <a:latin typeface="Open Sans"/>
              </a:rPr>
              <a:t>Iphone</a:t>
            </a:r>
            <a:r>
              <a:rPr lang="fi-FI" b="0" i="0" dirty="0" smtClean="0">
                <a:solidFill>
                  <a:srgbClr val="333333"/>
                </a:solidFill>
                <a:effectLst/>
                <a:latin typeface="Open Sans"/>
              </a:rPr>
              <a:t>-pohjaisille on omansa (Androidille esim. </a:t>
            </a:r>
            <a:r>
              <a:rPr lang="fi-FI" b="0" i="0" dirty="0" err="1" smtClean="0">
                <a:solidFill>
                  <a:srgbClr val="333333"/>
                </a:solidFill>
                <a:effectLst/>
                <a:latin typeface="Open Sans"/>
              </a:rPr>
              <a:t>Kinemaster</a:t>
            </a:r>
            <a:r>
              <a:rPr lang="fi-FI" b="0" i="0" dirty="0" smtClean="0">
                <a:solidFill>
                  <a:srgbClr val="333333"/>
                </a:solidFill>
                <a:effectLst/>
                <a:latin typeface="Open Sans"/>
              </a:rPr>
              <a:t>). Useimmissa sovelluksissa on myös valittavissa jonkinlainen äänimaailma, jota on myös maksutonta käyttää. Elokuvasi tulisi sisältää alku-ja lopputekstit, sekä ääntä ja /tai musiikkia.</a:t>
            </a:r>
            <a:endParaRPr lang="fi-FI" b="0" i="0" dirty="0">
              <a:solidFill>
                <a:srgbClr val="333333"/>
              </a:solidFill>
              <a:effectLst/>
              <a:latin typeface="Open Sans"/>
            </a:endParaRPr>
          </a:p>
        </p:txBody>
      </p:sp>
    </p:spTree>
    <p:extLst>
      <p:ext uri="{BB962C8B-B14F-4D97-AF65-F5344CB8AC3E}">
        <p14:creationId xmlns:p14="http://schemas.microsoft.com/office/powerpoint/2010/main" val="452733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p:cNvSpPr txBox="1"/>
          <p:nvPr/>
        </p:nvSpPr>
        <p:spPr>
          <a:xfrm>
            <a:off x="368489" y="464024"/>
            <a:ext cx="10877265" cy="6832640"/>
          </a:xfrm>
          <a:prstGeom prst="rect">
            <a:avLst/>
          </a:prstGeom>
          <a:noFill/>
        </p:spPr>
        <p:txBody>
          <a:bodyPr wrap="square" rtlCol="0">
            <a:spAutoFit/>
          </a:bodyPr>
          <a:lstStyle/>
          <a:p>
            <a:r>
              <a:rPr lang="fi-FI" sz="2400" b="1" dirty="0" smtClean="0">
                <a:solidFill>
                  <a:srgbClr val="C00000"/>
                </a:solidFill>
              </a:rPr>
              <a:t>Videotaide</a:t>
            </a:r>
          </a:p>
          <a:p>
            <a:r>
              <a:rPr lang="fi-FI" dirty="0" smtClean="0"/>
              <a:t>Videotaiteilija käyttää videotekniikkaa välineenä taiteensa tekemiseen. Videotaide on kuin liikkuvaa taulumaalausta, jossa välttämättä ei ole juonta. Videotaiteen ensisijaisena esityspaikkana ovatkin taidemuseot sekä kansainväliset videofestivaalit.</a:t>
            </a:r>
          </a:p>
          <a:p>
            <a:endParaRPr lang="fi-FI" dirty="0"/>
          </a:p>
          <a:p>
            <a:r>
              <a:rPr lang="fi-FI" dirty="0" smtClean="0"/>
              <a:t>Videotaiteessa ajan käsittely ja rytmi ovat omanlaisiaan. Samaa kohdetta tai tapahtumaa saatetaan näyttää piinallisen pitkään, tai yhteen sekuntiin on mahdutettu useita välähdyksiä. Kuvaruutuja tai valkokankaita voi olla useita. Katsoja saattaa nähdä itsensä joissakin niistä ja siis vaikuttaa teokseen.</a:t>
            </a:r>
          </a:p>
          <a:p>
            <a:endParaRPr lang="fi-FI" dirty="0"/>
          </a:p>
          <a:p>
            <a:r>
              <a:rPr lang="fi-FI" dirty="0" smtClean="0"/>
              <a:t>Latinan kielen video tarkoittaa </a:t>
            </a:r>
            <a:r>
              <a:rPr lang="fi-FI" i="1" dirty="0" smtClean="0"/>
              <a:t>minä olen</a:t>
            </a:r>
            <a:r>
              <a:rPr lang="fi-FI" dirty="0" smtClean="0"/>
              <a:t>.</a:t>
            </a:r>
          </a:p>
          <a:p>
            <a:endParaRPr lang="fi-FI" dirty="0"/>
          </a:p>
          <a:p>
            <a:r>
              <a:rPr lang="fi-FI" b="1" dirty="0" smtClean="0">
                <a:solidFill>
                  <a:srgbClr val="C00000"/>
                </a:solidFill>
              </a:rPr>
              <a:t>Videotapettia</a:t>
            </a:r>
          </a:p>
          <a:p>
            <a:r>
              <a:rPr lang="fi-FI" dirty="0" smtClean="0"/>
              <a:t>On asioita, jotka tuntuvat vangitsevan katseen; kuten kuu, tuli, nukkuva kissa, ystävän kädet tai kalojen liike akvaariossa. Laittakaa videokamera jalustalle, rajatkaa levollinen näkymä ja jättäkää kamera käymään esimerkiksi viideksitoista minuutiksi. Käyttäkää kuvattua materiaalia videotapettina, tunnelman luojana tai lavasteena vaikka koulun tilaisuuksissa.</a:t>
            </a:r>
          </a:p>
          <a:p>
            <a:endParaRPr lang="fi-FI" dirty="0" smtClean="0"/>
          </a:p>
          <a:p>
            <a:r>
              <a:rPr lang="fi-FI" dirty="0" smtClean="0"/>
              <a:t>Kootkaa erilaisista otoksistanne miellyttävien näkyvien video. Muunnelkaa videota liittämällä siihen erilaisia taustaääniä tai musiikkia.</a:t>
            </a:r>
          </a:p>
          <a:p>
            <a:endParaRPr lang="fi-FI" dirty="0"/>
          </a:p>
          <a:p>
            <a:endParaRPr lang="fi-FI" dirty="0" smtClean="0"/>
          </a:p>
          <a:p>
            <a:endParaRPr lang="fi-FI" dirty="0"/>
          </a:p>
          <a:p>
            <a:endParaRPr lang="fi-FI" dirty="0" smtClean="0"/>
          </a:p>
          <a:p>
            <a:r>
              <a:rPr lang="fi-FI" dirty="0" smtClean="0"/>
              <a:t> </a:t>
            </a:r>
            <a:endParaRPr lang="fi-FI" dirty="0"/>
          </a:p>
        </p:txBody>
      </p:sp>
    </p:spTree>
    <p:extLst>
      <p:ext uri="{BB962C8B-B14F-4D97-AF65-F5344CB8AC3E}">
        <p14:creationId xmlns:p14="http://schemas.microsoft.com/office/powerpoint/2010/main" val="1920166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https://assets.terve.fi/fj4t07ricqpm/2Fj4jYvAJiCwMqe04csCmM/0bd9d48584d7394fe49baaec513a4221/metsa_2Sf7j.jpg?w=2048&amp;q=75&amp;fit=crop-cen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349273" cy="70550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445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CE1788114FFF954B87528C2CE56F697F" ma:contentTypeVersion="10" ma:contentTypeDescription="Luo uusi asiakirja." ma:contentTypeScope="" ma:versionID="bd26f8122f1d4bd3ebf309afd7b0e461">
  <xsd:schema xmlns:xsd="http://www.w3.org/2001/XMLSchema" xmlns:xs="http://www.w3.org/2001/XMLSchema" xmlns:p="http://schemas.microsoft.com/office/2006/metadata/properties" xmlns:ns3="18dd1073-d9f1-41d3-a69d-162cafcbe6b6" targetNamespace="http://schemas.microsoft.com/office/2006/metadata/properties" ma:root="true" ma:fieldsID="4afe9b1edd8eeb9f0f116658f467386f" ns3:_="">
    <xsd:import namespace="18dd1073-d9f1-41d3-a69d-162cafcbe6b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Location" minOccurs="0"/>
                <xsd:element ref="ns3:MediaServiceGenerationTime" minOccurs="0"/>
                <xsd:element ref="ns3:MediaServiceEventHashCode" minOccurs="0"/>
                <xsd:element ref="ns3:MediaServiceAutoTags"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dd1073-d9f1-41d3-a69d-162cafcbe6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Location" ma:internalName="MediaServiceLocatio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0207B3D-5169-48C9-B8B0-836B4C89FA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dd1073-d9f1-41d3-a69d-162cafcbe6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52A2C6-A029-40B8-BBAE-431CF10500B5}">
  <ds:schemaRefs>
    <ds:schemaRef ds:uri="http://schemas.microsoft.com/sharepoint/v3/contenttype/forms"/>
  </ds:schemaRefs>
</ds:datastoreItem>
</file>

<file path=customXml/itemProps3.xml><?xml version="1.0" encoding="utf-8"?>
<ds:datastoreItem xmlns:ds="http://schemas.openxmlformats.org/officeDocument/2006/customXml" ds:itemID="{3EDEEC10-A987-41A7-8FAE-8AA9E877EA16}">
  <ds:schemaRefs>
    <ds:schemaRef ds:uri="http://purl.org/dc/terms/"/>
    <ds:schemaRef ds:uri="http://www.w3.org/XML/1998/namespace"/>
    <ds:schemaRef ds:uri="http://schemas.microsoft.com/office/2006/documentManagement/types"/>
    <ds:schemaRef ds:uri="http://schemas.microsoft.com/office/infopath/2007/PartnerControls"/>
    <ds:schemaRef ds:uri="http://purl.org/dc/dcmitype/"/>
    <ds:schemaRef ds:uri="http://schemas.microsoft.com/office/2006/metadata/properties"/>
    <ds:schemaRef ds:uri="http://schemas.openxmlformats.org/package/2006/metadata/core-properties"/>
    <ds:schemaRef ds:uri="18dd1073-d9f1-41d3-a69d-162cafcbe6b6"/>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28</TotalTime>
  <Words>451</Words>
  <Application>Microsoft Office PowerPoint</Application>
  <PresentationFormat>Laajakuva</PresentationFormat>
  <Paragraphs>26</Paragraphs>
  <Slides>5</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5</vt:i4>
      </vt:variant>
    </vt:vector>
  </HeadingPairs>
  <TitlesOfParts>
    <vt:vector size="10" baseType="lpstr">
      <vt:lpstr>Arial</vt:lpstr>
      <vt:lpstr>Calibri</vt:lpstr>
      <vt:lpstr>Calibri Light</vt:lpstr>
      <vt:lpstr>Open Sans</vt:lpstr>
      <vt:lpstr>Office-teema</vt:lpstr>
      <vt:lpstr>KU3-kurssin lisätehtävät</vt:lpstr>
      <vt:lpstr>PowerPoint-esitys</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KU3-kurssin lisätehtävät</dc:title>
  <dc:creator>Mervi Hokkanen</dc:creator>
  <cp:lastModifiedBy>Mervi Hokkanen</cp:lastModifiedBy>
  <cp:revision>5</cp:revision>
  <dcterms:created xsi:type="dcterms:W3CDTF">2021-05-17T14:06:36Z</dcterms:created>
  <dcterms:modified xsi:type="dcterms:W3CDTF">2021-05-17T14:34:52Z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0x010100CE1788114FFF954B87528C2CE56F697F</vt:lpwstr>
  </property>
</Properties>
</file>