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8" r:id="rId3"/>
    <p:sldId id="259" r:id="rId4"/>
    <p:sldId id="271" r:id="rId5"/>
    <p:sldId id="272" r:id="rId6"/>
    <p:sldId id="273" r:id="rId7"/>
    <p:sldId id="274" r:id="rId8"/>
    <p:sldId id="275" r:id="rId9"/>
    <p:sldId id="467" r:id="rId10"/>
    <p:sldId id="469" r:id="rId11"/>
    <p:sldId id="332" r:id="rId12"/>
    <p:sldId id="525" r:id="rId13"/>
    <p:sldId id="522" r:id="rId14"/>
    <p:sldId id="517" r:id="rId15"/>
    <p:sldId id="527" r:id="rId16"/>
    <p:sldId id="519" r:id="rId17"/>
    <p:sldId id="468" r:id="rId18"/>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447" autoAdjust="0"/>
  </p:normalViewPr>
  <p:slideViewPr>
    <p:cSldViewPr snapToGrid="0">
      <p:cViewPr varScale="1">
        <p:scale>
          <a:sx n="59" d="100"/>
          <a:sy n="59" d="100"/>
        </p:scale>
        <p:origin x="24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33CFD2-3F61-4E50-8EA6-0FB31291C1A0}"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60155D5B-D0CC-4169-8FCB-57CF1C9F3F05}">
      <dgm:prSet/>
      <dgm:spPr/>
      <dgm:t>
        <a:bodyPr/>
        <a:lstStyle/>
        <a:p>
          <a:r>
            <a:rPr lang="fi-FI" b="1"/>
            <a:t>Lääketiede</a:t>
          </a:r>
          <a:endParaRPr lang="en-US"/>
        </a:p>
      </dgm:t>
    </dgm:pt>
    <dgm:pt modelId="{94FF5A70-0DB1-480E-ABFE-49D34E3A8719}" type="parTrans" cxnId="{3408449F-4ADC-4E07-AAA9-F0F36E656999}">
      <dgm:prSet/>
      <dgm:spPr/>
      <dgm:t>
        <a:bodyPr/>
        <a:lstStyle/>
        <a:p>
          <a:endParaRPr lang="en-US"/>
        </a:p>
      </dgm:t>
    </dgm:pt>
    <dgm:pt modelId="{5B4A68CF-518A-4D7D-8FB1-AD257D243249}" type="sibTrans" cxnId="{3408449F-4ADC-4E07-AAA9-F0F36E656999}">
      <dgm:prSet/>
      <dgm:spPr/>
      <dgm:t>
        <a:bodyPr/>
        <a:lstStyle/>
        <a:p>
          <a:endParaRPr lang="en-US"/>
        </a:p>
      </dgm:t>
    </dgm:pt>
    <dgm:pt modelId="{2E1E5FD2-72EE-428F-8252-E42C9AAA289D}">
      <dgm:prSet/>
      <dgm:spPr/>
      <dgm:t>
        <a:bodyPr/>
        <a:lstStyle/>
        <a:p>
          <a:r>
            <a:rPr lang="fi-FI" dirty="0"/>
            <a:t>Havaittiin </a:t>
          </a:r>
          <a:r>
            <a:rPr lang="fi-FI" b="1" dirty="0"/>
            <a:t>mikrobien</a:t>
          </a:r>
          <a:r>
            <a:rPr lang="fi-FI" dirty="0"/>
            <a:t> aiheuttavan tauteja.</a:t>
          </a:r>
          <a:endParaRPr lang="en-US" dirty="0"/>
        </a:p>
      </dgm:t>
    </dgm:pt>
    <dgm:pt modelId="{0B75F439-2024-4A7B-BDFB-9DC4AAF12A7B}" type="parTrans" cxnId="{E2A42881-3830-416A-A51C-2B338664B527}">
      <dgm:prSet/>
      <dgm:spPr/>
      <dgm:t>
        <a:bodyPr/>
        <a:lstStyle/>
        <a:p>
          <a:endParaRPr lang="en-US"/>
        </a:p>
      </dgm:t>
    </dgm:pt>
    <dgm:pt modelId="{95399C9E-F89A-4537-93CA-BC5CB2545DAC}" type="sibTrans" cxnId="{E2A42881-3830-416A-A51C-2B338664B527}">
      <dgm:prSet/>
      <dgm:spPr/>
      <dgm:t>
        <a:bodyPr/>
        <a:lstStyle/>
        <a:p>
          <a:endParaRPr lang="en-US"/>
        </a:p>
      </dgm:t>
    </dgm:pt>
    <dgm:pt modelId="{B41D9699-4050-4268-BB76-F18C4E6075D3}">
      <dgm:prSet/>
      <dgm:spPr/>
      <dgm:t>
        <a:bodyPr/>
        <a:lstStyle/>
        <a:p>
          <a:r>
            <a:rPr lang="fi-FI" b="1" dirty="0"/>
            <a:t>Hygieniaa</a:t>
          </a:r>
          <a:r>
            <a:rPr lang="fi-FI" dirty="0"/>
            <a:t> parannettiin ja leikkaukset onnistuivat useammin.</a:t>
          </a:r>
          <a:endParaRPr lang="en-US" dirty="0"/>
        </a:p>
      </dgm:t>
    </dgm:pt>
    <dgm:pt modelId="{989DE4C8-2C5F-4FB6-A17B-D3502589B9A4}" type="parTrans" cxnId="{0D805397-1BCA-43AA-A3AB-154A013F2E83}">
      <dgm:prSet/>
      <dgm:spPr/>
      <dgm:t>
        <a:bodyPr/>
        <a:lstStyle/>
        <a:p>
          <a:endParaRPr lang="en-US"/>
        </a:p>
      </dgm:t>
    </dgm:pt>
    <dgm:pt modelId="{42601C19-B61F-4AEA-87E2-A38D308ED441}" type="sibTrans" cxnId="{0D805397-1BCA-43AA-A3AB-154A013F2E83}">
      <dgm:prSet/>
      <dgm:spPr/>
      <dgm:t>
        <a:bodyPr/>
        <a:lstStyle/>
        <a:p>
          <a:endParaRPr lang="en-US"/>
        </a:p>
      </dgm:t>
    </dgm:pt>
    <dgm:pt modelId="{FCD21F05-0F97-41FE-9FD5-BB47B63032FF}">
      <dgm:prSet/>
      <dgm:spPr/>
      <dgm:t>
        <a:bodyPr/>
        <a:lstStyle/>
        <a:p>
          <a:r>
            <a:rPr lang="fi-FI" dirty="0"/>
            <a:t>Sairauksia parannettiin </a:t>
          </a:r>
          <a:r>
            <a:rPr lang="fi-FI" b="1" dirty="0"/>
            <a:t>leikkauksilla</a:t>
          </a:r>
          <a:r>
            <a:rPr lang="fi-FI" dirty="0"/>
            <a:t>.</a:t>
          </a:r>
          <a:endParaRPr lang="en-US" dirty="0"/>
        </a:p>
      </dgm:t>
    </dgm:pt>
    <dgm:pt modelId="{068D34CF-07EB-4942-AD81-976DFC24FF2E}" type="parTrans" cxnId="{51D1A1AF-5AF6-47CF-9194-DAE177B7B568}">
      <dgm:prSet/>
      <dgm:spPr/>
      <dgm:t>
        <a:bodyPr/>
        <a:lstStyle/>
        <a:p>
          <a:endParaRPr lang="en-US"/>
        </a:p>
      </dgm:t>
    </dgm:pt>
    <dgm:pt modelId="{84FCF693-1AA9-448B-96FB-5ACDAF35F152}" type="sibTrans" cxnId="{51D1A1AF-5AF6-47CF-9194-DAE177B7B568}">
      <dgm:prSet/>
      <dgm:spPr/>
      <dgm:t>
        <a:bodyPr/>
        <a:lstStyle/>
        <a:p>
          <a:endParaRPr lang="en-US"/>
        </a:p>
      </dgm:t>
    </dgm:pt>
    <dgm:pt modelId="{6384EB3B-8767-4656-A582-EA729E6C5DAE}">
      <dgm:prSet/>
      <dgm:spPr/>
      <dgm:t>
        <a:bodyPr/>
        <a:lstStyle/>
        <a:p>
          <a:r>
            <a:rPr lang="fi-FI" b="1" dirty="0"/>
            <a:t>Nukutusaineet</a:t>
          </a:r>
          <a:r>
            <a:rPr lang="fi-FI" dirty="0"/>
            <a:t> otettiin käyttöön. </a:t>
          </a:r>
          <a:endParaRPr lang="en-US" dirty="0"/>
        </a:p>
      </dgm:t>
    </dgm:pt>
    <dgm:pt modelId="{96DCE8DC-A922-4FE5-9156-A82992176E9E}" type="parTrans" cxnId="{DF8B756D-5967-439C-A112-CC8004C5E980}">
      <dgm:prSet/>
      <dgm:spPr/>
      <dgm:t>
        <a:bodyPr/>
        <a:lstStyle/>
        <a:p>
          <a:endParaRPr lang="en-US"/>
        </a:p>
      </dgm:t>
    </dgm:pt>
    <dgm:pt modelId="{0910CB73-D6DD-4A35-AEE4-88BB546E3686}" type="sibTrans" cxnId="{DF8B756D-5967-439C-A112-CC8004C5E980}">
      <dgm:prSet/>
      <dgm:spPr/>
      <dgm:t>
        <a:bodyPr/>
        <a:lstStyle/>
        <a:p>
          <a:endParaRPr lang="en-US"/>
        </a:p>
      </dgm:t>
    </dgm:pt>
    <dgm:pt modelId="{7DD249D1-8E2B-49D5-81D6-CF36787ED132}">
      <dgm:prSet/>
      <dgm:spPr/>
      <dgm:t>
        <a:bodyPr/>
        <a:lstStyle/>
        <a:p>
          <a:r>
            <a:rPr lang="fi-FI" b="1" dirty="0"/>
            <a:t>Röntgenkuvauksella</a:t>
          </a:r>
          <a:r>
            <a:rPr lang="fi-FI" dirty="0"/>
            <a:t> tutkittiin keuhkotautia.</a:t>
          </a:r>
          <a:endParaRPr lang="en-US" dirty="0"/>
        </a:p>
      </dgm:t>
    </dgm:pt>
    <dgm:pt modelId="{938D73EE-2199-4CB8-B841-8C77C345EBCC}" type="parTrans" cxnId="{A80E4ABF-857D-4A3D-9D43-C4A35BF39A35}">
      <dgm:prSet/>
      <dgm:spPr/>
      <dgm:t>
        <a:bodyPr/>
        <a:lstStyle/>
        <a:p>
          <a:endParaRPr lang="en-US"/>
        </a:p>
      </dgm:t>
    </dgm:pt>
    <dgm:pt modelId="{C7F6C995-243F-483E-A49D-A3629C3FC4BD}" type="sibTrans" cxnId="{A80E4ABF-857D-4A3D-9D43-C4A35BF39A35}">
      <dgm:prSet/>
      <dgm:spPr/>
      <dgm:t>
        <a:bodyPr/>
        <a:lstStyle/>
        <a:p>
          <a:endParaRPr lang="en-US"/>
        </a:p>
      </dgm:t>
    </dgm:pt>
    <dgm:pt modelId="{CD6D6D04-309E-4DC4-83C8-E2B5069B9658}">
      <dgm:prSet/>
      <dgm:spPr/>
      <dgm:t>
        <a:bodyPr/>
        <a:lstStyle/>
        <a:p>
          <a:r>
            <a:rPr lang="fi-FI" b="1"/>
            <a:t>Fysiikka</a:t>
          </a:r>
          <a:endParaRPr lang="en-US"/>
        </a:p>
      </dgm:t>
    </dgm:pt>
    <dgm:pt modelId="{1AE0848F-073F-4D92-B78B-7BEFAD8DF1F5}" type="parTrans" cxnId="{85F4E24B-A76D-45B1-B1F1-FF115C6BAE91}">
      <dgm:prSet/>
      <dgm:spPr/>
      <dgm:t>
        <a:bodyPr/>
        <a:lstStyle/>
        <a:p>
          <a:endParaRPr lang="en-US"/>
        </a:p>
      </dgm:t>
    </dgm:pt>
    <dgm:pt modelId="{56806C3E-47BC-48A9-97B5-9756DA5B8C1B}" type="sibTrans" cxnId="{85F4E24B-A76D-45B1-B1F1-FF115C6BAE91}">
      <dgm:prSet/>
      <dgm:spPr/>
      <dgm:t>
        <a:bodyPr/>
        <a:lstStyle/>
        <a:p>
          <a:endParaRPr lang="en-US"/>
        </a:p>
      </dgm:t>
    </dgm:pt>
    <dgm:pt modelId="{E704A14B-E91F-41A7-A82F-4496EAB19677}">
      <dgm:prSet/>
      <dgm:spPr/>
      <dgm:t>
        <a:bodyPr/>
        <a:lstStyle/>
        <a:p>
          <a:r>
            <a:rPr lang="fi-FI" dirty="0"/>
            <a:t>Kehitettiin erityisesti </a:t>
          </a:r>
          <a:r>
            <a:rPr lang="fi-FI" b="1" dirty="0"/>
            <a:t>sähköoppia ja sähkömagnetismia </a:t>
          </a:r>
          <a:r>
            <a:rPr lang="fi-FI" dirty="0"/>
            <a:t>sekä sähkölaitteiden käytännön sovellutuksia, kuten hehkulamppuja ja sähköraitiotie, sähkömoottori</a:t>
          </a:r>
          <a:endParaRPr lang="en-US" dirty="0"/>
        </a:p>
      </dgm:t>
    </dgm:pt>
    <dgm:pt modelId="{C8D8C252-9ACC-4CF1-8784-4DB1B4E9B7AF}" type="parTrans" cxnId="{D339D335-C821-45BF-8909-F586C6CC5622}">
      <dgm:prSet/>
      <dgm:spPr/>
      <dgm:t>
        <a:bodyPr/>
        <a:lstStyle/>
        <a:p>
          <a:endParaRPr lang="en-US"/>
        </a:p>
      </dgm:t>
    </dgm:pt>
    <dgm:pt modelId="{702331E2-F8D2-4838-B54D-B382F05B75A0}" type="sibTrans" cxnId="{D339D335-C821-45BF-8909-F586C6CC5622}">
      <dgm:prSet/>
      <dgm:spPr/>
      <dgm:t>
        <a:bodyPr/>
        <a:lstStyle/>
        <a:p>
          <a:endParaRPr lang="en-US"/>
        </a:p>
      </dgm:t>
    </dgm:pt>
    <dgm:pt modelId="{8A880238-FD99-42D6-BA91-3E283E22BEFA}">
      <dgm:prSet/>
      <dgm:spPr/>
      <dgm:t>
        <a:bodyPr/>
        <a:lstStyle/>
        <a:p>
          <a:r>
            <a:rPr lang="fi-FI" b="1"/>
            <a:t>Historia</a:t>
          </a:r>
          <a:endParaRPr lang="en-US"/>
        </a:p>
      </dgm:t>
    </dgm:pt>
    <dgm:pt modelId="{7FEB17D0-7B3A-4399-952F-00A2FD781B48}" type="parTrans" cxnId="{8F1BCF4F-0B2E-4A50-9277-382B2B67A6F4}">
      <dgm:prSet/>
      <dgm:spPr/>
      <dgm:t>
        <a:bodyPr/>
        <a:lstStyle/>
        <a:p>
          <a:endParaRPr lang="en-US"/>
        </a:p>
      </dgm:t>
    </dgm:pt>
    <dgm:pt modelId="{5A3C70A2-E4C3-4509-8D70-65F62AA562A2}" type="sibTrans" cxnId="{8F1BCF4F-0B2E-4A50-9277-382B2B67A6F4}">
      <dgm:prSet/>
      <dgm:spPr/>
      <dgm:t>
        <a:bodyPr/>
        <a:lstStyle/>
        <a:p>
          <a:endParaRPr lang="en-US"/>
        </a:p>
      </dgm:t>
    </dgm:pt>
    <dgm:pt modelId="{30D5567B-8E84-4CBF-96E5-C203757B477C}">
      <dgm:prSet/>
      <dgm:spPr/>
      <dgm:t>
        <a:bodyPr/>
        <a:lstStyle/>
        <a:p>
          <a:r>
            <a:rPr lang="fi-FI"/>
            <a:t>Historiantutkimuksen menetelmät kehittyivät.</a:t>
          </a:r>
          <a:endParaRPr lang="en-US"/>
        </a:p>
      </dgm:t>
    </dgm:pt>
    <dgm:pt modelId="{CCD8E867-8D38-4004-A7A3-1E43BBB7E145}" type="parTrans" cxnId="{D056CE35-73D1-432A-91B5-DE64BB6C14B6}">
      <dgm:prSet/>
      <dgm:spPr/>
      <dgm:t>
        <a:bodyPr/>
        <a:lstStyle/>
        <a:p>
          <a:endParaRPr lang="en-US"/>
        </a:p>
      </dgm:t>
    </dgm:pt>
    <dgm:pt modelId="{31D134C0-C5C1-4402-889A-8644F048BC7C}" type="sibTrans" cxnId="{D056CE35-73D1-432A-91B5-DE64BB6C14B6}">
      <dgm:prSet/>
      <dgm:spPr/>
      <dgm:t>
        <a:bodyPr/>
        <a:lstStyle/>
        <a:p>
          <a:endParaRPr lang="en-US"/>
        </a:p>
      </dgm:t>
    </dgm:pt>
    <dgm:pt modelId="{93BCBB60-A40A-4347-9C87-9932DF4755C6}">
      <dgm:prSet/>
      <dgm:spPr/>
      <dgm:t>
        <a:bodyPr/>
        <a:lstStyle/>
        <a:p>
          <a:r>
            <a:rPr lang="fi-FI" b="1" dirty="0"/>
            <a:t>Arkistotutkimus ja lähdekritiikki </a:t>
          </a:r>
          <a:r>
            <a:rPr lang="fi-FI" dirty="0"/>
            <a:t>kehittyivät ja loivat pohjan nykyiselle historiantutkimukselle.</a:t>
          </a:r>
          <a:endParaRPr lang="en-US" dirty="0"/>
        </a:p>
      </dgm:t>
    </dgm:pt>
    <dgm:pt modelId="{51B043F3-9938-4444-8575-4370DA8FDCE5}" type="parTrans" cxnId="{B496A753-C83A-4ED5-A8E6-37B5E041B2D1}">
      <dgm:prSet/>
      <dgm:spPr/>
      <dgm:t>
        <a:bodyPr/>
        <a:lstStyle/>
        <a:p>
          <a:endParaRPr lang="en-US"/>
        </a:p>
      </dgm:t>
    </dgm:pt>
    <dgm:pt modelId="{CEFCEAAF-0DBD-45CA-AAFC-1373161E7DA0}" type="sibTrans" cxnId="{B496A753-C83A-4ED5-A8E6-37B5E041B2D1}">
      <dgm:prSet/>
      <dgm:spPr/>
      <dgm:t>
        <a:bodyPr/>
        <a:lstStyle/>
        <a:p>
          <a:endParaRPr lang="en-US"/>
        </a:p>
      </dgm:t>
    </dgm:pt>
    <dgm:pt modelId="{FDA38FB8-359E-4EDF-AA1D-C2FCC983FC3C}">
      <dgm:prSet/>
      <dgm:spPr/>
      <dgm:t>
        <a:bodyPr/>
        <a:lstStyle/>
        <a:p>
          <a:r>
            <a:rPr lang="fi-FI" b="1" dirty="0"/>
            <a:t>Arkeologia kehittyi </a:t>
          </a:r>
          <a:r>
            <a:rPr lang="fi-FI" dirty="0"/>
            <a:t>tieteenä Pompeijin kaivausten seurauksena.</a:t>
          </a:r>
          <a:endParaRPr lang="en-US" dirty="0"/>
        </a:p>
      </dgm:t>
    </dgm:pt>
    <dgm:pt modelId="{9839C374-4E16-4DA2-A08F-C36BF6FF0ABB}" type="parTrans" cxnId="{C21CDB09-9FAF-486C-A249-F6C50EBC5F71}">
      <dgm:prSet/>
      <dgm:spPr/>
      <dgm:t>
        <a:bodyPr/>
        <a:lstStyle/>
        <a:p>
          <a:endParaRPr lang="en-US"/>
        </a:p>
      </dgm:t>
    </dgm:pt>
    <dgm:pt modelId="{2814129D-0D7D-4595-BA71-7CF79276A768}" type="sibTrans" cxnId="{C21CDB09-9FAF-486C-A249-F6C50EBC5F71}">
      <dgm:prSet/>
      <dgm:spPr/>
      <dgm:t>
        <a:bodyPr/>
        <a:lstStyle/>
        <a:p>
          <a:endParaRPr lang="en-US"/>
        </a:p>
      </dgm:t>
    </dgm:pt>
    <dgm:pt modelId="{7493CB55-A33F-4548-8C27-69596011CEEC}" type="pres">
      <dgm:prSet presAssocID="{7C33CFD2-3F61-4E50-8EA6-0FB31291C1A0}" presName="linear" presStyleCnt="0">
        <dgm:presLayoutVars>
          <dgm:animLvl val="lvl"/>
          <dgm:resizeHandles val="exact"/>
        </dgm:presLayoutVars>
      </dgm:prSet>
      <dgm:spPr/>
    </dgm:pt>
    <dgm:pt modelId="{414BA351-8C23-4CEB-B5D6-C7B2E8EB01AC}" type="pres">
      <dgm:prSet presAssocID="{60155D5B-D0CC-4169-8FCB-57CF1C9F3F05}" presName="parentText" presStyleLbl="node1" presStyleIdx="0" presStyleCnt="3">
        <dgm:presLayoutVars>
          <dgm:chMax val="0"/>
          <dgm:bulletEnabled val="1"/>
        </dgm:presLayoutVars>
      </dgm:prSet>
      <dgm:spPr/>
    </dgm:pt>
    <dgm:pt modelId="{FA1A1768-24D8-4EA0-92F6-FFC7621BAD0A}" type="pres">
      <dgm:prSet presAssocID="{60155D5B-D0CC-4169-8FCB-57CF1C9F3F05}" presName="childText" presStyleLbl="revTx" presStyleIdx="0" presStyleCnt="3">
        <dgm:presLayoutVars>
          <dgm:bulletEnabled val="1"/>
        </dgm:presLayoutVars>
      </dgm:prSet>
      <dgm:spPr/>
    </dgm:pt>
    <dgm:pt modelId="{3247DCD6-699B-46A0-9B29-226EE795DB10}" type="pres">
      <dgm:prSet presAssocID="{CD6D6D04-309E-4DC4-83C8-E2B5069B9658}" presName="parentText" presStyleLbl="node1" presStyleIdx="1" presStyleCnt="3">
        <dgm:presLayoutVars>
          <dgm:chMax val="0"/>
          <dgm:bulletEnabled val="1"/>
        </dgm:presLayoutVars>
      </dgm:prSet>
      <dgm:spPr/>
    </dgm:pt>
    <dgm:pt modelId="{DD8ECFAF-8AC0-440E-80AC-A2783BF2EAF0}" type="pres">
      <dgm:prSet presAssocID="{CD6D6D04-309E-4DC4-83C8-E2B5069B9658}" presName="childText" presStyleLbl="revTx" presStyleIdx="1" presStyleCnt="3">
        <dgm:presLayoutVars>
          <dgm:bulletEnabled val="1"/>
        </dgm:presLayoutVars>
      </dgm:prSet>
      <dgm:spPr/>
    </dgm:pt>
    <dgm:pt modelId="{89AF0A96-E301-4E10-841F-53CF02812885}" type="pres">
      <dgm:prSet presAssocID="{8A880238-FD99-42D6-BA91-3E283E22BEFA}" presName="parentText" presStyleLbl="node1" presStyleIdx="2" presStyleCnt="3">
        <dgm:presLayoutVars>
          <dgm:chMax val="0"/>
          <dgm:bulletEnabled val="1"/>
        </dgm:presLayoutVars>
      </dgm:prSet>
      <dgm:spPr/>
    </dgm:pt>
    <dgm:pt modelId="{5FF071A6-121A-4331-BE5E-8A727FD9947C}" type="pres">
      <dgm:prSet presAssocID="{8A880238-FD99-42D6-BA91-3E283E22BEFA}" presName="childText" presStyleLbl="revTx" presStyleIdx="2" presStyleCnt="3">
        <dgm:presLayoutVars>
          <dgm:bulletEnabled val="1"/>
        </dgm:presLayoutVars>
      </dgm:prSet>
      <dgm:spPr/>
    </dgm:pt>
  </dgm:ptLst>
  <dgm:cxnLst>
    <dgm:cxn modelId="{B7F69E05-67F0-4910-B440-EE17A96E9A41}" type="presOf" srcId="{E704A14B-E91F-41A7-A82F-4496EAB19677}" destId="{DD8ECFAF-8AC0-440E-80AC-A2783BF2EAF0}" srcOrd="0" destOrd="0" presId="urn:microsoft.com/office/officeart/2005/8/layout/vList2"/>
    <dgm:cxn modelId="{09F9E105-68F4-43E9-82EF-0E3D0A2F5A1D}" type="presOf" srcId="{7DD249D1-8E2B-49D5-81D6-CF36787ED132}" destId="{FA1A1768-24D8-4EA0-92F6-FFC7621BAD0A}" srcOrd="0" destOrd="4" presId="urn:microsoft.com/office/officeart/2005/8/layout/vList2"/>
    <dgm:cxn modelId="{D3048307-3E3C-4212-87C5-FB59BCBD9628}" type="presOf" srcId="{7C33CFD2-3F61-4E50-8EA6-0FB31291C1A0}" destId="{7493CB55-A33F-4548-8C27-69596011CEEC}" srcOrd="0" destOrd="0" presId="urn:microsoft.com/office/officeart/2005/8/layout/vList2"/>
    <dgm:cxn modelId="{C21CDB09-9FAF-486C-A249-F6C50EBC5F71}" srcId="{8A880238-FD99-42D6-BA91-3E283E22BEFA}" destId="{FDA38FB8-359E-4EDF-AA1D-C2FCC983FC3C}" srcOrd="2" destOrd="0" parTransId="{9839C374-4E16-4DA2-A08F-C36BF6FF0ABB}" sibTransId="{2814129D-0D7D-4595-BA71-7CF79276A768}"/>
    <dgm:cxn modelId="{57A64810-E261-456F-A9C8-E48A5EF941A6}" type="presOf" srcId="{60155D5B-D0CC-4169-8FCB-57CF1C9F3F05}" destId="{414BA351-8C23-4CEB-B5D6-C7B2E8EB01AC}" srcOrd="0" destOrd="0" presId="urn:microsoft.com/office/officeart/2005/8/layout/vList2"/>
    <dgm:cxn modelId="{68848531-CCE3-4A4E-9009-F36E8BAD414C}" type="presOf" srcId="{30D5567B-8E84-4CBF-96E5-C203757B477C}" destId="{5FF071A6-121A-4331-BE5E-8A727FD9947C}" srcOrd="0" destOrd="0" presId="urn:microsoft.com/office/officeart/2005/8/layout/vList2"/>
    <dgm:cxn modelId="{D056CE35-73D1-432A-91B5-DE64BB6C14B6}" srcId="{8A880238-FD99-42D6-BA91-3E283E22BEFA}" destId="{30D5567B-8E84-4CBF-96E5-C203757B477C}" srcOrd="0" destOrd="0" parTransId="{CCD8E867-8D38-4004-A7A3-1E43BBB7E145}" sibTransId="{31D134C0-C5C1-4402-889A-8644F048BC7C}"/>
    <dgm:cxn modelId="{D339D335-C821-45BF-8909-F586C6CC5622}" srcId="{CD6D6D04-309E-4DC4-83C8-E2B5069B9658}" destId="{E704A14B-E91F-41A7-A82F-4496EAB19677}" srcOrd="0" destOrd="0" parTransId="{C8D8C252-9ACC-4CF1-8784-4DB1B4E9B7AF}" sibTransId="{702331E2-F8D2-4838-B54D-B382F05B75A0}"/>
    <dgm:cxn modelId="{4BEBA95F-5C76-4D8C-9CD5-5528FFDA7778}" type="presOf" srcId="{2E1E5FD2-72EE-428F-8252-E42C9AAA289D}" destId="{FA1A1768-24D8-4EA0-92F6-FFC7621BAD0A}" srcOrd="0" destOrd="0" presId="urn:microsoft.com/office/officeart/2005/8/layout/vList2"/>
    <dgm:cxn modelId="{85F4E24B-A76D-45B1-B1F1-FF115C6BAE91}" srcId="{7C33CFD2-3F61-4E50-8EA6-0FB31291C1A0}" destId="{CD6D6D04-309E-4DC4-83C8-E2B5069B9658}" srcOrd="1" destOrd="0" parTransId="{1AE0848F-073F-4D92-B78B-7BEFAD8DF1F5}" sibTransId="{56806C3E-47BC-48A9-97B5-9756DA5B8C1B}"/>
    <dgm:cxn modelId="{DF8B756D-5967-439C-A112-CC8004C5E980}" srcId="{60155D5B-D0CC-4169-8FCB-57CF1C9F3F05}" destId="{6384EB3B-8767-4656-A582-EA729E6C5DAE}" srcOrd="3" destOrd="0" parTransId="{96DCE8DC-A922-4FE5-9156-A82992176E9E}" sibTransId="{0910CB73-D6DD-4A35-AEE4-88BB546E3686}"/>
    <dgm:cxn modelId="{8F1BCF4F-0B2E-4A50-9277-382B2B67A6F4}" srcId="{7C33CFD2-3F61-4E50-8EA6-0FB31291C1A0}" destId="{8A880238-FD99-42D6-BA91-3E283E22BEFA}" srcOrd="2" destOrd="0" parTransId="{7FEB17D0-7B3A-4399-952F-00A2FD781B48}" sibTransId="{5A3C70A2-E4C3-4509-8D70-65F62AA562A2}"/>
    <dgm:cxn modelId="{B496A753-C83A-4ED5-A8E6-37B5E041B2D1}" srcId="{8A880238-FD99-42D6-BA91-3E283E22BEFA}" destId="{93BCBB60-A40A-4347-9C87-9932DF4755C6}" srcOrd="1" destOrd="0" parTransId="{51B043F3-9938-4444-8575-4370DA8FDCE5}" sibTransId="{CEFCEAAF-0DBD-45CA-AAFC-1373161E7DA0}"/>
    <dgm:cxn modelId="{BAD83480-1024-440C-A628-DDD65826ACBE}" type="presOf" srcId="{6384EB3B-8767-4656-A582-EA729E6C5DAE}" destId="{FA1A1768-24D8-4EA0-92F6-FFC7621BAD0A}" srcOrd="0" destOrd="3" presId="urn:microsoft.com/office/officeart/2005/8/layout/vList2"/>
    <dgm:cxn modelId="{E2A42881-3830-416A-A51C-2B338664B527}" srcId="{60155D5B-D0CC-4169-8FCB-57CF1C9F3F05}" destId="{2E1E5FD2-72EE-428F-8252-E42C9AAA289D}" srcOrd="0" destOrd="0" parTransId="{0B75F439-2024-4A7B-BDFB-9DC4AAF12A7B}" sibTransId="{95399C9E-F89A-4537-93CA-BC5CB2545DAC}"/>
    <dgm:cxn modelId="{A2E10E92-6EDC-4B22-936A-B1F10063B1FE}" type="presOf" srcId="{FDA38FB8-359E-4EDF-AA1D-C2FCC983FC3C}" destId="{5FF071A6-121A-4331-BE5E-8A727FD9947C}" srcOrd="0" destOrd="2" presId="urn:microsoft.com/office/officeart/2005/8/layout/vList2"/>
    <dgm:cxn modelId="{0D805397-1BCA-43AA-A3AB-154A013F2E83}" srcId="{60155D5B-D0CC-4169-8FCB-57CF1C9F3F05}" destId="{B41D9699-4050-4268-BB76-F18C4E6075D3}" srcOrd="1" destOrd="0" parTransId="{989DE4C8-2C5F-4FB6-A17B-D3502589B9A4}" sibTransId="{42601C19-B61F-4AEA-87E2-A38D308ED441}"/>
    <dgm:cxn modelId="{3408449F-4ADC-4E07-AAA9-F0F36E656999}" srcId="{7C33CFD2-3F61-4E50-8EA6-0FB31291C1A0}" destId="{60155D5B-D0CC-4169-8FCB-57CF1C9F3F05}" srcOrd="0" destOrd="0" parTransId="{94FF5A70-0DB1-480E-ABFE-49D34E3A8719}" sibTransId="{5B4A68CF-518A-4D7D-8FB1-AD257D243249}"/>
    <dgm:cxn modelId="{A20387A1-5B37-48DA-8170-11D35F8A5687}" type="presOf" srcId="{8A880238-FD99-42D6-BA91-3E283E22BEFA}" destId="{89AF0A96-E301-4E10-841F-53CF02812885}" srcOrd="0" destOrd="0" presId="urn:microsoft.com/office/officeart/2005/8/layout/vList2"/>
    <dgm:cxn modelId="{51D1A1AF-5AF6-47CF-9194-DAE177B7B568}" srcId="{60155D5B-D0CC-4169-8FCB-57CF1C9F3F05}" destId="{FCD21F05-0F97-41FE-9FD5-BB47B63032FF}" srcOrd="2" destOrd="0" parTransId="{068D34CF-07EB-4942-AD81-976DFC24FF2E}" sibTransId="{84FCF693-1AA9-448B-96FB-5ACDAF35F152}"/>
    <dgm:cxn modelId="{A80E4ABF-857D-4A3D-9D43-C4A35BF39A35}" srcId="{60155D5B-D0CC-4169-8FCB-57CF1C9F3F05}" destId="{7DD249D1-8E2B-49D5-81D6-CF36787ED132}" srcOrd="4" destOrd="0" parTransId="{938D73EE-2199-4CB8-B841-8C77C345EBCC}" sibTransId="{C7F6C995-243F-483E-A49D-A3629C3FC4BD}"/>
    <dgm:cxn modelId="{AF448EC2-E904-4595-917F-8641C3FBE37C}" type="presOf" srcId="{FCD21F05-0F97-41FE-9FD5-BB47B63032FF}" destId="{FA1A1768-24D8-4EA0-92F6-FFC7621BAD0A}" srcOrd="0" destOrd="2" presId="urn:microsoft.com/office/officeart/2005/8/layout/vList2"/>
    <dgm:cxn modelId="{5F6E6ECE-21E2-43EB-97EA-8F7EA357D23A}" type="presOf" srcId="{CD6D6D04-309E-4DC4-83C8-E2B5069B9658}" destId="{3247DCD6-699B-46A0-9B29-226EE795DB10}" srcOrd="0" destOrd="0" presId="urn:microsoft.com/office/officeart/2005/8/layout/vList2"/>
    <dgm:cxn modelId="{7D1D70DF-E9FD-4BFC-AFD5-343F30DA2E1E}" type="presOf" srcId="{93BCBB60-A40A-4347-9C87-9932DF4755C6}" destId="{5FF071A6-121A-4331-BE5E-8A727FD9947C}" srcOrd="0" destOrd="1" presId="urn:microsoft.com/office/officeart/2005/8/layout/vList2"/>
    <dgm:cxn modelId="{E3FAB0F8-F0C4-409D-8879-73226A51A3F1}" type="presOf" srcId="{B41D9699-4050-4268-BB76-F18C4E6075D3}" destId="{FA1A1768-24D8-4EA0-92F6-FFC7621BAD0A}" srcOrd="0" destOrd="1" presId="urn:microsoft.com/office/officeart/2005/8/layout/vList2"/>
    <dgm:cxn modelId="{8C82B17E-337A-49A6-A310-C3E0E401044C}" type="presParOf" srcId="{7493CB55-A33F-4548-8C27-69596011CEEC}" destId="{414BA351-8C23-4CEB-B5D6-C7B2E8EB01AC}" srcOrd="0" destOrd="0" presId="urn:microsoft.com/office/officeart/2005/8/layout/vList2"/>
    <dgm:cxn modelId="{E34189D0-319B-45FB-8184-4A960D05E182}" type="presParOf" srcId="{7493CB55-A33F-4548-8C27-69596011CEEC}" destId="{FA1A1768-24D8-4EA0-92F6-FFC7621BAD0A}" srcOrd="1" destOrd="0" presId="urn:microsoft.com/office/officeart/2005/8/layout/vList2"/>
    <dgm:cxn modelId="{C37F7538-2427-4D81-8506-7E92AEDA3494}" type="presParOf" srcId="{7493CB55-A33F-4548-8C27-69596011CEEC}" destId="{3247DCD6-699B-46A0-9B29-226EE795DB10}" srcOrd="2" destOrd="0" presId="urn:microsoft.com/office/officeart/2005/8/layout/vList2"/>
    <dgm:cxn modelId="{4D7D9154-BFDC-4F82-96A0-D5CFC5817CE0}" type="presParOf" srcId="{7493CB55-A33F-4548-8C27-69596011CEEC}" destId="{DD8ECFAF-8AC0-440E-80AC-A2783BF2EAF0}" srcOrd="3" destOrd="0" presId="urn:microsoft.com/office/officeart/2005/8/layout/vList2"/>
    <dgm:cxn modelId="{8C636F0C-648A-42DA-AF9D-3E3DD0A7815B}" type="presParOf" srcId="{7493CB55-A33F-4548-8C27-69596011CEEC}" destId="{89AF0A96-E301-4E10-841F-53CF02812885}" srcOrd="4" destOrd="0" presId="urn:microsoft.com/office/officeart/2005/8/layout/vList2"/>
    <dgm:cxn modelId="{3E95AC91-3299-4D26-9764-BFA40A4F090E}" type="presParOf" srcId="{7493CB55-A33F-4548-8C27-69596011CEEC}" destId="{5FF071A6-121A-4331-BE5E-8A727FD9947C}"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BA351-8C23-4CEB-B5D6-C7B2E8EB01AC}">
      <dsp:nvSpPr>
        <dsp:cNvPr id="0" name=""/>
        <dsp:cNvSpPr/>
      </dsp:nvSpPr>
      <dsp:spPr>
        <a:xfrm>
          <a:off x="0" y="155249"/>
          <a:ext cx="6945559" cy="589679"/>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i-FI" sz="2400" b="1" kern="1200"/>
            <a:t>Lääketiede</a:t>
          </a:r>
          <a:endParaRPr lang="en-US" sz="2400" kern="1200"/>
        </a:p>
      </dsp:txBody>
      <dsp:txXfrm>
        <a:off x="28786" y="184035"/>
        <a:ext cx="6887987" cy="532107"/>
      </dsp:txXfrm>
    </dsp:sp>
    <dsp:sp modelId="{FA1A1768-24D8-4EA0-92F6-FFC7621BAD0A}">
      <dsp:nvSpPr>
        <dsp:cNvPr id="0" name=""/>
        <dsp:cNvSpPr/>
      </dsp:nvSpPr>
      <dsp:spPr>
        <a:xfrm>
          <a:off x="0" y="744929"/>
          <a:ext cx="6945559" cy="1639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521"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fi-FI" sz="1900" kern="1200" dirty="0"/>
            <a:t>Havaittiin </a:t>
          </a:r>
          <a:r>
            <a:rPr lang="fi-FI" sz="1900" b="1" kern="1200" dirty="0"/>
            <a:t>mikrobien</a:t>
          </a:r>
          <a:r>
            <a:rPr lang="fi-FI" sz="1900" kern="1200" dirty="0"/>
            <a:t> aiheuttavan tauteja.</a:t>
          </a:r>
          <a:endParaRPr lang="en-US" sz="1900" kern="1200" dirty="0"/>
        </a:p>
        <a:p>
          <a:pPr marL="171450" lvl="1" indent="-171450" algn="l" defTabSz="844550">
            <a:lnSpc>
              <a:spcPct val="90000"/>
            </a:lnSpc>
            <a:spcBef>
              <a:spcPct val="0"/>
            </a:spcBef>
            <a:spcAft>
              <a:spcPct val="20000"/>
            </a:spcAft>
            <a:buChar char="•"/>
          </a:pPr>
          <a:r>
            <a:rPr lang="fi-FI" sz="1900" b="1" kern="1200" dirty="0"/>
            <a:t>Hygieniaa</a:t>
          </a:r>
          <a:r>
            <a:rPr lang="fi-FI" sz="1900" kern="1200" dirty="0"/>
            <a:t> parannettiin ja leikkaukset onnistuivat useammin.</a:t>
          </a:r>
          <a:endParaRPr lang="en-US" sz="1900" kern="1200" dirty="0"/>
        </a:p>
        <a:p>
          <a:pPr marL="171450" lvl="1" indent="-171450" algn="l" defTabSz="844550">
            <a:lnSpc>
              <a:spcPct val="90000"/>
            </a:lnSpc>
            <a:spcBef>
              <a:spcPct val="0"/>
            </a:spcBef>
            <a:spcAft>
              <a:spcPct val="20000"/>
            </a:spcAft>
            <a:buChar char="•"/>
          </a:pPr>
          <a:r>
            <a:rPr lang="fi-FI" sz="1900" kern="1200" dirty="0"/>
            <a:t>Sairauksia parannettiin </a:t>
          </a:r>
          <a:r>
            <a:rPr lang="fi-FI" sz="1900" b="1" kern="1200" dirty="0"/>
            <a:t>leikkauksilla</a:t>
          </a:r>
          <a:r>
            <a:rPr lang="fi-FI" sz="1900" kern="1200" dirty="0"/>
            <a:t>.</a:t>
          </a:r>
          <a:endParaRPr lang="en-US" sz="1900" kern="1200" dirty="0"/>
        </a:p>
        <a:p>
          <a:pPr marL="171450" lvl="1" indent="-171450" algn="l" defTabSz="844550">
            <a:lnSpc>
              <a:spcPct val="90000"/>
            </a:lnSpc>
            <a:spcBef>
              <a:spcPct val="0"/>
            </a:spcBef>
            <a:spcAft>
              <a:spcPct val="20000"/>
            </a:spcAft>
            <a:buChar char="•"/>
          </a:pPr>
          <a:r>
            <a:rPr lang="fi-FI" sz="1900" b="1" kern="1200" dirty="0"/>
            <a:t>Nukutusaineet</a:t>
          </a:r>
          <a:r>
            <a:rPr lang="fi-FI" sz="1900" kern="1200" dirty="0"/>
            <a:t> otettiin käyttöön. </a:t>
          </a:r>
          <a:endParaRPr lang="en-US" sz="1900" kern="1200" dirty="0"/>
        </a:p>
        <a:p>
          <a:pPr marL="171450" lvl="1" indent="-171450" algn="l" defTabSz="844550">
            <a:lnSpc>
              <a:spcPct val="90000"/>
            </a:lnSpc>
            <a:spcBef>
              <a:spcPct val="0"/>
            </a:spcBef>
            <a:spcAft>
              <a:spcPct val="20000"/>
            </a:spcAft>
            <a:buChar char="•"/>
          </a:pPr>
          <a:r>
            <a:rPr lang="fi-FI" sz="1900" b="1" kern="1200" dirty="0"/>
            <a:t>Röntgenkuvauksella</a:t>
          </a:r>
          <a:r>
            <a:rPr lang="fi-FI" sz="1900" kern="1200" dirty="0"/>
            <a:t> tutkittiin keuhkotautia.</a:t>
          </a:r>
          <a:endParaRPr lang="en-US" sz="1900" kern="1200" dirty="0"/>
        </a:p>
      </dsp:txBody>
      <dsp:txXfrm>
        <a:off x="0" y="744929"/>
        <a:ext cx="6945559" cy="1639440"/>
      </dsp:txXfrm>
    </dsp:sp>
    <dsp:sp modelId="{3247DCD6-699B-46A0-9B29-226EE795DB10}">
      <dsp:nvSpPr>
        <dsp:cNvPr id="0" name=""/>
        <dsp:cNvSpPr/>
      </dsp:nvSpPr>
      <dsp:spPr>
        <a:xfrm>
          <a:off x="0" y="2384369"/>
          <a:ext cx="6945559" cy="589679"/>
        </a:xfrm>
        <a:prstGeom prst="roundRect">
          <a:avLst/>
        </a:prstGeom>
        <a:solidFill>
          <a:schemeClr val="accent5">
            <a:hueOff val="-6076075"/>
            <a:satOff val="-413"/>
            <a:lumOff val="98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i-FI" sz="2400" b="1" kern="1200"/>
            <a:t>Fysiikka</a:t>
          </a:r>
          <a:endParaRPr lang="en-US" sz="2400" kern="1200"/>
        </a:p>
      </dsp:txBody>
      <dsp:txXfrm>
        <a:off x="28786" y="2413155"/>
        <a:ext cx="6887987" cy="532107"/>
      </dsp:txXfrm>
    </dsp:sp>
    <dsp:sp modelId="{DD8ECFAF-8AC0-440E-80AC-A2783BF2EAF0}">
      <dsp:nvSpPr>
        <dsp:cNvPr id="0" name=""/>
        <dsp:cNvSpPr/>
      </dsp:nvSpPr>
      <dsp:spPr>
        <a:xfrm>
          <a:off x="0" y="2974049"/>
          <a:ext cx="6945559" cy="869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521"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fi-FI" sz="1900" kern="1200" dirty="0"/>
            <a:t>Kehitettiin erityisesti </a:t>
          </a:r>
          <a:r>
            <a:rPr lang="fi-FI" sz="1900" b="1" kern="1200" dirty="0"/>
            <a:t>sähköoppia ja sähkömagnetismia </a:t>
          </a:r>
          <a:r>
            <a:rPr lang="fi-FI" sz="1900" kern="1200" dirty="0"/>
            <a:t>sekä sähkölaitteiden käytännön sovellutuksia, kuten hehkulamppuja ja sähköraitiotie, sähkömoottori</a:t>
          </a:r>
          <a:endParaRPr lang="en-US" sz="1900" kern="1200" dirty="0"/>
        </a:p>
      </dsp:txBody>
      <dsp:txXfrm>
        <a:off x="0" y="2974049"/>
        <a:ext cx="6945559" cy="869400"/>
      </dsp:txXfrm>
    </dsp:sp>
    <dsp:sp modelId="{89AF0A96-E301-4E10-841F-53CF02812885}">
      <dsp:nvSpPr>
        <dsp:cNvPr id="0" name=""/>
        <dsp:cNvSpPr/>
      </dsp:nvSpPr>
      <dsp:spPr>
        <a:xfrm>
          <a:off x="0" y="3843449"/>
          <a:ext cx="6945559" cy="589679"/>
        </a:xfrm>
        <a:prstGeom prst="roundRect">
          <a:avLst/>
        </a:prstGeom>
        <a:solidFill>
          <a:schemeClr val="accent5">
            <a:hueOff val="-12152150"/>
            <a:satOff val="-826"/>
            <a:lumOff val="1961"/>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fi-FI" sz="2400" b="1" kern="1200"/>
            <a:t>Historia</a:t>
          </a:r>
          <a:endParaRPr lang="en-US" sz="2400" kern="1200"/>
        </a:p>
      </dsp:txBody>
      <dsp:txXfrm>
        <a:off x="28786" y="3872235"/>
        <a:ext cx="6887987" cy="532107"/>
      </dsp:txXfrm>
    </dsp:sp>
    <dsp:sp modelId="{5FF071A6-121A-4331-BE5E-8A727FD9947C}">
      <dsp:nvSpPr>
        <dsp:cNvPr id="0" name=""/>
        <dsp:cNvSpPr/>
      </dsp:nvSpPr>
      <dsp:spPr>
        <a:xfrm>
          <a:off x="0" y="4433129"/>
          <a:ext cx="6945559" cy="1515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0521"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fi-FI" sz="1900" kern="1200"/>
            <a:t>Historiantutkimuksen menetelmät kehittyivät.</a:t>
          </a:r>
          <a:endParaRPr lang="en-US" sz="1900" kern="1200"/>
        </a:p>
        <a:p>
          <a:pPr marL="171450" lvl="1" indent="-171450" algn="l" defTabSz="844550">
            <a:lnSpc>
              <a:spcPct val="90000"/>
            </a:lnSpc>
            <a:spcBef>
              <a:spcPct val="0"/>
            </a:spcBef>
            <a:spcAft>
              <a:spcPct val="20000"/>
            </a:spcAft>
            <a:buChar char="•"/>
          </a:pPr>
          <a:r>
            <a:rPr lang="fi-FI" sz="1900" b="1" kern="1200" dirty="0"/>
            <a:t>Arkistotutkimus ja lähdekritiikki </a:t>
          </a:r>
          <a:r>
            <a:rPr lang="fi-FI" sz="1900" kern="1200" dirty="0"/>
            <a:t>kehittyivät ja loivat pohjan nykyiselle historiantutkimukselle.</a:t>
          </a:r>
          <a:endParaRPr lang="en-US" sz="1900" kern="1200" dirty="0"/>
        </a:p>
        <a:p>
          <a:pPr marL="171450" lvl="1" indent="-171450" algn="l" defTabSz="844550">
            <a:lnSpc>
              <a:spcPct val="90000"/>
            </a:lnSpc>
            <a:spcBef>
              <a:spcPct val="0"/>
            </a:spcBef>
            <a:spcAft>
              <a:spcPct val="20000"/>
            </a:spcAft>
            <a:buChar char="•"/>
          </a:pPr>
          <a:r>
            <a:rPr lang="fi-FI" sz="1900" b="1" kern="1200" dirty="0"/>
            <a:t>Arkeologia kehittyi </a:t>
          </a:r>
          <a:r>
            <a:rPr lang="fi-FI" sz="1900" kern="1200" dirty="0"/>
            <a:t>tieteenä Pompeijin kaivausten seurauksena.</a:t>
          </a:r>
          <a:endParaRPr lang="en-US" sz="1900" kern="1200" dirty="0"/>
        </a:p>
      </dsp:txBody>
      <dsp:txXfrm>
        <a:off x="0" y="4433129"/>
        <a:ext cx="6945559" cy="15152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E07B9E-F639-4C79-9377-4195D639D976}" type="datetimeFigureOut">
              <a:rPr lang="fi-FI" smtClean="0"/>
              <a:t>5.4.2024</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BA87A7-BDF9-4087-9C21-601DB904B403}" type="slidenum">
              <a:rPr lang="fi-FI" smtClean="0"/>
              <a:t>‹#›</a:t>
            </a:fld>
            <a:endParaRPr lang="fi-FI"/>
          </a:p>
        </p:txBody>
      </p:sp>
    </p:spTree>
    <p:extLst>
      <p:ext uri="{BB962C8B-B14F-4D97-AF65-F5344CB8AC3E}">
        <p14:creationId xmlns:p14="http://schemas.microsoft.com/office/powerpoint/2010/main" val="3938943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i-FI" sz="1200" dirty="0"/>
          </a:p>
          <a:p>
            <a:endParaRPr lang="fi-FI" sz="1200" dirty="0"/>
          </a:p>
        </p:txBody>
      </p:sp>
      <p:sp>
        <p:nvSpPr>
          <p:cNvPr id="4" name="Dian numeron paikkamerkki 3"/>
          <p:cNvSpPr>
            <a:spLocks noGrp="1"/>
          </p:cNvSpPr>
          <p:nvPr>
            <p:ph type="sldNum" sz="quarter" idx="5"/>
          </p:nvPr>
        </p:nvSpPr>
        <p:spPr/>
        <p:txBody>
          <a:bodyPr/>
          <a:lstStyle/>
          <a:p>
            <a:fld id="{9421FEE9-DD7A-4932-A1A2-F96275771F0B}" type="slidenum">
              <a:rPr lang="fi-FI" smtClean="0"/>
              <a:t>2</a:t>
            </a:fld>
            <a:endParaRPr lang="fi-FI"/>
          </a:p>
        </p:txBody>
      </p:sp>
    </p:spTree>
    <p:extLst>
      <p:ext uri="{BB962C8B-B14F-4D97-AF65-F5344CB8AC3E}">
        <p14:creationId xmlns:p14="http://schemas.microsoft.com/office/powerpoint/2010/main" val="1058896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F4BB9433-6324-4A28-9A1F-5FB8BBCBC91F}" type="slidenum">
              <a:rPr lang="fi-FI" smtClean="0"/>
              <a:t>11</a:t>
            </a:fld>
            <a:endParaRPr lang="fi-FI"/>
          </a:p>
        </p:txBody>
      </p:sp>
    </p:spTree>
    <p:extLst>
      <p:ext uri="{BB962C8B-B14F-4D97-AF65-F5344CB8AC3E}">
        <p14:creationId xmlns:p14="http://schemas.microsoft.com/office/powerpoint/2010/main" val="4060668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t">
              <a:buFont typeface="Arial" panose="020B0604020202020204" pitchFamily="34" charset="0"/>
              <a:buNone/>
            </a:pPr>
            <a:endParaRPr lang="fi-FI" dirty="0"/>
          </a:p>
        </p:txBody>
      </p:sp>
      <p:sp>
        <p:nvSpPr>
          <p:cNvPr id="4" name="Dian numeron paikkamerkki 3"/>
          <p:cNvSpPr>
            <a:spLocks noGrp="1"/>
          </p:cNvSpPr>
          <p:nvPr>
            <p:ph type="sldNum" sz="quarter" idx="5"/>
          </p:nvPr>
        </p:nvSpPr>
        <p:spPr/>
        <p:txBody>
          <a:bodyPr/>
          <a:lstStyle/>
          <a:p>
            <a:fld id="{F4BB9433-6324-4A28-9A1F-5FB8BBCBC91F}" type="slidenum">
              <a:rPr lang="fi-FI" smtClean="0"/>
              <a:t>12</a:t>
            </a:fld>
            <a:endParaRPr lang="fi-FI"/>
          </a:p>
        </p:txBody>
      </p:sp>
    </p:spTree>
    <p:extLst>
      <p:ext uri="{BB962C8B-B14F-4D97-AF65-F5344CB8AC3E}">
        <p14:creationId xmlns:p14="http://schemas.microsoft.com/office/powerpoint/2010/main" val="928300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171450" indent="-171450">
              <a:buFont typeface="Arial" panose="020B0604020202020204" pitchFamily="34" charset="0"/>
              <a:buChar char="•"/>
            </a:pPr>
            <a:endParaRPr lang="fi-FI" b="0" i="0" dirty="0">
              <a:solidFill>
                <a:srgbClr val="4D5156"/>
              </a:solidFill>
              <a:effectLst/>
              <a:latin typeface="arial" panose="020B0604020202020204" pitchFamily="34" charset="0"/>
            </a:endParaRPr>
          </a:p>
          <a:p>
            <a:pPr marL="0" indent="0">
              <a:buFont typeface="Arial" panose="020B0604020202020204" pitchFamily="34" charset="0"/>
              <a:buNone/>
            </a:pPr>
            <a:endParaRPr lang="fi-FI" b="0" i="0" dirty="0">
              <a:solidFill>
                <a:srgbClr val="4D5156"/>
              </a:solidFill>
              <a:effectLst/>
              <a:latin typeface="arial" panose="020B0604020202020204" pitchFamily="34" charset="0"/>
            </a:endParaRPr>
          </a:p>
        </p:txBody>
      </p:sp>
      <p:sp>
        <p:nvSpPr>
          <p:cNvPr id="4" name="Dian numeron paikkamerkki 3"/>
          <p:cNvSpPr>
            <a:spLocks noGrp="1"/>
          </p:cNvSpPr>
          <p:nvPr>
            <p:ph type="sldNum" sz="quarter" idx="5"/>
          </p:nvPr>
        </p:nvSpPr>
        <p:spPr/>
        <p:txBody>
          <a:bodyPr/>
          <a:lstStyle/>
          <a:p>
            <a:fld id="{F4BB9433-6324-4A28-9A1F-5FB8BBCBC91F}" type="slidenum">
              <a:rPr lang="fi-FI" smtClean="0"/>
              <a:t>13</a:t>
            </a:fld>
            <a:endParaRPr lang="fi-FI"/>
          </a:p>
        </p:txBody>
      </p:sp>
    </p:spTree>
    <p:extLst>
      <p:ext uri="{BB962C8B-B14F-4D97-AF65-F5344CB8AC3E}">
        <p14:creationId xmlns:p14="http://schemas.microsoft.com/office/powerpoint/2010/main" val="4015154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a:endParaRPr lang="fi-FI" b="0" i="0" dirty="0">
              <a:solidFill>
                <a:srgbClr val="212121"/>
              </a:solidFill>
              <a:effectLst/>
              <a:latin typeface="Source Sans Pro" panose="020B0503030403020204" pitchFamily="34" charset="0"/>
            </a:endParaRPr>
          </a:p>
          <a:p>
            <a:endParaRPr lang="fi-FI" dirty="0"/>
          </a:p>
        </p:txBody>
      </p:sp>
      <p:sp>
        <p:nvSpPr>
          <p:cNvPr id="4" name="Dian numeron paikkamerkki 3"/>
          <p:cNvSpPr>
            <a:spLocks noGrp="1"/>
          </p:cNvSpPr>
          <p:nvPr>
            <p:ph type="sldNum" sz="quarter" idx="5"/>
          </p:nvPr>
        </p:nvSpPr>
        <p:spPr/>
        <p:txBody>
          <a:bodyPr/>
          <a:lstStyle/>
          <a:p>
            <a:fld id="{F4BB9433-6324-4A28-9A1F-5FB8BBCBC91F}" type="slidenum">
              <a:rPr lang="fi-FI" smtClean="0"/>
              <a:t>14</a:t>
            </a:fld>
            <a:endParaRPr lang="fi-FI"/>
          </a:p>
        </p:txBody>
      </p:sp>
    </p:spTree>
    <p:extLst>
      <p:ext uri="{BB962C8B-B14F-4D97-AF65-F5344CB8AC3E}">
        <p14:creationId xmlns:p14="http://schemas.microsoft.com/office/powerpoint/2010/main" val="1772072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F4BB9433-6324-4A28-9A1F-5FB8BBCBC91F}" type="slidenum">
              <a:rPr lang="fi-FI" smtClean="0"/>
              <a:t>15</a:t>
            </a:fld>
            <a:endParaRPr lang="fi-FI"/>
          </a:p>
        </p:txBody>
      </p:sp>
    </p:spTree>
    <p:extLst>
      <p:ext uri="{BB962C8B-B14F-4D97-AF65-F5344CB8AC3E}">
        <p14:creationId xmlns:p14="http://schemas.microsoft.com/office/powerpoint/2010/main" val="8948691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2EBA87A7-BDF9-4087-9C21-601DB904B403}" type="slidenum">
              <a:rPr lang="fi-FI" smtClean="0"/>
              <a:t>16</a:t>
            </a:fld>
            <a:endParaRPr lang="fi-FI"/>
          </a:p>
        </p:txBody>
      </p:sp>
    </p:spTree>
    <p:extLst>
      <p:ext uri="{BB962C8B-B14F-4D97-AF65-F5344CB8AC3E}">
        <p14:creationId xmlns:p14="http://schemas.microsoft.com/office/powerpoint/2010/main" val="3282811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421FEE9-DD7A-4932-A1A2-F96275771F0B}" type="slidenum">
              <a:rPr lang="fi-FI" smtClean="0"/>
              <a:t>17</a:t>
            </a:fld>
            <a:endParaRPr lang="fi-FI"/>
          </a:p>
        </p:txBody>
      </p:sp>
    </p:spTree>
    <p:extLst>
      <p:ext uri="{BB962C8B-B14F-4D97-AF65-F5344CB8AC3E}">
        <p14:creationId xmlns:p14="http://schemas.microsoft.com/office/powerpoint/2010/main" val="1900047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marL="0" indent="0"/>
            <a:endParaRPr lang="en-US" sz="1200" dirty="0"/>
          </a:p>
          <a:p>
            <a:endParaRPr lang="fi-FI" sz="1200" dirty="0">
              <a:solidFill>
                <a:schemeClr val="tx1">
                  <a:alpha val="60000"/>
                </a:schemeClr>
              </a:solidFill>
            </a:endParaRPr>
          </a:p>
          <a:p>
            <a:endParaRPr lang="fi-FI" dirty="0"/>
          </a:p>
        </p:txBody>
      </p:sp>
      <p:sp>
        <p:nvSpPr>
          <p:cNvPr id="4" name="Dian numeron paikkamerkki 3"/>
          <p:cNvSpPr>
            <a:spLocks noGrp="1"/>
          </p:cNvSpPr>
          <p:nvPr>
            <p:ph type="sldNum" sz="quarter" idx="5"/>
          </p:nvPr>
        </p:nvSpPr>
        <p:spPr/>
        <p:txBody>
          <a:bodyPr/>
          <a:lstStyle/>
          <a:p>
            <a:fld id="{9421FEE9-DD7A-4932-A1A2-F96275771F0B}" type="slidenum">
              <a:rPr lang="fi-FI" smtClean="0"/>
              <a:t>3</a:t>
            </a:fld>
            <a:endParaRPr lang="fi-FI"/>
          </a:p>
        </p:txBody>
      </p:sp>
    </p:spTree>
    <p:extLst>
      <p:ext uri="{BB962C8B-B14F-4D97-AF65-F5344CB8AC3E}">
        <p14:creationId xmlns:p14="http://schemas.microsoft.com/office/powerpoint/2010/main" val="531327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F4BB9433-6324-4A28-9A1F-5FB8BBCBC91F}" type="slidenum">
              <a:rPr lang="fi-FI" smtClean="0"/>
              <a:t>4</a:t>
            </a:fld>
            <a:endParaRPr lang="fi-FI"/>
          </a:p>
        </p:txBody>
      </p:sp>
    </p:spTree>
    <p:extLst>
      <p:ext uri="{BB962C8B-B14F-4D97-AF65-F5344CB8AC3E}">
        <p14:creationId xmlns:p14="http://schemas.microsoft.com/office/powerpoint/2010/main" val="1454112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buFont typeface="Arial" panose="020B0604020202020204" pitchFamily="34" charset="0"/>
              <a:buNone/>
            </a:pPr>
            <a:endParaRPr lang="fi-FI" b="1" dirty="0"/>
          </a:p>
        </p:txBody>
      </p:sp>
      <p:sp>
        <p:nvSpPr>
          <p:cNvPr id="4" name="Dian numeron paikkamerkki 3"/>
          <p:cNvSpPr>
            <a:spLocks noGrp="1"/>
          </p:cNvSpPr>
          <p:nvPr>
            <p:ph type="sldNum" sz="quarter" idx="5"/>
          </p:nvPr>
        </p:nvSpPr>
        <p:spPr/>
        <p:txBody>
          <a:bodyPr/>
          <a:lstStyle/>
          <a:p>
            <a:fld id="{9421FEE9-DD7A-4932-A1A2-F96275771F0B}" type="slidenum">
              <a:rPr lang="fi-FI" smtClean="0"/>
              <a:t>5</a:t>
            </a:fld>
            <a:endParaRPr lang="fi-FI"/>
          </a:p>
        </p:txBody>
      </p:sp>
    </p:spTree>
    <p:extLst>
      <p:ext uri="{BB962C8B-B14F-4D97-AF65-F5344CB8AC3E}">
        <p14:creationId xmlns:p14="http://schemas.microsoft.com/office/powerpoint/2010/main" val="25847474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421FEE9-DD7A-4932-A1A2-F96275771F0B}" type="slidenum">
              <a:rPr lang="fi-FI" smtClean="0"/>
              <a:t>6</a:t>
            </a:fld>
            <a:endParaRPr lang="fi-FI"/>
          </a:p>
        </p:txBody>
      </p:sp>
    </p:spTree>
    <p:extLst>
      <p:ext uri="{BB962C8B-B14F-4D97-AF65-F5344CB8AC3E}">
        <p14:creationId xmlns:p14="http://schemas.microsoft.com/office/powerpoint/2010/main" val="5539226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i-FI" b="1" dirty="0"/>
          </a:p>
          <a:p>
            <a:endParaRPr lang="fi-FI" dirty="0"/>
          </a:p>
        </p:txBody>
      </p:sp>
      <p:sp>
        <p:nvSpPr>
          <p:cNvPr id="4" name="Dian numeron paikkamerkki 3"/>
          <p:cNvSpPr>
            <a:spLocks noGrp="1"/>
          </p:cNvSpPr>
          <p:nvPr>
            <p:ph type="sldNum" sz="quarter" idx="5"/>
          </p:nvPr>
        </p:nvSpPr>
        <p:spPr/>
        <p:txBody>
          <a:bodyPr/>
          <a:lstStyle/>
          <a:p>
            <a:fld id="{9421FEE9-DD7A-4932-A1A2-F96275771F0B}" type="slidenum">
              <a:rPr lang="fi-FI" smtClean="0"/>
              <a:t>7</a:t>
            </a:fld>
            <a:endParaRPr lang="fi-FI"/>
          </a:p>
        </p:txBody>
      </p:sp>
    </p:spTree>
    <p:extLst>
      <p:ext uri="{BB962C8B-B14F-4D97-AF65-F5344CB8AC3E}">
        <p14:creationId xmlns:p14="http://schemas.microsoft.com/office/powerpoint/2010/main" val="3693433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421FEE9-DD7A-4932-A1A2-F96275771F0B}" type="slidenum">
              <a:rPr lang="fi-FI" smtClean="0"/>
              <a:t>8</a:t>
            </a:fld>
            <a:endParaRPr lang="fi-FI"/>
          </a:p>
        </p:txBody>
      </p:sp>
    </p:spTree>
    <p:extLst>
      <p:ext uri="{BB962C8B-B14F-4D97-AF65-F5344CB8AC3E}">
        <p14:creationId xmlns:p14="http://schemas.microsoft.com/office/powerpoint/2010/main" val="554078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F4BB9433-6324-4A28-9A1F-5FB8BBCBC91F}" type="slidenum">
              <a:rPr lang="fi-FI" smtClean="0"/>
              <a:t>9</a:t>
            </a:fld>
            <a:endParaRPr lang="fi-FI"/>
          </a:p>
        </p:txBody>
      </p:sp>
    </p:spTree>
    <p:extLst>
      <p:ext uri="{BB962C8B-B14F-4D97-AF65-F5344CB8AC3E}">
        <p14:creationId xmlns:p14="http://schemas.microsoft.com/office/powerpoint/2010/main" val="2194902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dirty="0"/>
          </a:p>
        </p:txBody>
      </p:sp>
      <p:sp>
        <p:nvSpPr>
          <p:cNvPr id="4" name="Dian numeron paikkamerkki 3"/>
          <p:cNvSpPr>
            <a:spLocks noGrp="1"/>
          </p:cNvSpPr>
          <p:nvPr>
            <p:ph type="sldNum" sz="quarter" idx="5"/>
          </p:nvPr>
        </p:nvSpPr>
        <p:spPr/>
        <p:txBody>
          <a:bodyPr/>
          <a:lstStyle/>
          <a:p>
            <a:fld id="{9421FEE9-DD7A-4932-A1A2-F96275771F0B}" type="slidenum">
              <a:rPr lang="fi-FI" smtClean="0"/>
              <a:t>10</a:t>
            </a:fld>
            <a:endParaRPr lang="fi-FI"/>
          </a:p>
        </p:txBody>
      </p:sp>
    </p:spTree>
    <p:extLst>
      <p:ext uri="{BB962C8B-B14F-4D97-AF65-F5344CB8AC3E}">
        <p14:creationId xmlns:p14="http://schemas.microsoft.com/office/powerpoint/2010/main" val="1740185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F115F03-B655-8C38-30B4-7735ECA0D966}"/>
              </a:ext>
            </a:extLst>
          </p:cNvPr>
          <p:cNvSpPr>
            <a:spLocks noGrp="1"/>
          </p:cNvSpPr>
          <p:nvPr>
            <p:ph type="ctrTitle"/>
          </p:nvPr>
        </p:nvSpPr>
        <p:spPr>
          <a:xfrm>
            <a:off x="1524000" y="1122363"/>
            <a:ext cx="9144000" cy="2387600"/>
          </a:xfrm>
        </p:spPr>
        <p:txBody>
          <a:bodyPr anchor="b"/>
          <a:lstStyle>
            <a:lvl1pPr algn="ctr">
              <a:defRPr sz="6000"/>
            </a:lvl1pPr>
          </a:lstStyle>
          <a:p>
            <a:r>
              <a:rPr lang="fi-FI"/>
              <a:t>Muokkaa ots. perustyyl. napsautt.</a:t>
            </a:r>
          </a:p>
        </p:txBody>
      </p:sp>
      <p:sp>
        <p:nvSpPr>
          <p:cNvPr id="3" name="Alaotsikko 2">
            <a:extLst>
              <a:ext uri="{FF2B5EF4-FFF2-40B4-BE49-F238E27FC236}">
                <a16:creationId xmlns:a16="http://schemas.microsoft.com/office/drawing/2014/main" id="{172268F5-E910-AD85-86ED-07EB8E4050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5212EB94-C28D-41BC-B412-B33D04CEAB96}"/>
              </a:ext>
            </a:extLst>
          </p:cNvPr>
          <p:cNvSpPr>
            <a:spLocks noGrp="1"/>
          </p:cNvSpPr>
          <p:nvPr>
            <p:ph type="dt" sz="half" idx="10"/>
          </p:nvPr>
        </p:nvSpPr>
        <p:spPr/>
        <p:txBody>
          <a:bodyPr/>
          <a:lstStyle/>
          <a:p>
            <a:fld id="{24BAB62F-C769-4DE3-9CB4-4904115B4FDA}" type="datetimeFigureOut">
              <a:rPr lang="fi-FI" smtClean="0"/>
              <a:t>5.4.2024</a:t>
            </a:fld>
            <a:endParaRPr lang="fi-FI"/>
          </a:p>
        </p:txBody>
      </p:sp>
      <p:sp>
        <p:nvSpPr>
          <p:cNvPr id="5" name="Alatunnisteen paikkamerkki 4">
            <a:extLst>
              <a:ext uri="{FF2B5EF4-FFF2-40B4-BE49-F238E27FC236}">
                <a16:creationId xmlns:a16="http://schemas.microsoft.com/office/drawing/2014/main" id="{FA540BAF-150D-4516-83CF-765746B81DF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78D51BC2-AA7F-E5AA-B8AA-2D3B72358872}"/>
              </a:ext>
            </a:extLst>
          </p:cNvPr>
          <p:cNvSpPr>
            <a:spLocks noGrp="1"/>
          </p:cNvSpPr>
          <p:nvPr>
            <p:ph type="sldNum" sz="quarter" idx="12"/>
          </p:nvPr>
        </p:nvSpPr>
        <p:spPr/>
        <p:txBody>
          <a:bodyPr/>
          <a:lstStyle/>
          <a:p>
            <a:fld id="{9A27B707-CFC7-410A-A348-8D1D5E53D8C1}" type="slidenum">
              <a:rPr lang="fi-FI" smtClean="0"/>
              <a:t>‹#›</a:t>
            </a:fld>
            <a:endParaRPr lang="fi-FI"/>
          </a:p>
        </p:txBody>
      </p:sp>
    </p:spTree>
    <p:extLst>
      <p:ext uri="{BB962C8B-B14F-4D97-AF65-F5344CB8AC3E}">
        <p14:creationId xmlns:p14="http://schemas.microsoft.com/office/powerpoint/2010/main" val="2540431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A202F23-3754-AF57-CD23-25976B4D55F3}"/>
              </a:ext>
            </a:extLst>
          </p:cNvPr>
          <p:cNvSpPr>
            <a:spLocks noGrp="1"/>
          </p:cNvSpPr>
          <p:nvPr>
            <p:ph type="title"/>
          </p:nvPr>
        </p:nvSpPr>
        <p:spPr/>
        <p:txBody>
          <a:bodyPr/>
          <a:lstStyle/>
          <a:p>
            <a:r>
              <a:rPr lang="fi-FI"/>
              <a:t>Muokkaa ots. perustyyl. napsautt.</a:t>
            </a:r>
          </a:p>
        </p:txBody>
      </p:sp>
      <p:sp>
        <p:nvSpPr>
          <p:cNvPr id="3" name="Pystysuoran tekstin paikkamerkki 2">
            <a:extLst>
              <a:ext uri="{FF2B5EF4-FFF2-40B4-BE49-F238E27FC236}">
                <a16:creationId xmlns:a16="http://schemas.microsoft.com/office/drawing/2014/main" id="{EA8ADD33-B2B3-CECB-7AC6-243366608580}"/>
              </a:ext>
            </a:extLst>
          </p:cNvPr>
          <p:cNvSpPr>
            <a:spLocks noGrp="1"/>
          </p:cNvSpPr>
          <p:nvPr>
            <p:ph type="body" orient="vert" idx="1"/>
          </p:nvPr>
        </p:nvSpPr>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F5D53B2B-086E-E10D-63AF-C3662C614BA6}"/>
              </a:ext>
            </a:extLst>
          </p:cNvPr>
          <p:cNvSpPr>
            <a:spLocks noGrp="1"/>
          </p:cNvSpPr>
          <p:nvPr>
            <p:ph type="dt" sz="half" idx="10"/>
          </p:nvPr>
        </p:nvSpPr>
        <p:spPr/>
        <p:txBody>
          <a:bodyPr/>
          <a:lstStyle/>
          <a:p>
            <a:fld id="{24BAB62F-C769-4DE3-9CB4-4904115B4FDA}" type="datetimeFigureOut">
              <a:rPr lang="fi-FI" smtClean="0"/>
              <a:t>5.4.2024</a:t>
            </a:fld>
            <a:endParaRPr lang="fi-FI"/>
          </a:p>
        </p:txBody>
      </p:sp>
      <p:sp>
        <p:nvSpPr>
          <p:cNvPr id="5" name="Alatunnisteen paikkamerkki 4">
            <a:extLst>
              <a:ext uri="{FF2B5EF4-FFF2-40B4-BE49-F238E27FC236}">
                <a16:creationId xmlns:a16="http://schemas.microsoft.com/office/drawing/2014/main" id="{E96204FE-B583-D41D-796D-26F1CEFDC322}"/>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845F6E95-2964-EB49-C0D0-56DAACF4F9C7}"/>
              </a:ext>
            </a:extLst>
          </p:cNvPr>
          <p:cNvSpPr>
            <a:spLocks noGrp="1"/>
          </p:cNvSpPr>
          <p:nvPr>
            <p:ph type="sldNum" sz="quarter" idx="12"/>
          </p:nvPr>
        </p:nvSpPr>
        <p:spPr/>
        <p:txBody>
          <a:bodyPr/>
          <a:lstStyle/>
          <a:p>
            <a:fld id="{9A27B707-CFC7-410A-A348-8D1D5E53D8C1}" type="slidenum">
              <a:rPr lang="fi-FI" smtClean="0"/>
              <a:t>‹#›</a:t>
            </a:fld>
            <a:endParaRPr lang="fi-FI"/>
          </a:p>
        </p:txBody>
      </p:sp>
    </p:spTree>
    <p:extLst>
      <p:ext uri="{BB962C8B-B14F-4D97-AF65-F5344CB8AC3E}">
        <p14:creationId xmlns:p14="http://schemas.microsoft.com/office/powerpoint/2010/main" val="2202473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a:extLst>
              <a:ext uri="{FF2B5EF4-FFF2-40B4-BE49-F238E27FC236}">
                <a16:creationId xmlns:a16="http://schemas.microsoft.com/office/drawing/2014/main" id="{87535C3A-2AC0-5551-BAC9-FB18DC9FA2A3}"/>
              </a:ext>
            </a:extLst>
          </p:cNvPr>
          <p:cNvSpPr>
            <a:spLocks noGrp="1"/>
          </p:cNvSpPr>
          <p:nvPr>
            <p:ph type="title" orient="vert"/>
          </p:nvPr>
        </p:nvSpPr>
        <p:spPr>
          <a:xfrm>
            <a:off x="8724900" y="365125"/>
            <a:ext cx="2628900" cy="5811838"/>
          </a:xfrm>
        </p:spPr>
        <p:txBody>
          <a:bodyPr vert="eaVert"/>
          <a:lstStyle/>
          <a:p>
            <a:r>
              <a:rPr lang="fi-FI"/>
              <a:t>Muokkaa ots. perustyyl. napsautt.</a:t>
            </a:r>
          </a:p>
        </p:txBody>
      </p:sp>
      <p:sp>
        <p:nvSpPr>
          <p:cNvPr id="3" name="Pystysuoran tekstin paikkamerkki 2">
            <a:extLst>
              <a:ext uri="{FF2B5EF4-FFF2-40B4-BE49-F238E27FC236}">
                <a16:creationId xmlns:a16="http://schemas.microsoft.com/office/drawing/2014/main" id="{8750A5E1-4A10-E885-FE6D-F50E711FF98D}"/>
              </a:ext>
            </a:extLst>
          </p:cNvPr>
          <p:cNvSpPr>
            <a:spLocks noGrp="1"/>
          </p:cNvSpPr>
          <p:nvPr>
            <p:ph type="body" orient="vert" idx="1"/>
          </p:nvPr>
        </p:nvSpPr>
        <p:spPr>
          <a:xfrm>
            <a:off x="838200" y="365125"/>
            <a:ext cx="7734300" cy="5811838"/>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9442DB66-E00F-D9CF-A7AA-CC155CB5EAA3}"/>
              </a:ext>
            </a:extLst>
          </p:cNvPr>
          <p:cNvSpPr>
            <a:spLocks noGrp="1"/>
          </p:cNvSpPr>
          <p:nvPr>
            <p:ph type="dt" sz="half" idx="10"/>
          </p:nvPr>
        </p:nvSpPr>
        <p:spPr/>
        <p:txBody>
          <a:bodyPr/>
          <a:lstStyle/>
          <a:p>
            <a:fld id="{24BAB62F-C769-4DE3-9CB4-4904115B4FDA}" type="datetimeFigureOut">
              <a:rPr lang="fi-FI" smtClean="0"/>
              <a:t>5.4.2024</a:t>
            </a:fld>
            <a:endParaRPr lang="fi-FI"/>
          </a:p>
        </p:txBody>
      </p:sp>
      <p:sp>
        <p:nvSpPr>
          <p:cNvPr id="5" name="Alatunnisteen paikkamerkki 4">
            <a:extLst>
              <a:ext uri="{FF2B5EF4-FFF2-40B4-BE49-F238E27FC236}">
                <a16:creationId xmlns:a16="http://schemas.microsoft.com/office/drawing/2014/main" id="{BFDC9D47-6754-5CBA-6E9E-B6609DDE7D9A}"/>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B6F040A6-1041-9BB1-C39A-AAF39D949DFD}"/>
              </a:ext>
            </a:extLst>
          </p:cNvPr>
          <p:cNvSpPr>
            <a:spLocks noGrp="1"/>
          </p:cNvSpPr>
          <p:nvPr>
            <p:ph type="sldNum" sz="quarter" idx="12"/>
          </p:nvPr>
        </p:nvSpPr>
        <p:spPr/>
        <p:txBody>
          <a:bodyPr/>
          <a:lstStyle/>
          <a:p>
            <a:fld id="{9A27B707-CFC7-410A-A348-8D1D5E53D8C1}" type="slidenum">
              <a:rPr lang="fi-FI" smtClean="0"/>
              <a:t>‹#›</a:t>
            </a:fld>
            <a:endParaRPr lang="fi-FI"/>
          </a:p>
        </p:txBody>
      </p:sp>
    </p:spTree>
    <p:extLst>
      <p:ext uri="{BB962C8B-B14F-4D97-AF65-F5344CB8AC3E}">
        <p14:creationId xmlns:p14="http://schemas.microsoft.com/office/powerpoint/2010/main" val="2472963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9F59738-4009-E414-75B8-7521410B07CC}"/>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76FFAD5C-937A-A2A1-69F8-F7966D496190}"/>
              </a:ext>
            </a:extLst>
          </p:cNvPr>
          <p:cNvSpPr>
            <a:spLocks noGrp="1"/>
          </p:cNvSpPr>
          <p:nvPr>
            <p:ph idx="1"/>
          </p:nvPr>
        </p:nvSpPr>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4C44BA2B-1630-59C6-9389-99F4F26CAD81}"/>
              </a:ext>
            </a:extLst>
          </p:cNvPr>
          <p:cNvSpPr>
            <a:spLocks noGrp="1"/>
          </p:cNvSpPr>
          <p:nvPr>
            <p:ph type="dt" sz="half" idx="10"/>
          </p:nvPr>
        </p:nvSpPr>
        <p:spPr/>
        <p:txBody>
          <a:bodyPr/>
          <a:lstStyle/>
          <a:p>
            <a:fld id="{24BAB62F-C769-4DE3-9CB4-4904115B4FDA}" type="datetimeFigureOut">
              <a:rPr lang="fi-FI" smtClean="0"/>
              <a:t>5.4.2024</a:t>
            </a:fld>
            <a:endParaRPr lang="fi-FI"/>
          </a:p>
        </p:txBody>
      </p:sp>
      <p:sp>
        <p:nvSpPr>
          <p:cNvPr id="5" name="Alatunnisteen paikkamerkki 4">
            <a:extLst>
              <a:ext uri="{FF2B5EF4-FFF2-40B4-BE49-F238E27FC236}">
                <a16:creationId xmlns:a16="http://schemas.microsoft.com/office/drawing/2014/main" id="{53AE49DB-6879-6363-8D31-85646292986E}"/>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57B4444D-F46C-2832-FBD6-AA296C1F146F}"/>
              </a:ext>
            </a:extLst>
          </p:cNvPr>
          <p:cNvSpPr>
            <a:spLocks noGrp="1"/>
          </p:cNvSpPr>
          <p:nvPr>
            <p:ph type="sldNum" sz="quarter" idx="12"/>
          </p:nvPr>
        </p:nvSpPr>
        <p:spPr/>
        <p:txBody>
          <a:bodyPr/>
          <a:lstStyle/>
          <a:p>
            <a:fld id="{9A27B707-CFC7-410A-A348-8D1D5E53D8C1}" type="slidenum">
              <a:rPr lang="fi-FI" smtClean="0"/>
              <a:t>‹#›</a:t>
            </a:fld>
            <a:endParaRPr lang="fi-FI"/>
          </a:p>
        </p:txBody>
      </p:sp>
    </p:spTree>
    <p:extLst>
      <p:ext uri="{BB962C8B-B14F-4D97-AF65-F5344CB8AC3E}">
        <p14:creationId xmlns:p14="http://schemas.microsoft.com/office/powerpoint/2010/main" val="1234581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7D77926-07BC-C67E-245E-6D63E7A9CB8A}"/>
              </a:ext>
            </a:extLst>
          </p:cNvPr>
          <p:cNvSpPr>
            <a:spLocks noGrp="1"/>
          </p:cNvSpPr>
          <p:nvPr>
            <p:ph type="title"/>
          </p:nvPr>
        </p:nvSpPr>
        <p:spPr>
          <a:xfrm>
            <a:off x="831850" y="1709738"/>
            <a:ext cx="10515600" cy="2852737"/>
          </a:xfrm>
        </p:spPr>
        <p:txBody>
          <a:bodyPr anchor="b"/>
          <a:lstStyle>
            <a:lvl1pPr>
              <a:defRPr sz="6000"/>
            </a:lvl1pPr>
          </a:lstStyle>
          <a:p>
            <a:r>
              <a:rPr lang="fi-FI"/>
              <a:t>Muokkaa ots. perustyyl. napsautt.</a:t>
            </a:r>
          </a:p>
        </p:txBody>
      </p:sp>
      <p:sp>
        <p:nvSpPr>
          <p:cNvPr id="3" name="Tekstin paikkamerkki 2">
            <a:extLst>
              <a:ext uri="{FF2B5EF4-FFF2-40B4-BE49-F238E27FC236}">
                <a16:creationId xmlns:a16="http://schemas.microsoft.com/office/drawing/2014/main" id="{76E38F24-1296-BC5F-9CA2-27FAE93DDC1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224BF10A-EFC1-8BE1-BF67-9EE81889AD5F}"/>
              </a:ext>
            </a:extLst>
          </p:cNvPr>
          <p:cNvSpPr>
            <a:spLocks noGrp="1"/>
          </p:cNvSpPr>
          <p:nvPr>
            <p:ph type="dt" sz="half" idx="10"/>
          </p:nvPr>
        </p:nvSpPr>
        <p:spPr/>
        <p:txBody>
          <a:bodyPr/>
          <a:lstStyle/>
          <a:p>
            <a:fld id="{24BAB62F-C769-4DE3-9CB4-4904115B4FDA}" type="datetimeFigureOut">
              <a:rPr lang="fi-FI" smtClean="0"/>
              <a:t>5.4.2024</a:t>
            </a:fld>
            <a:endParaRPr lang="fi-FI"/>
          </a:p>
        </p:txBody>
      </p:sp>
      <p:sp>
        <p:nvSpPr>
          <p:cNvPr id="5" name="Alatunnisteen paikkamerkki 4">
            <a:extLst>
              <a:ext uri="{FF2B5EF4-FFF2-40B4-BE49-F238E27FC236}">
                <a16:creationId xmlns:a16="http://schemas.microsoft.com/office/drawing/2014/main" id="{0DC6B434-3109-C9FB-D5F9-1A264F873889}"/>
              </a:ext>
            </a:extLst>
          </p:cNvPr>
          <p:cNvSpPr>
            <a:spLocks noGrp="1"/>
          </p:cNvSpPr>
          <p:nvPr>
            <p:ph type="ftr" sz="quarter" idx="11"/>
          </p:nvPr>
        </p:nvSpPr>
        <p:spPr/>
        <p:txBody>
          <a:bodyPr/>
          <a:lstStyle/>
          <a:p>
            <a:endParaRPr lang="fi-FI"/>
          </a:p>
        </p:txBody>
      </p:sp>
      <p:sp>
        <p:nvSpPr>
          <p:cNvPr id="6" name="Dian numeron paikkamerkki 5">
            <a:extLst>
              <a:ext uri="{FF2B5EF4-FFF2-40B4-BE49-F238E27FC236}">
                <a16:creationId xmlns:a16="http://schemas.microsoft.com/office/drawing/2014/main" id="{6AB2EAC5-2830-872F-299A-D64811919621}"/>
              </a:ext>
            </a:extLst>
          </p:cNvPr>
          <p:cNvSpPr>
            <a:spLocks noGrp="1"/>
          </p:cNvSpPr>
          <p:nvPr>
            <p:ph type="sldNum" sz="quarter" idx="12"/>
          </p:nvPr>
        </p:nvSpPr>
        <p:spPr/>
        <p:txBody>
          <a:bodyPr/>
          <a:lstStyle/>
          <a:p>
            <a:fld id="{9A27B707-CFC7-410A-A348-8D1D5E53D8C1}" type="slidenum">
              <a:rPr lang="fi-FI" smtClean="0"/>
              <a:t>‹#›</a:t>
            </a:fld>
            <a:endParaRPr lang="fi-FI"/>
          </a:p>
        </p:txBody>
      </p:sp>
    </p:spTree>
    <p:extLst>
      <p:ext uri="{BB962C8B-B14F-4D97-AF65-F5344CB8AC3E}">
        <p14:creationId xmlns:p14="http://schemas.microsoft.com/office/powerpoint/2010/main" val="1289878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631C5E3-349B-AD2D-2177-E28DC34CB9C3}"/>
              </a:ext>
            </a:extLst>
          </p:cNvPr>
          <p:cNvSpPr>
            <a:spLocks noGrp="1"/>
          </p:cNvSpPr>
          <p:nvPr>
            <p:ph type="title"/>
          </p:nvPr>
        </p:nvSpPr>
        <p:spPr/>
        <p:txBody>
          <a:bodyPr/>
          <a:lstStyle/>
          <a:p>
            <a:r>
              <a:rPr lang="fi-FI"/>
              <a:t>Muokkaa ots. perustyyl. napsautt.</a:t>
            </a:r>
          </a:p>
        </p:txBody>
      </p:sp>
      <p:sp>
        <p:nvSpPr>
          <p:cNvPr id="3" name="Sisällön paikkamerkki 2">
            <a:extLst>
              <a:ext uri="{FF2B5EF4-FFF2-40B4-BE49-F238E27FC236}">
                <a16:creationId xmlns:a16="http://schemas.microsoft.com/office/drawing/2014/main" id="{37007521-683C-1C3E-9EDE-181F90B29C96}"/>
              </a:ext>
            </a:extLst>
          </p:cNvPr>
          <p:cNvSpPr>
            <a:spLocks noGrp="1"/>
          </p:cNvSpPr>
          <p:nvPr>
            <p:ph sz="half" idx="1"/>
          </p:nvPr>
        </p:nvSpPr>
        <p:spPr>
          <a:xfrm>
            <a:off x="838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a:extLst>
              <a:ext uri="{FF2B5EF4-FFF2-40B4-BE49-F238E27FC236}">
                <a16:creationId xmlns:a16="http://schemas.microsoft.com/office/drawing/2014/main" id="{8E2BBDFE-F354-CDE9-724B-19B8C3ADAFE9}"/>
              </a:ext>
            </a:extLst>
          </p:cNvPr>
          <p:cNvSpPr>
            <a:spLocks noGrp="1"/>
          </p:cNvSpPr>
          <p:nvPr>
            <p:ph sz="half" idx="2"/>
          </p:nvPr>
        </p:nvSpPr>
        <p:spPr>
          <a:xfrm>
            <a:off x="6172200" y="1825625"/>
            <a:ext cx="5181600" cy="435133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4">
            <a:extLst>
              <a:ext uri="{FF2B5EF4-FFF2-40B4-BE49-F238E27FC236}">
                <a16:creationId xmlns:a16="http://schemas.microsoft.com/office/drawing/2014/main" id="{BCACA35C-CC6C-D719-9F7F-B5E5E5F5777B}"/>
              </a:ext>
            </a:extLst>
          </p:cNvPr>
          <p:cNvSpPr>
            <a:spLocks noGrp="1"/>
          </p:cNvSpPr>
          <p:nvPr>
            <p:ph type="dt" sz="half" idx="10"/>
          </p:nvPr>
        </p:nvSpPr>
        <p:spPr/>
        <p:txBody>
          <a:bodyPr/>
          <a:lstStyle/>
          <a:p>
            <a:fld id="{24BAB62F-C769-4DE3-9CB4-4904115B4FDA}" type="datetimeFigureOut">
              <a:rPr lang="fi-FI" smtClean="0"/>
              <a:t>5.4.2024</a:t>
            </a:fld>
            <a:endParaRPr lang="fi-FI"/>
          </a:p>
        </p:txBody>
      </p:sp>
      <p:sp>
        <p:nvSpPr>
          <p:cNvPr id="6" name="Alatunnisteen paikkamerkki 5">
            <a:extLst>
              <a:ext uri="{FF2B5EF4-FFF2-40B4-BE49-F238E27FC236}">
                <a16:creationId xmlns:a16="http://schemas.microsoft.com/office/drawing/2014/main" id="{7F052F89-A2DF-A1B5-6DC9-9E80D17D15A3}"/>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17E5D665-C78B-F113-CFF6-A2FC586C80C0}"/>
              </a:ext>
            </a:extLst>
          </p:cNvPr>
          <p:cNvSpPr>
            <a:spLocks noGrp="1"/>
          </p:cNvSpPr>
          <p:nvPr>
            <p:ph type="sldNum" sz="quarter" idx="12"/>
          </p:nvPr>
        </p:nvSpPr>
        <p:spPr/>
        <p:txBody>
          <a:bodyPr/>
          <a:lstStyle/>
          <a:p>
            <a:fld id="{9A27B707-CFC7-410A-A348-8D1D5E53D8C1}" type="slidenum">
              <a:rPr lang="fi-FI" smtClean="0"/>
              <a:t>‹#›</a:t>
            </a:fld>
            <a:endParaRPr lang="fi-FI"/>
          </a:p>
        </p:txBody>
      </p:sp>
    </p:spTree>
    <p:extLst>
      <p:ext uri="{BB962C8B-B14F-4D97-AF65-F5344CB8AC3E}">
        <p14:creationId xmlns:p14="http://schemas.microsoft.com/office/powerpoint/2010/main" val="29839178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297DF96-FAC2-29F0-3D58-BA31168DBEBB}"/>
              </a:ext>
            </a:extLst>
          </p:cNvPr>
          <p:cNvSpPr>
            <a:spLocks noGrp="1"/>
          </p:cNvSpPr>
          <p:nvPr>
            <p:ph type="title"/>
          </p:nvPr>
        </p:nvSpPr>
        <p:spPr>
          <a:xfrm>
            <a:off x="839788" y="365125"/>
            <a:ext cx="10515600" cy="1325563"/>
          </a:xfrm>
        </p:spPr>
        <p:txBody>
          <a:bodyPr/>
          <a:lstStyle/>
          <a:p>
            <a:r>
              <a:rPr lang="fi-FI"/>
              <a:t>Muokkaa ots. perustyyl. napsautt.</a:t>
            </a:r>
          </a:p>
        </p:txBody>
      </p:sp>
      <p:sp>
        <p:nvSpPr>
          <p:cNvPr id="3" name="Tekstin paikkamerkki 2">
            <a:extLst>
              <a:ext uri="{FF2B5EF4-FFF2-40B4-BE49-F238E27FC236}">
                <a16:creationId xmlns:a16="http://schemas.microsoft.com/office/drawing/2014/main" id="{69C53FBF-9B1B-C5DF-E504-8DD1DC7A91B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a:extLst>
              <a:ext uri="{FF2B5EF4-FFF2-40B4-BE49-F238E27FC236}">
                <a16:creationId xmlns:a16="http://schemas.microsoft.com/office/drawing/2014/main" id="{9504B044-A38D-B395-2C46-3D958357A5D3}"/>
              </a:ext>
            </a:extLst>
          </p:cNvPr>
          <p:cNvSpPr>
            <a:spLocks noGrp="1"/>
          </p:cNvSpPr>
          <p:nvPr>
            <p:ph sz="half" idx="2"/>
          </p:nvPr>
        </p:nvSpPr>
        <p:spPr>
          <a:xfrm>
            <a:off x="839788" y="2505075"/>
            <a:ext cx="5157787"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a:extLst>
              <a:ext uri="{FF2B5EF4-FFF2-40B4-BE49-F238E27FC236}">
                <a16:creationId xmlns:a16="http://schemas.microsoft.com/office/drawing/2014/main" id="{606C2B0A-03F6-EBC6-C963-C96D7026EA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a:extLst>
              <a:ext uri="{FF2B5EF4-FFF2-40B4-BE49-F238E27FC236}">
                <a16:creationId xmlns:a16="http://schemas.microsoft.com/office/drawing/2014/main" id="{BF030480-632A-A8A5-B8F5-9E89A859ACF7}"/>
              </a:ext>
            </a:extLst>
          </p:cNvPr>
          <p:cNvSpPr>
            <a:spLocks noGrp="1"/>
          </p:cNvSpPr>
          <p:nvPr>
            <p:ph sz="quarter" idx="4"/>
          </p:nvPr>
        </p:nvSpPr>
        <p:spPr>
          <a:xfrm>
            <a:off x="6172200" y="2505075"/>
            <a:ext cx="5183188" cy="3684588"/>
          </a:xfrm>
        </p:spPr>
        <p:txBody>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6">
            <a:extLst>
              <a:ext uri="{FF2B5EF4-FFF2-40B4-BE49-F238E27FC236}">
                <a16:creationId xmlns:a16="http://schemas.microsoft.com/office/drawing/2014/main" id="{0851F913-7C94-2656-2DDD-7077D5C40132}"/>
              </a:ext>
            </a:extLst>
          </p:cNvPr>
          <p:cNvSpPr>
            <a:spLocks noGrp="1"/>
          </p:cNvSpPr>
          <p:nvPr>
            <p:ph type="dt" sz="half" idx="10"/>
          </p:nvPr>
        </p:nvSpPr>
        <p:spPr/>
        <p:txBody>
          <a:bodyPr/>
          <a:lstStyle/>
          <a:p>
            <a:fld id="{24BAB62F-C769-4DE3-9CB4-4904115B4FDA}" type="datetimeFigureOut">
              <a:rPr lang="fi-FI" smtClean="0"/>
              <a:t>5.4.2024</a:t>
            </a:fld>
            <a:endParaRPr lang="fi-FI"/>
          </a:p>
        </p:txBody>
      </p:sp>
      <p:sp>
        <p:nvSpPr>
          <p:cNvPr id="8" name="Alatunnisteen paikkamerkki 7">
            <a:extLst>
              <a:ext uri="{FF2B5EF4-FFF2-40B4-BE49-F238E27FC236}">
                <a16:creationId xmlns:a16="http://schemas.microsoft.com/office/drawing/2014/main" id="{251B397A-4EC2-B118-51AE-59E2E96B34F3}"/>
              </a:ext>
            </a:extLst>
          </p:cNvPr>
          <p:cNvSpPr>
            <a:spLocks noGrp="1"/>
          </p:cNvSpPr>
          <p:nvPr>
            <p:ph type="ftr" sz="quarter" idx="11"/>
          </p:nvPr>
        </p:nvSpPr>
        <p:spPr/>
        <p:txBody>
          <a:bodyPr/>
          <a:lstStyle/>
          <a:p>
            <a:endParaRPr lang="fi-FI"/>
          </a:p>
        </p:txBody>
      </p:sp>
      <p:sp>
        <p:nvSpPr>
          <p:cNvPr id="9" name="Dian numeron paikkamerkki 8">
            <a:extLst>
              <a:ext uri="{FF2B5EF4-FFF2-40B4-BE49-F238E27FC236}">
                <a16:creationId xmlns:a16="http://schemas.microsoft.com/office/drawing/2014/main" id="{9DCFD88C-9F82-E2A0-9C3A-346C04493F37}"/>
              </a:ext>
            </a:extLst>
          </p:cNvPr>
          <p:cNvSpPr>
            <a:spLocks noGrp="1"/>
          </p:cNvSpPr>
          <p:nvPr>
            <p:ph type="sldNum" sz="quarter" idx="12"/>
          </p:nvPr>
        </p:nvSpPr>
        <p:spPr/>
        <p:txBody>
          <a:bodyPr/>
          <a:lstStyle/>
          <a:p>
            <a:fld id="{9A27B707-CFC7-410A-A348-8D1D5E53D8C1}" type="slidenum">
              <a:rPr lang="fi-FI" smtClean="0"/>
              <a:t>‹#›</a:t>
            </a:fld>
            <a:endParaRPr lang="fi-FI"/>
          </a:p>
        </p:txBody>
      </p:sp>
    </p:spTree>
    <p:extLst>
      <p:ext uri="{BB962C8B-B14F-4D97-AF65-F5344CB8AC3E}">
        <p14:creationId xmlns:p14="http://schemas.microsoft.com/office/powerpoint/2010/main" val="561277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D649A3-D61B-005A-2BA4-2D07A79EFAFA}"/>
              </a:ext>
            </a:extLst>
          </p:cNvPr>
          <p:cNvSpPr>
            <a:spLocks noGrp="1"/>
          </p:cNvSpPr>
          <p:nvPr>
            <p:ph type="title"/>
          </p:nvPr>
        </p:nvSpPr>
        <p:spPr/>
        <p:txBody>
          <a:bodyPr/>
          <a:lstStyle/>
          <a:p>
            <a:r>
              <a:rPr lang="fi-FI"/>
              <a:t>Muokkaa ots. perustyyl. napsautt.</a:t>
            </a:r>
          </a:p>
        </p:txBody>
      </p:sp>
      <p:sp>
        <p:nvSpPr>
          <p:cNvPr id="3" name="Päivämäärän paikkamerkki 2">
            <a:extLst>
              <a:ext uri="{FF2B5EF4-FFF2-40B4-BE49-F238E27FC236}">
                <a16:creationId xmlns:a16="http://schemas.microsoft.com/office/drawing/2014/main" id="{15FB0A29-EF5A-48C8-452F-E7791BFFDFB4}"/>
              </a:ext>
            </a:extLst>
          </p:cNvPr>
          <p:cNvSpPr>
            <a:spLocks noGrp="1"/>
          </p:cNvSpPr>
          <p:nvPr>
            <p:ph type="dt" sz="half" idx="10"/>
          </p:nvPr>
        </p:nvSpPr>
        <p:spPr/>
        <p:txBody>
          <a:bodyPr/>
          <a:lstStyle/>
          <a:p>
            <a:fld id="{24BAB62F-C769-4DE3-9CB4-4904115B4FDA}" type="datetimeFigureOut">
              <a:rPr lang="fi-FI" smtClean="0"/>
              <a:t>5.4.2024</a:t>
            </a:fld>
            <a:endParaRPr lang="fi-FI"/>
          </a:p>
        </p:txBody>
      </p:sp>
      <p:sp>
        <p:nvSpPr>
          <p:cNvPr id="4" name="Alatunnisteen paikkamerkki 3">
            <a:extLst>
              <a:ext uri="{FF2B5EF4-FFF2-40B4-BE49-F238E27FC236}">
                <a16:creationId xmlns:a16="http://schemas.microsoft.com/office/drawing/2014/main" id="{237B400F-4DE0-FBEF-9160-930F09D66221}"/>
              </a:ext>
            </a:extLst>
          </p:cNvPr>
          <p:cNvSpPr>
            <a:spLocks noGrp="1"/>
          </p:cNvSpPr>
          <p:nvPr>
            <p:ph type="ftr" sz="quarter" idx="11"/>
          </p:nvPr>
        </p:nvSpPr>
        <p:spPr/>
        <p:txBody>
          <a:bodyPr/>
          <a:lstStyle/>
          <a:p>
            <a:endParaRPr lang="fi-FI"/>
          </a:p>
        </p:txBody>
      </p:sp>
      <p:sp>
        <p:nvSpPr>
          <p:cNvPr id="5" name="Dian numeron paikkamerkki 4">
            <a:extLst>
              <a:ext uri="{FF2B5EF4-FFF2-40B4-BE49-F238E27FC236}">
                <a16:creationId xmlns:a16="http://schemas.microsoft.com/office/drawing/2014/main" id="{6C4DEF16-21FD-3C70-5899-C668B8DB8ACE}"/>
              </a:ext>
            </a:extLst>
          </p:cNvPr>
          <p:cNvSpPr>
            <a:spLocks noGrp="1"/>
          </p:cNvSpPr>
          <p:nvPr>
            <p:ph type="sldNum" sz="quarter" idx="12"/>
          </p:nvPr>
        </p:nvSpPr>
        <p:spPr/>
        <p:txBody>
          <a:bodyPr/>
          <a:lstStyle/>
          <a:p>
            <a:fld id="{9A27B707-CFC7-410A-A348-8D1D5E53D8C1}" type="slidenum">
              <a:rPr lang="fi-FI" smtClean="0"/>
              <a:t>‹#›</a:t>
            </a:fld>
            <a:endParaRPr lang="fi-FI"/>
          </a:p>
        </p:txBody>
      </p:sp>
    </p:spTree>
    <p:extLst>
      <p:ext uri="{BB962C8B-B14F-4D97-AF65-F5344CB8AC3E}">
        <p14:creationId xmlns:p14="http://schemas.microsoft.com/office/powerpoint/2010/main" val="39961536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1">
            <a:extLst>
              <a:ext uri="{FF2B5EF4-FFF2-40B4-BE49-F238E27FC236}">
                <a16:creationId xmlns:a16="http://schemas.microsoft.com/office/drawing/2014/main" id="{02B9E615-8F9F-EA4E-9A37-63B0BF025B03}"/>
              </a:ext>
            </a:extLst>
          </p:cNvPr>
          <p:cNvSpPr>
            <a:spLocks noGrp="1"/>
          </p:cNvSpPr>
          <p:nvPr>
            <p:ph type="dt" sz="half" idx="10"/>
          </p:nvPr>
        </p:nvSpPr>
        <p:spPr/>
        <p:txBody>
          <a:bodyPr/>
          <a:lstStyle/>
          <a:p>
            <a:fld id="{24BAB62F-C769-4DE3-9CB4-4904115B4FDA}" type="datetimeFigureOut">
              <a:rPr lang="fi-FI" smtClean="0"/>
              <a:t>5.4.2024</a:t>
            </a:fld>
            <a:endParaRPr lang="fi-FI"/>
          </a:p>
        </p:txBody>
      </p:sp>
      <p:sp>
        <p:nvSpPr>
          <p:cNvPr id="3" name="Alatunnisteen paikkamerkki 2">
            <a:extLst>
              <a:ext uri="{FF2B5EF4-FFF2-40B4-BE49-F238E27FC236}">
                <a16:creationId xmlns:a16="http://schemas.microsoft.com/office/drawing/2014/main" id="{D210F1A0-C453-8DDA-7D30-B1DB5B7CC6E9}"/>
              </a:ext>
            </a:extLst>
          </p:cNvPr>
          <p:cNvSpPr>
            <a:spLocks noGrp="1"/>
          </p:cNvSpPr>
          <p:nvPr>
            <p:ph type="ftr" sz="quarter" idx="11"/>
          </p:nvPr>
        </p:nvSpPr>
        <p:spPr/>
        <p:txBody>
          <a:bodyPr/>
          <a:lstStyle/>
          <a:p>
            <a:endParaRPr lang="fi-FI"/>
          </a:p>
        </p:txBody>
      </p:sp>
      <p:sp>
        <p:nvSpPr>
          <p:cNvPr id="4" name="Dian numeron paikkamerkki 3">
            <a:extLst>
              <a:ext uri="{FF2B5EF4-FFF2-40B4-BE49-F238E27FC236}">
                <a16:creationId xmlns:a16="http://schemas.microsoft.com/office/drawing/2014/main" id="{3FC16D0B-90E3-696B-5ABB-90F3CB006A22}"/>
              </a:ext>
            </a:extLst>
          </p:cNvPr>
          <p:cNvSpPr>
            <a:spLocks noGrp="1"/>
          </p:cNvSpPr>
          <p:nvPr>
            <p:ph type="sldNum" sz="quarter" idx="12"/>
          </p:nvPr>
        </p:nvSpPr>
        <p:spPr/>
        <p:txBody>
          <a:bodyPr/>
          <a:lstStyle/>
          <a:p>
            <a:fld id="{9A27B707-CFC7-410A-A348-8D1D5E53D8C1}" type="slidenum">
              <a:rPr lang="fi-FI" smtClean="0"/>
              <a:t>‹#›</a:t>
            </a:fld>
            <a:endParaRPr lang="fi-FI"/>
          </a:p>
        </p:txBody>
      </p:sp>
    </p:spTree>
    <p:extLst>
      <p:ext uri="{BB962C8B-B14F-4D97-AF65-F5344CB8AC3E}">
        <p14:creationId xmlns:p14="http://schemas.microsoft.com/office/powerpoint/2010/main" val="2541065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Kuvatekstillinen sisältö">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B6E0B7A8-12F1-09FF-7679-486F2EB271FB}"/>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Sisällön paikkamerkki 2">
            <a:extLst>
              <a:ext uri="{FF2B5EF4-FFF2-40B4-BE49-F238E27FC236}">
                <a16:creationId xmlns:a16="http://schemas.microsoft.com/office/drawing/2014/main" id="{0313E8E9-4E6B-416B-BBBD-44EA383CCE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a:extLst>
              <a:ext uri="{FF2B5EF4-FFF2-40B4-BE49-F238E27FC236}">
                <a16:creationId xmlns:a16="http://schemas.microsoft.com/office/drawing/2014/main" id="{ED69838C-9236-EB4B-CE4F-92E7848EC8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81EC8BFA-F060-4C9D-AC32-EF1098089BF6}"/>
              </a:ext>
            </a:extLst>
          </p:cNvPr>
          <p:cNvSpPr>
            <a:spLocks noGrp="1"/>
          </p:cNvSpPr>
          <p:nvPr>
            <p:ph type="dt" sz="half" idx="10"/>
          </p:nvPr>
        </p:nvSpPr>
        <p:spPr/>
        <p:txBody>
          <a:bodyPr/>
          <a:lstStyle/>
          <a:p>
            <a:fld id="{24BAB62F-C769-4DE3-9CB4-4904115B4FDA}" type="datetimeFigureOut">
              <a:rPr lang="fi-FI" smtClean="0"/>
              <a:t>5.4.2024</a:t>
            </a:fld>
            <a:endParaRPr lang="fi-FI"/>
          </a:p>
        </p:txBody>
      </p:sp>
      <p:sp>
        <p:nvSpPr>
          <p:cNvPr id="6" name="Alatunnisteen paikkamerkki 5">
            <a:extLst>
              <a:ext uri="{FF2B5EF4-FFF2-40B4-BE49-F238E27FC236}">
                <a16:creationId xmlns:a16="http://schemas.microsoft.com/office/drawing/2014/main" id="{E677C824-A923-3086-0D80-AAF8BF69AA7C}"/>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2EFB3C7E-9F7D-9D54-C293-4E77053A11BF}"/>
              </a:ext>
            </a:extLst>
          </p:cNvPr>
          <p:cNvSpPr>
            <a:spLocks noGrp="1"/>
          </p:cNvSpPr>
          <p:nvPr>
            <p:ph type="sldNum" sz="quarter" idx="12"/>
          </p:nvPr>
        </p:nvSpPr>
        <p:spPr/>
        <p:txBody>
          <a:bodyPr/>
          <a:lstStyle/>
          <a:p>
            <a:fld id="{9A27B707-CFC7-410A-A348-8D1D5E53D8C1}" type="slidenum">
              <a:rPr lang="fi-FI" smtClean="0"/>
              <a:t>‹#›</a:t>
            </a:fld>
            <a:endParaRPr lang="fi-FI"/>
          </a:p>
        </p:txBody>
      </p:sp>
    </p:spTree>
    <p:extLst>
      <p:ext uri="{BB962C8B-B14F-4D97-AF65-F5344CB8AC3E}">
        <p14:creationId xmlns:p14="http://schemas.microsoft.com/office/powerpoint/2010/main" val="1866295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Kuvatekstillinen kuv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DD41C4E0-4CAA-1C0D-1A31-8FB823180D93}"/>
              </a:ext>
            </a:extLst>
          </p:cNvPr>
          <p:cNvSpPr>
            <a:spLocks noGrp="1"/>
          </p:cNvSpPr>
          <p:nvPr>
            <p:ph type="title"/>
          </p:nvPr>
        </p:nvSpPr>
        <p:spPr>
          <a:xfrm>
            <a:off x="839788" y="457200"/>
            <a:ext cx="3932237" cy="1600200"/>
          </a:xfrm>
        </p:spPr>
        <p:txBody>
          <a:bodyPr anchor="b"/>
          <a:lstStyle>
            <a:lvl1pPr>
              <a:defRPr sz="3200"/>
            </a:lvl1pPr>
          </a:lstStyle>
          <a:p>
            <a:r>
              <a:rPr lang="fi-FI"/>
              <a:t>Muokkaa ots. perustyyl. napsautt.</a:t>
            </a:r>
          </a:p>
        </p:txBody>
      </p:sp>
      <p:sp>
        <p:nvSpPr>
          <p:cNvPr id="3" name="Kuvan paikkamerkki 2">
            <a:extLst>
              <a:ext uri="{FF2B5EF4-FFF2-40B4-BE49-F238E27FC236}">
                <a16:creationId xmlns:a16="http://schemas.microsoft.com/office/drawing/2014/main" id="{9F6816CB-AE61-FD7F-5D97-076C358BAE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kstin paikkamerkki 3">
            <a:extLst>
              <a:ext uri="{FF2B5EF4-FFF2-40B4-BE49-F238E27FC236}">
                <a16:creationId xmlns:a16="http://schemas.microsoft.com/office/drawing/2014/main" id="{87BA82D0-5CE7-B140-F306-E76711683E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i-FI"/>
              <a:t>Muokkaa tekstin perustyylejä napsauttamalla</a:t>
            </a:r>
          </a:p>
        </p:txBody>
      </p:sp>
      <p:sp>
        <p:nvSpPr>
          <p:cNvPr id="5" name="Päivämäärän paikkamerkki 4">
            <a:extLst>
              <a:ext uri="{FF2B5EF4-FFF2-40B4-BE49-F238E27FC236}">
                <a16:creationId xmlns:a16="http://schemas.microsoft.com/office/drawing/2014/main" id="{66683653-14A8-025C-4584-00ADBB08A93A}"/>
              </a:ext>
            </a:extLst>
          </p:cNvPr>
          <p:cNvSpPr>
            <a:spLocks noGrp="1"/>
          </p:cNvSpPr>
          <p:nvPr>
            <p:ph type="dt" sz="half" idx="10"/>
          </p:nvPr>
        </p:nvSpPr>
        <p:spPr/>
        <p:txBody>
          <a:bodyPr/>
          <a:lstStyle/>
          <a:p>
            <a:fld id="{24BAB62F-C769-4DE3-9CB4-4904115B4FDA}" type="datetimeFigureOut">
              <a:rPr lang="fi-FI" smtClean="0"/>
              <a:t>5.4.2024</a:t>
            </a:fld>
            <a:endParaRPr lang="fi-FI"/>
          </a:p>
        </p:txBody>
      </p:sp>
      <p:sp>
        <p:nvSpPr>
          <p:cNvPr id="6" name="Alatunnisteen paikkamerkki 5">
            <a:extLst>
              <a:ext uri="{FF2B5EF4-FFF2-40B4-BE49-F238E27FC236}">
                <a16:creationId xmlns:a16="http://schemas.microsoft.com/office/drawing/2014/main" id="{5F7B1DB3-4B9A-6435-99D1-9BD95302D367}"/>
              </a:ext>
            </a:extLst>
          </p:cNvPr>
          <p:cNvSpPr>
            <a:spLocks noGrp="1"/>
          </p:cNvSpPr>
          <p:nvPr>
            <p:ph type="ftr" sz="quarter" idx="11"/>
          </p:nvPr>
        </p:nvSpPr>
        <p:spPr/>
        <p:txBody>
          <a:bodyPr/>
          <a:lstStyle/>
          <a:p>
            <a:endParaRPr lang="fi-FI"/>
          </a:p>
        </p:txBody>
      </p:sp>
      <p:sp>
        <p:nvSpPr>
          <p:cNvPr id="7" name="Dian numeron paikkamerkki 6">
            <a:extLst>
              <a:ext uri="{FF2B5EF4-FFF2-40B4-BE49-F238E27FC236}">
                <a16:creationId xmlns:a16="http://schemas.microsoft.com/office/drawing/2014/main" id="{FCCE93CD-7F83-9EC3-F831-75FB630E854A}"/>
              </a:ext>
            </a:extLst>
          </p:cNvPr>
          <p:cNvSpPr>
            <a:spLocks noGrp="1"/>
          </p:cNvSpPr>
          <p:nvPr>
            <p:ph type="sldNum" sz="quarter" idx="12"/>
          </p:nvPr>
        </p:nvSpPr>
        <p:spPr/>
        <p:txBody>
          <a:bodyPr/>
          <a:lstStyle/>
          <a:p>
            <a:fld id="{9A27B707-CFC7-410A-A348-8D1D5E53D8C1}" type="slidenum">
              <a:rPr lang="fi-FI" smtClean="0"/>
              <a:t>‹#›</a:t>
            </a:fld>
            <a:endParaRPr lang="fi-FI"/>
          </a:p>
        </p:txBody>
      </p:sp>
    </p:spTree>
    <p:extLst>
      <p:ext uri="{BB962C8B-B14F-4D97-AF65-F5344CB8AC3E}">
        <p14:creationId xmlns:p14="http://schemas.microsoft.com/office/powerpoint/2010/main" val="7802235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Otsikon paikkamerkki 1">
            <a:extLst>
              <a:ext uri="{FF2B5EF4-FFF2-40B4-BE49-F238E27FC236}">
                <a16:creationId xmlns:a16="http://schemas.microsoft.com/office/drawing/2014/main" id="{86631DF2-747A-95B2-94DA-2E3CE50E4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a:t>Muokkaa ots. perustyyl. napsautt.</a:t>
            </a:r>
          </a:p>
        </p:txBody>
      </p:sp>
      <p:sp>
        <p:nvSpPr>
          <p:cNvPr id="3" name="Tekstin paikkamerkki 2">
            <a:extLst>
              <a:ext uri="{FF2B5EF4-FFF2-40B4-BE49-F238E27FC236}">
                <a16:creationId xmlns:a16="http://schemas.microsoft.com/office/drawing/2014/main" id="{6264FB1E-79D1-DB8F-3C5E-63FF530670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CF5A2381-542A-878A-B3EC-3B69F522B8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BAB62F-C769-4DE3-9CB4-4904115B4FDA}" type="datetimeFigureOut">
              <a:rPr lang="fi-FI" smtClean="0"/>
              <a:t>5.4.2024</a:t>
            </a:fld>
            <a:endParaRPr lang="fi-FI"/>
          </a:p>
        </p:txBody>
      </p:sp>
      <p:sp>
        <p:nvSpPr>
          <p:cNvPr id="5" name="Alatunnisteen paikkamerkki 4">
            <a:extLst>
              <a:ext uri="{FF2B5EF4-FFF2-40B4-BE49-F238E27FC236}">
                <a16:creationId xmlns:a16="http://schemas.microsoft.com/office/drawing/2014/main" id="{93AFD4B3-D776-DBF1-31E3-041BE5AED6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i-FI"/>
          </a:p>
        </p:txBody>
      </p:sp>
      <p:sp>
        <p:nvSpPr>
          <p:cNvPr id="6" name="Dian numeron paikkamerkki 5">
            <a:extLst>
              <a:ext uri="{FF2B5EF4-FFF2-40B4-BE49-F238E27FC236}">
                <a16:creationId xmlns:a16="http://schemas.microsoft.com/office/drawing/2014/main" id="{E63A09FD-DB4B-91AE-1F61-B832DDE66B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A27B707-CFC7-410A-A348-8D1D5E53D8C1}" type="slidenum">
              <a:rPr lang="fi-FI" smtClean="0"/>
              <a:t>‹#›</a:t>
            </a:fld>
            <a:endParaRPr lang="fi-FI"/>
          </a:p>
        </p:txBody>
      </p:sp>
    </p:spTree>
    <p:extLst>
      <p:ext uri="{BB962C8B-B14F-4D97-AF65-F5344CB8AC3E}">
        <p14:creationId xmlns:p14="http://schemas.microsoft.com/office/powerpoint/2010/main" val="16606858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youtube.com/watch?v=gj0Rz-uP4Mk"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youtube.com/watch?v=b-VAxGJdJeQ"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278ADA9-6383-4BDD-80D2-8899A40268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84B7147-B0F6-40ED-B5A2-FF72BC8198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B36D2DE0-0628-4A9A-A59D-7BA8B5EB30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48E405C9-94BE-41DA-928C-DEC9A8550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929" y="148929"/>
            <a:ext cx="6560142" cy="656014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 name="Otsikko 1">
            <a:extLst>
              <a:ext uri="{FF2B5EF4-FFF2-40B4-BE49-F238E27FC236}">
                <a16:creationId xmlns:a16="http://schemas.microsoft.com/office/drawing/2014/main" id="{EC8C30D2-B21E-83B9-FBA1-799DBE0E3495}"/>
              </a:ext>
            </a:extLst>
          </p:cNvPr>
          <p:cNvSpPr>
            <a:spLocks noGrp="1"/>
          </p:cNvSpPr>
          <p:nvPr>
            <p:ph type="ctrTitle"/>
          </p:nvPr>
        </p:nvSpPr>
        <p:spPr>
          <a:xfrm>
            <a:off x="3315031" y="1380754"/>
            <a:ext cx="5561938" cy="2513516"/>
          </a:xfrm>
        </p:spPr>
        <p:txBody>
          <a:bodyPr>
            <a:normAutofit/>
          </a:bodyPr>
          <a:lstStyle/>
          <a:p>
            <a:r>
              <a:rPr lang="fi-FI"/>
              <a:t>Pohjatunti</a:t>
            </a:r>
          </a:p>
        </p:txBody>
      </p:sp>
      <p:sp>
        <p:nvSpPr>
          <p:cNvPr id="3" name="Alaotsikko 2">
            <a:extLst>
              <a:ext uri="{FF2B5EF4-FFF2-40B4-BE49-F238E27FC236}">
                <a16:creationId xmlns:a16="http://schemas.microsoft.com/office/drawing/2014/main" id="{CDE94308-55F0-F3A7-529A-A3856EADD4CA}"/>
              </a:ext>
            </a:extLst>
          </p:cNvPr>
          <p:cNvSpPr>
            <a:spLocks noGrp="1"/>
          </p:cNvSpPr>
          <p:nvPr>
            <p:ph type="subTitle" idx="1"/>
          </p:nvPr>
        </p:nvSpPr>
        <p:spPr>
          <a:xfrm>
            <a:off x="3315031" y="4076802"/>
            <a:ext cx="5561938" cy="1534587"/>
          </a:xfrm>
        </p:spPr>
        <p:txBody>
          <a:bodyPr>
            <a:normAutofit/>
          </a:bodyPr>
          <a:lstStyle/>
          <a:p>
            <a:r>
              <a:rPr lang="fi-FI" sz="4800" dirty="0"/>
              <a:t>HI4</a:t>
            </a:r>
          </a:p>
        </p:txBody>
      </p:sp>
      <p:sp>
        <p:nvSpPr>
          <p:cNvPr id="16" name="Arc 15">
            <a:extLst>
              <a:ext uri="{FF2B5EF4-FFF2-40B4-BE49-F238E27FC236}">
                <a16:creationId xmlns:a16="http://schemas.microsoft.com/office/drawing/2014/main" id="{D2091A72-D5BB-42AC-8FD3-F7747D9086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222429" flipV="1">
            <a:off x="2494119" y="6170"/>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8" name="Oval 17">
            <a:extLst>
              <a:ext uri="{FF2B5EF4-FFF2-40B4-BE49-F238E27FC236}">
                <a16:creationId xmlns:a16="http://schemas.microsoft.com/office/drawing/2014/main" id="{6ED12BFC-A737-46AF-8411-481112D54B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0995" y="5310973"/>
            <a:ext cx="705948" cy="68679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330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363F7C8-8E47-2296-F451-B0ECAD0D22A1}"/>
              </a:ext>
            </a:extLst>
          </p:cNvPr>
          <p:cNvSpPr>
            <a:spLocks noGrp="1"/>
          </p:cNvSpPr>
          <p:nvPr>
            <p:ph type="title"/>
          </p:nvPr>
        </p:nvSpPr>
        <p:spPr>
          <a:xfrm>
            <a:off x="221512" y="166572"/>
            <a:ext cx="6797405" cy="570714"/>
          </a:xfrm>
        </p:spPr>
        <p:txBody>
          <a:bodyPr>
            <a:normAutofit fontScale="90000"/>
          </a:bodyPr>
          <a:lstStyle/>
          <a:p>
            <a:r>
              <a:rPr lang="fi-FI" sz="4000" dirty="0"/>
              <a:t>1800-luku</a:t>
            </a:r>
          </a:p>
        </p:txBody>
      </p:sp>
      <p:sp>
        <p:nvSpPr>
          <p:cNvPr id="3" name="Sisällön paikkamerkki 2">
            <a:extLst>
              <a:ext uri="{FF2B5EF4-FFF2-40B4-BE49-F238E27FC236}">
                <a16:creationId xmlns:a16="http://schemas.microsoft.com/office/drawing/2014/main" id="{36838239-D323-1CFA-339F-749DD7B3A6BD}"/>
              </a:ext>
            </a:extLst>
          </p:cNvPr>
          <p:cNvSpPr>
            <a:spLocks noGrp="1"/>
          </p:cNvSpPr>
          <p:nvPr>
            <p:ph idx="1"/>
          </p:nvPr>
        </p:nvSpPr>
        <p:spPr>
          <a:xfrm>
            <a:off x="221512" y="903858"/>
            <a:ext cx="7414093" cy="5216856"/>
          </a:xfrm>
        </p:spPr>
        <p:txBody>
          <a:bodyPr>
            <a:normAutofit/>
          </a:bodyPr>
          <a:lstStyle/>
          <a:p>
            <a:pPr marL="0" indent="0">
              <a:buNone/>
            </a:pPr>
            <a:r>
              <a:rPr lang="fi-FI" sz="1300" b="1" dirty="0"/>
              <a:t>MAAILMANKUVA</a:t>
            </a:r>
          </a:p>
          <a:p>
            <a:r>
              <a:rPr lang="fi-FI" sz="1300" dirty="0"/>
              <a:t>Perinteisen kristillisen maailmankuvan mureneminen</a:t>
            </a:r>
          </a:p>
          <a:p>
            <a:r>
              <a:rPr lang="fi-FI" sz="1300" dirty="0"/>
              <a:t>Tieteiden voittokulku</a:t>
            </a:r>
          </a:p>
          <a:p>
            <a:r>
              <a:rPr lang="fi-FI" sz="1300" dirty="0"/>
              <a:t>Suuret aatteet: </a:t>
            </a:r>
            <a:r>
              <a:rPr lang="fi-FI" sz="1300" b="1" dirty="0"/>
              <a:t>liberalismi, nationalismi, sosialismi, konservatismi</a:t>
            </a:r>
          </a:p>
          <a:p>
            <a:r>
              <a:rPr lang="fi-FI" sz="1300" dirty="0"/>
              <a:t>Koulutuksen avulla mahdollisuus nousta parempaan asemaan</a:t>
            </a:r>
          </a:p>
          <a:p>
            <a:r>
              <a:rPr lang="fi-FI" sz="1300" dirty="0"/>
              <a:t>Porvariston merkitys kasvoi</a:t>
            </a:r>
          </a:p>
          <a:p>
            <a:pPr marL="0" indent="0">
              <a:buNone/>
            </a:pPr>
            <a:r>
              <a:rPr lang="fi-FI" sz="1300" b="1" dirty="0"/>
              <a:t>TAIDE</a:t>
            </a:r>
          </a:p>
          <a:p>
            <a:r>
              <a:rPr lang="fi-FI" sz="1300" b="1" dirty="0" err="1"/>
              <a:t>Romatiikka</a:t>
            </a:r>
            <a:r>
              <a:rPr lang="fi-FI" sz="1300" b="1" dirty="0"/>
              <a:t>:</a:t>
            </a:r>
            <a:r>
              <a:rPr lang="fi-FI" sz="1300" dirty="0"/>
              <a:t> Valistuksen korostaman järjen tilalle nousivat tunteet, nationalistiset aatteet heijastuivat romantiikkaan, luotiin kansallisromanttisia teoksia ja taiteilijat ammensivat aiheitaan historiasta, kirjoitettiin kansalliseepoksia ja perustettiin kansallismuseoita </a:t>
            </a:r>
          </a:p>
          <a:p>
            <a:r>
              <a:rPr lang="fi-FI" sz="1300" b="1" dirty="0"/>
              <a:t>Realismi:</a:t>
            </a:r>
            <a:r>
              <a:rPr lang="fi-FI" sz="1300" dirty="0"/>
              <a:t> teollisen yhteiskunnan ongelmat saivat taiteilijat maalaamaan realistisesti, aiheiksi todellisen elämän tapahtumat kaunistelematta, ateljeiden ohella alettiin maalata luonnossa </a:t>
            </a:r>
          </a:p>
          <a:p>
            <a:pPr marL="0" indent="0">
              <a:buNone/>
            </a:pPr>
            <a:endParaRPr lang="fi-FI" sz="1300" dirty="0"/>
          </a:p>
        </p:txBody>
      </p:sp>
      <p:pic>
        <p:nvPicPr>
          <p:cNvPr id="4" name="Kuva 3">
            <a:extLst>
              <a:ext uri="{FF2B5EF4-FFF2-40B4-BE49-F238E27FC236}">
                <a16:creationId xmlns:a16="http://schemas.microsoft.com/office/drawing/2014/main" id="{3183C9AA-17A8-5A4A-722A-6E9F84A2EE5E}"/>
              </a:ext>
            </a:extLst>
          </p:cNvPr>
          <p:cNvPicPr>
            <a:picLocks noChangeAspect="1"/>
          </p:cNvPicPr>
          <p:nvPr/>
        </p:nvPicPr>
        <p:blipFill>
          <a:blip r:embed="rId3"/>
          <a:stretch>
            <a:fillRect/>
          </a:stretch>
        </p:blipFill>
        <p:spPr>
          <a:xfrm>
            <a:off x="8751866" y="168168"/>
            <a:ext cx="2487002" cy="3168155"/>
          </a:xfrm>
          <a:prstGeom prst="rect">
            <a:avLst/>
          </a:prstGeom>
        </p:spPr>
      </p:pic>
      <p:pic>
        <p:nvPicPr>
          <p:cNvPr id="5" name="Kuva 4">
            <a:extLst>
              <a:ext uri="{FF2B5EF4-FFF2-40B4-BE49-F238E27FC236}">
                <a16:creationId xmlns:a16="http://schemas.microsoft.com/office/drawing/2014/main" id="{62FE74F6-7F92-4FA5-CBB0-D3FA257D5DAB}"/>
              </a:ext>
            </a:extLst>
          </p:cNvPr>
          <p:cNvPicPr>
            <a:picLocks noChangeAspect="1"/>
          </p:cNvPicPr>
          <p:nvPr/>
        </p:nvPicPr>
        <p:blipFill>
          <a:blip r:embed="rId4"/>
          <a:stretch>
            <a:fillRect/>
          </a:stretch>
        </p:blipFill>
        <p:spPr>
          <a:xfrm>
            <a:off x="7997556" y="3987469"/>
            <a:ext cx="3995623" cy="1847976"/>
          </a:xfrm>
          <a:prstGeom prst="rect">
            <a:avLst/>
          </a:prstGeom>
        </p:spPr>
      </p:pic>
    </p:spTree>
    <p:extLst>
      <p:ext uri="{BB962C8B-B14F-4D97-AF65-F5344CB8AC3E}">
        <p14:creationId xmlns:p14="http://schemas.microsoft.com/office/powerpoint/2010/main" val="9101031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1F7042F-089E-20A3-C64F-8E653107E592}"/>
              </a:ext>
            </a:extLst>
          </p:cNvPr>
          <p:cNvSpPr>
            <a:spLocks noGrp="1"/>
          </p:cNvSpPr>
          <p:nvPr>
            <p:ph type="title"/>
          </p:nvPr>
        </p:nvSpPr>
        <p:spPr>
          <a:xfrm>
            <a:off x="635000" y="640823"/>
            <a:ext cx="3418659" cy="5583148"/>
          </a:xfrm>
        </p:spPr>
        <p:txBody>
          <a:bodyPr anchor="ctr">
            <a:normAutofit/>
          </a:bodyPr>
          <a:lstStyle/>
          <a:p>
            <a:r>
              <a:rPr lang="fi-FI" sz="5400"/>
              <a:t>Tieteiden voittokulku 1800-luvulla</a:t>
            </a:r>
          </a:p>
        </p:txBody>
      </p:sp>
      <p:graphicFrame>
        <p:nvGraphicFramePr>
          <p:cNvPr id="5" name="Sisällön paikkamerkki 2">
            <a:extLst>
              <a:ext uri="{FF2B5EF4-FFF2-40B4-BE49-F238E27FC236}">
                <a16:creationId xmlns:a16="http://schemas.microsoft.com/office/drawing/2014/main" id="{5496C5FE-FCCB-3930-D17E-58A314F5284D}"/>
              </a:ext>
            </a:extLst>
          </p:cNvPr>
          <p:cNvGraphicFramePr>
            <a:graphicFrameLocks noGrp="1"/>
          </p:cNvGraphicFramePr>
          <p:nvPr>
            <p:ph idx="1"/>
          </p:nvPr>
        </p:nvGraphicFramePr>
        <p:xfrm>
          <a:off x="4611441" y="365760"/>
          <a:ext cx="6945559" cy="61036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758767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uva 3">
            <a:extLst>
              <a:ext uri="{FF2B5EF4-FFF2-40B4-BE49-F238E27FC236}">
                <a16:creationId xmlns:a16="http://schemas.microsoft.com/office/drawing/2014/main" id="{5E4102E8-6074-5AD3-28AC-C04F09D38131}"/>
              </a:ext>
            </a:extLst>
          </p:cNvPr>
          <p:cNvPicPr>
            <a:picLocks noChangeAspect="1"/>
          </p:cNvPicPr>
          <p:nvPr/>
        </p:nvPicPr>
        <p:blipFill rotWithShape="1">
          <a:blip r:embed="rId3"/>
          <a:srcRect l="13121" r="23077" b="-1"/>
          <a:stretch/>
        </p:blipFill>
        <p:spPr>
          <a:xfrm>
            <a:off x="6335690" y="329608"/>
            <a:ext cx="5622846" cy="4359349"/>
          </a:xfrm>
          <a:prstGeom prst="rect">
            <a:avLst/>
          </a:prstGeom>
        </p:spPr>
      </p:pic>
      <p:sp>
        <p:nvSpPr>
          <p:cNvPr id="2" name="Otsikko 1">
            <a:extLst>
              <a:ext uri="{FF2B5EF4-FFF2-40B4-BE49-F238E27FC236}">
                <a16:creationId xmlns:a16="http://schemas.microsoft.com/office/drawing/2014/main" id="{8CF0C4EB-41A8-6026-D15E-107618A8D3A9}"/>
              </a:ext>
            </a:extLst>
          </p:cNvPr>
          <p:cNvSpPr>
            <a:spLocks noGrp="1"/>
          </p:cNvSpPr>
          <p:nvPr>
            <p:ph type="title"/>
          </p:nvPr>
        </p:nvSpPr>
        <p:spPr>
          <a:xfrm>
            <a:off x="155642" y="131661"/>
            <a:ext cx="6177064" cy="870288"/>
          </a:xfrm>
        </p:spPr>
        <p:txBody>
          <a:bodyPr>
            <a:normAutofit/>
          </a:bodyPr>
          <a:lstStyle/>
          <a:p>
            <a:r>
              <a:rPr lang="fi-FI" sz="2800" b="1" dirty="0">
                <a:latin typeface="Source Sans Pro" panose="020B0503030403020204" pitchFamily="34" charset="0"/>
              </a:rPr>
              <a:t>Moderni taide (1800-l. lopulta alkaen)</a:t>
            </a:r>
            <a:endParaRPr lang="fi-FI" sz="2800" dirty="0"/>
          </a:p>
        </p:txBody>
      </p:sp>
      <p:sp>
        <p:nvSpPr>
          <p:cNvPr id="3" name="Sisällön paikkamerkki 2">
            <a:extLst>
              <a:ext uri="{FF2B5EF4-FFF2-40B4-BE49-F238E27FC236}">
                <a16:creationId xmlns:a16="http://schemas.microsoft.com/office/drawing/2014/main" id="{5192B06D-6676-1468-AE25-F6D77BD87722}"/>
              </a:ext>
            </a:extLst>
          </p:cNvPr>
          <p:cNvSpPr>
            <a:spLocks noGrp="1"/>
          </p:cNvSpPr>
          <p:nvPr>
            <p:ph idx="1"/>
          </p:nvPr>
        </p:nvSpPr>
        <p:spPr>
          <a:xfrm>
            <a:off x="233464" y="846306"/>
            <a:ext cx="6177064" cy="5880033"/>
          </a:xfrm>
        </p:spPr>
        <p:txBody>
          <a:bodyPr>
            <a:normAutofit/>
          </a:bodyPr>
          <a:lstStyle/>
          <a:p>
            <a:pPr fontAlgn="t">
              <a:buFont typeface="Arial" panose="020B0604020202020204" pitchFamily="34" charset="0"/>
              <a:buChar char="•"/>
            </a:pPr>
            <a:r>
              <a:rPr lang="fi-FI" sz="2000" b="1" dirty="0" err="1"/>
              <a:t>Art</a:t>
            </a:r>
            <a:r>
              <a:rPr lang="fi-FI" sz="2000" b="1" dirty="0"/>
              <a:t> </a:t>
            </a:r>
            <a:r>
              <a:rPr lang="fi-FI" sz="2000" b="1" dirty="0" err="1"/>
              <a:t>nouveau</a:t>
            </a:r>
            <a:r>
              <a:rPr lang="fi-FI" sz="2000" b="1" dirty="0"/>
              <a:t> </a:t>
            </a:r>
            <a:r>
              <a:rPr lang="fi-FI" sz="2000" dirty="0"/>
              <a:t>Ranskassa, aaltoviivat kukka- ja lehtiaiheet – </a:t>
            </a:r>
            <a:r>
              <a:rPr lang="fi-FI" sz="2000" b="1" dirty="0"/>
              <a:t>Jugend</a:t>
            </a:r>
            <a:r>
              <a:rPr lang="fi-FI" sz="2000" dirty="0"/>
              <a:t> Saksassa (Suomessa, luontoaiheet, kävyt, oravat, karhut)</a:t>
            </a:r>
            <a:endParaRPr lang="fi-FI" sz="2000" b="0" i="0" dirty="0">
              <a:effectLst/>
            </a:endParaRPr>
          </a:p>
          <a:p>
            <a:r>
              <a:rPr lang="fi-FI" sz="2000" b="1" dirty="0"/>
              <a:t>Avantgarde</a:t>
            </a:r>
            <a:r>
              <a:rPr lang="fi-FI" sz="2000" dirty="0"/>
              <a:t> eli kaikkea kokeilevaa ja uutta ilmaisumuotoa etsivä taide -&gt; kubismi (Picasso), ei pyritty esittävyyteen, ei jäljitelty todellisuutta (abstraktismi)</a:t>
            </a:r>
          </a:p>
          <a:p>
            <a:r>
              <a:rPr lang="fi-FI" sz="2000" b="1" dirty="0"/>
              <a:t>Surrealismi </a:t>
            </a:r>
            <a:r>
              <a:rPr lang="fi-FI" sz="2000" dirty="0"/>
              <a:t>(tietoisen ja tiedostamattoman kokemusmaailman yhdistäminen)</a:t>
            </a:r>
          </a:p>
          <a:p>
            <a:r>
              <a:rPr lang="fi-FI" sz="2000" b="1" dirty="0"/>
              <a:t>Funktionalismi </a:t>
            </a:r>
            <a:r>
              <a:rPr lang="fi-FI" sz="2000" dirty="0"/>
              <a:t>arkkitehtuurissa 1920-1930-luvulta</a:t>
            </a:r>
          </a:p>
          <a:p>
            <a:r>
              <a:rPr lang="fi-FI" sz="2000" dirty="0"/>
              <a:t>1960-luvulta </a:t>
            </a:r>
            <a:r>
              <a:rPr lang="fi-FI" sz="2000" b="1" dirty="0"/>
              <a:t>Postmodernismi</a:t>
            </a:r>
            <a:r>
              <a:rPr lang="fi-FI" sz="2000" dirty="0"/>
              <a:t> (taide pirstoutunut moniksi eri alalajeiksi)</a:t>
            </a:r>
          </a:p>
        </p:txBody>
      </p:sp>
    </p:spTree>
    <p:extLst>
      <p:ext uri="{BB962C8B-B14F-4D97-AF65-F5344CB8AC3E}">
        <p14:creationId xmlns:p14="http://schemas.microsoft.com/office/powerpoint/2010/main" val="2266965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A0E14C6D-0977-97B5-B5B3-B39100C8B2DD}"/>
              </a:ext>
            </a:extLst>
          </p:cNvPr>
          <p:cNvSpPr>
            <a:spLocks noGrp="1"/>
          </p:cNvSpPr>
          <p:nvPr>
            <p:ph type="title"/>
          </p:nvPr>
        </p:nvSpPr>
        <p:spPr>
          <a:xfrm>
            <a:off x="838200" y="4435052"/>
            <a:ext cx="3093720" cy="1645920"/>
          </a:xfrm>
        </p:spPr>
        <p:txBody>
          <a:bodyPr>
            <a:normAutofit/>
          </a:bodyPr>
          <a:lstStyle/>
          <a:p>
            <a:r>
              <a:rPr lang="fi-FI" sz="3600" b="1" dirty="0" err="1"/>
              <a:t>Belle</a:t>
            </a:r>
            <a:r>
              <a:rPr lang="fi-FI" sz="3600" b="1" dirty="0"/>
              <a:t> </a:t>
            </a:r>
            <a:r>
              <a:rPr lang="fi-FI" sz="3600" b="1" dirty="0" err="1"/>
              <a:t>époque</a:t>
            </a:r>
            <a:endParaRPr lang="fi-FI" sz="3600" b="1" dirty="0"/>
          </a:p>
        </p:txBody>
      </p:sp>
      <p:pic>
        <p:nvPicPr>
          <p:cNvPr id="4" name="Kuva 3">
            <a:extLst>
              <a:ext uri="{FF2B5EF4-FFF2-40B4-BE49-F238E27FC236}">
                <a16:creationId xmlns:a16="http://schemas.microsoft.com/office/drawing/2014/main" id="{3147DEC3-D747-4EB8-2148-9C6BDED1E745}"/>
              </a:ext>
            </a:extLst>
          </p:cNvPr>
          <p:cNvPicPr>
            <a:picLocks noChangeAspect="1"/>
          </p:cNvPicPr>
          <p:nvPr/>
        </p:nvPicPr>
        <p:blipFill rotWithShape="1">
          <a:blip r:embed="rId3"/>
          <a:srcRect l="9622" r="17339" b="2"/>
          <a:stretch/>
        </p:blipFill>
        <p:spPr>
          <a:xfrm>
            <a:off x="20" y="-6"/>
            <a:ext cx="3931900" cy="4005072"/>
          </a:xfrm>
          <a:prstGeom prst="rect">
            <a:avLst/>
          </a:prstGeom>
        </p:spPr>
      </p:pic>
      <p:pic>
        <p:nvPicPr>
          <p:cNvPr id="6" name="Kuva 5">
            <a:extLst>
              <a:ext uri="{FF2B5EF4-FFF2-40B4-BE49-F238E27FC236}">
                <a16:creationId xmlns:a16="http://schemas.microsoft.com/office/drawing/2014/main" id="{08222C69-A3D6-AFFE-5CE8-44E4CAB7F3FF}"/>
              </a:ext>
            </a:extLst>
          </p:cNvPr>
          <p:cNvPicPr>
            <a:picLocks noChangeAspect="1"/>
          </p:cNvPicPr>
          <p:nvPr/>
        </p:nvPicPr>
        <p:blipFill rotWithShape="1">
          <a:blip r:embed="rId4"/>
          <a:srcRect l="15415" r="9189" b="1"/>
          <a:stretch/>
        </p:blipFill>
        <p:spPr>
          <a:xfrm>
            <a:off x="4130040" y="6"/>
            <a:ext cx="3931920" cy="4005071"/>
          </a:xfrm>
          <a:prstGeom prst="rect">
            <a:avLst/>
          </a:prstGeom>
        </p:spPr>
      </p:pic>
      <p:pic>
        <p:nvPicPr>
          <p:cNvPr id="5" name="Kuva 4">
            <a:extLst>
              <a:ext uri="{FF2B5EF4-FFF2-40B4-BE49-F238E27FC236}">
                <a16:creationId xmlns:a16="http://schemas.microsoft.com/office/drawing/2014/main" id="{D236AB13-83D0-BF1A-6248-62F5A18EDDD2}"/>
              </a:ext>
            </a:extLst>
          </p:cNvPr>
          <p:cNvPicPr>
            <a:picLocks noChangeAspect="1"/>
          </p:cNvPicPr>
          <p:nvPr/>
        </p:nvPicPr>
        <p:blipFill rotWithShape="1">
          <a:blip r:embed="rId5"/>
          <a:srcRect l="10090" r="16279" b="-2"/>
          <a:stretch/>
        </p:blipFill>
        <p:spPr>
          <a:xfrm>
            <a:off x="8260080" y="-1"/>
            <a:ext cx="3931920" cy="4005072"/>
          </a:xfrm>
          <a:prstGeom prst="rect">
            <a:avLst/>
          </a:prstGeom>
        </p:spPr>
      </p:pic>
      <p:sp>
        <p:nvSpPr>
          <p:cNvPr id="3" name="Sisällön paikkamerkki 2">
            <a:extLst>
              <a:ext uri="{FF2B5EF4-FFF2-40B4-BE49-F238E27FC236}">
                <a16:creationId xmlns:a16="http://schemas.microsoft.com/office/drawing/2014/main" id="{D9465CFE-CC80-49D8-0680-50AD740A5532}"/>
              </a:ext>
            </a:extLst>
          </p:cNvPr>
          <p:cNvSpPr>
            <a:spLocks noGrp="1"/>
          </p:cNvSpPr>
          <p:nvPr>
            <p:ph idx="1"/>
          </p:nvPr>
        </p:nvSpPr>
        <p:spPr>
          <a:xfrm>
            <a:off x="4380266" y="4435052"/>
            <a:ext cx="7104188" cy="1645920"/>
          </a:xfrm>
        </p:spPr>
        <p:txBody>
          <a:bodyPr anchor="ctr">
            <a:normAutofit fontScale="92500" lnSpcReduction="20000"/>
          </a:bodyPr>
          <a:lstStyle/>
          <a:p>
            <a:r>
              <a:rPr lang="fi-FI" sz="1800" dirty="0"/>
              <a:t>1800-luvun lopulta ensimmäisen maailmansodan alkuun 1914</a:t>
            </a:r>
          </a:p>
          <a:p>
            <a:r>
              <a:rPr lang="fi-FI" sz="1800" dirty="0"/>
              <a:t>Rauhaa, yltäkylläisyyttä, edistystä, kulttuurin kukoistusta</a:t>
            </a:r>
          </a:p>
          <a:p>
            <a:r>
              <a:rPr lang="fi-FI" sz="1800" b="0" i="0" dirty="0">
                <a:effectLst/>
              </a:rPr>
              <a:t>Kaikkien yhteiskuntaluokkien elämänlaatua parantaneita keksintöjä mm. kaasuvoima, sähkö, juokseva vesi ja kunnollinen viemäröinti. </a:t>
            </a:r>
          </a:p>
          <a:p>
            <a:r>
              <a:rPr lang="fi-FI" sz="1800" b="0" i="0" dirty="0">
                <a:effectLst/>
              </a:rPr>
              <a:t>Kun kodin arkielämästä tuli helpompaa, ihmisillä oli enemmän aikaa työlle ja vapaa-ajan huvituksille</a:t>
            </a:r>
            <a:endParaRPr lang="fi-FI" sz="1800" dirty="0"/>
          </a:p>
        </p:txBody>
      </p:sp>
    </p:spTree>
    <p:extLst>
      <p:ext uri="{BB962C8B-B14F-4D97-AF65-F5344CB8AC3E}">
        <p14:creationId xmlns:p14="http://schemas.microsoft.com/office/powerpoint/2010/main" val="1131061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5705"/>
            <a:ext cx="12191990" cy="16943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421EBE88-29E4-6408-21EA-3F18126B411B}"/>
              </a:ext>
            </a:extLst>
          </p:cNvPr>
          <p:cNvSpPr>
            <a:spLocks noGrp="1"/>
          </p:cNvSpPr>
          <p:nvPr>
            <p:ph type="title"/>
          </p:nvPr>
        </p:nvSpPr>
        <p:spPr>
          <a:xfrm>
            <a:off x="1156851" y="637762"/>
            <a:ext cx="9888496" cy="900131"/>
          </a:xfrm>
        </p:spPr>
        <p:txBody>
          <a:bodyPr anchor="t">
            <a:normAutofit/>
          </a:bodyPr>
          <a:lstStyle/>
          <a:p>
            <a:r>
              <a:rPr lang="fi-FI" sz="4000">
                <a:solidFill>
                  <a:schemeClr val="bg1"/>
                </a:solidFill>
              </a:rPr>
              <a:t>Uudet totalitaristiset aatteet</a:t>
            </a:r>
          </a:p>
        </p:txBody>
      </p:sp>
      <p:sp>
        <p:nvSpPr>
          <p:cNvPr id="10" name="Rectangle 9">
            <a:extLst>
              <a:ext uri="{FF2B5EF4-FFF2-40B4-BE49-F238E27FC236}">
                <a16:creationId xmlns:a16="http://schemas.microsoft.com/office/drawing/2014/main" id="{A55D5633-D557-4DCA-982C-FF36EB7A1C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88641"/>
            <a:ext cx="12191990" cy="51693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50D3AD2-FA80-415F-A9CE-54D884561C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6851" y="2010758"/>
            <a:ext cx="457190" cy="4571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isällön paikkamerkki 2">
            <a:extLst>
              <a:ext uri="{FF2B5EF4-FFF2-40B4-BE49-F238E27FC236}">
                <a16:creationId xmlns:a16="http://schemas.microsoft.com/office/drawing/2014/main" id="{104F37E5-C2CB-EC7F-0DAE-6BB92A516382}"/>
              </a:ext>
            </a:extLst>
          </p:cNvPr>
          <p:cNvSpPr>
            <a:spLocks noGrp="1"/>
          </p:cNvSpPr>
          <p:nvPr>
            <p:ph idx="1"/>
          </p:nvPr>
        </p:nvSpPr>
        <p:spPr>
          <a:xfrm>
            <a:off x="331568" y="2095401"/>
            <a:ext cx="11528854" cy="4723674"/>
          </a:xfrm>
        </p:spPr>
        <p:txBody>
          <a:bodyPr>
            <a:normAutofit lnSpcReduction="10000"/>
          </a:bodyPr>
          <a:lstStyle/>
          <a:p>
            <a:r>
              <a:rPr lang="fi-FI" sz="1800" b="1" dirty="0"/>
              <a:t>Kommunismi</a:t>
            </a:r>
            <a:r>
              <a:rPr lang="fi-FI" sz="1800" dirty="0"/>
              <a:t> Neuvostoliitossa (Lenin)</a:t>
            </a:r>
          </a:p>
          <a:p>
            <a:r>
              <a:rPr lang="fi-FI" sz="1800" b="1" dirty="0"/>
              <a:t>Fasismi</a:t>
            </a:r>
            <a:r>
              <a:rPr lang="fi-FI" sz="1800" dirty="0"/>
              <a:t> Italiassa (Mussolini) </a:t>
            </a:r>
          </a:p>
          <a:p>
            <a:r>
              <a:rPr lang="fi-FI" sz="1800" b="1" dirty="0"/>
              <a:t>Kansallissosialismi</a:t>
            </a:r>
            <a:r>
              <a:rPr lang="fi-FI" sz="1800" dirty="0"/>
              <a:t> Saksassa (Hitler)</a:t>
            </a:r>
          </a:p>
          <a:p>
            <a:r>
              <a:rPr lang="fi-FI" sz="1800" b="1" dirty="0"/>
              <a:t>Vaikka kommunismi ja fasismi vastakkaisia aatteita, oli niillä paljon yhteistä: </a:t>
            </a:r>
          </a:p>
          <a:p>
            <a:pPr marL="514350" indent="-514350">
              <a:buFont typeface="+mj-lt"/>
              <a:buAutoNum type="arabicPeriod"/>
            </a:pPr>
            <a:r>
              <a:rPr lang="fi-FI" sz="1800" dirty="0"/>
              <a:t>ajatus massojen alistamisesta jonkin yksilö arvokkaamman palveltavaksi</a:t>
            </a:r>
          </a:p>
          <a:p>
            <a:pPr marL="514350" indent="-514350">
              <a:buFont typeface="+mj-lt"/>
              <a:buAutoNum type="arabicPeriod"/>
            </a:pPr>
            <a:r>
              <a:rPr lang="fi-FI" sz="1800" dirty="0"/>
              <a:t>tavoitteena luoda parempi yhteiskunta, jonka voimakkaat, rohkeat ja ihanteellisen ulkomuodon omanneet ihmiset rakentaisivat</a:t>
            </a:r>
          </a:p>
          <a:p>
            <a:pPr marL="514350" indent="-514350">
              <a:buFont typeface="+mj-lt"/>
              <a:buAutoNum type="arabicPeriod"/>
            </a:pPr>
            <a:r>
              <a:rPr lang="fi-FI" sz="1800" dirty="0"/>
              <a:t>ei hyväksytty toisinajattelijoita</a:t>
            </a:r>
          </a:p>
          <a:p>
            <a:pPr marL="514350" indent="-514350">
              <a:buFont typeface="+mj-lt"/>
              <a:buAutoNum type="arabicPeriod"/>
            </a:pPr>
            <a:r>
              <a:rPr lang="fi-FI" sz="1800" dirty="0"/>
              <a:t>sananvapauden rajoittaminen</a:t>
            </a:r>
          </a:p>
          <a:p>
            <a:pPr marL="514350" indent="-514350">
              <a:buFont typeface="+mj-lt"/>
              <a:buAutoNum type="arabicPeriod"/>
            </a:pPr>
            <a:r>
              <a:rPr lang="fi-FI" sz="1800" dirty="0"/>
              <a:t>propaganda</a:t>
            </a:r>
          </a:p>
          <a:p>
            <a:pPr marL="514350" indent="-514350">
              <a:buFont typeface="+mj-lt"/>
              <a:buAutoNum type="arabicPeriod"/>
            </a:pPr>
            <a:r>
              <a:rPr lang="fi-FI" sz="1800" dirty="0"/>
              <a:t>korostettiin järjestystä ja valtaa, sotaisuutta</a:t>
            </a:r>
          </a:p>
          <a:p>
            <a:pPr marL="514350" indent="-514350">
              <a:buFont typeface="+mj-lt"/>
              <a:buAutoNum type="arabicPeriod"/>
            </a:pPr>
            <a:endParaRPr lang="fi-FI" sz="1800" dirty="0"/>
          </a:p>
          <a:p>
            <a:pPr marL="0" indent="0">
              <a:buNone/>
            </a:pPr>
            <a:r>
              <a:rPr lang="fi-FI" sz="1800" b="1" dirty="0"/>
              <a:t>TAIDE: </a:t>
            </a:r>
          </a:p>
          <a:p>
            <a:r>
              <a:rPr lang="fi-FI" sz="1800" dirty="0"/>
              <a:t>Sosialistinen realismi Neuvostoliitossa</a:t>
            </a:r>
            <a:endParaRPr lang="fi-FI" sz="1600" dirty="0"/>
          </a:p>
        </p:txBody>
      </p:sp>
    </p:spTree>
    <p:extLst>
      <p:ext uri="{BB962C8B-B14F-4D97-AF65-F5344CB8AC3E}">
        <p14:creationId xmlns:p14="http://schemas.microsoft.com/office/powerpoint/2010/main" val="36519841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2AD80FB-7251-57CC-5334-93179D50128A}"/>
              </a:ext>
            </a:extLst>
          </p:cNvPr>
          <p:cNvSpPr>
            <a:spLocks noGrp="1"/>
          </p:cNvSpPr>
          <p:nvPr>
            <p:ph type="title"/>
          </p:nvPr>
        </p:nvSpPr>
        <p:spPr>
          <a:xfrm>
            <a:off x="253409" y="184373"/>
            <a:ext cx="10515600" cy="761926"/>
          </a:xfrm>
        </p:spPr>
        <p:txBody>
          <a:bodyPr/>
          <a:lstStyle/>
          <a:p>
            <a:r>
              <a:rPr lang="fi-FI" dirty="0"/>
              <a:t>Populaarikulttuuri</a:t>
            </a:r>
          </a:p>
        </p:txBody>
      </p:sp>
      <p:sp>
        <p:nvSpPr>
          <p:cNvPr id="3" name="Sisällön paikkamerkki 2">
            <a:extLst>
              <a:ext uri="{FF2B5EF4-FFF2-40B4-BE49-F238E27FC236}">
                <a16:creationId xmlns:a16="http://schemas.microsoft.com/office/drawing/2014/main" id="{8E792DE6-47BE-2F29-3528-03C35014C733}"/>
              </a:ext>
            </a:extLst>
          </p:cNvPr>
          <p:cNvSpPr>
            <a:spLocks noGrp="1"/>
          </p:cNvSpPr>
          <p:nvPr>
            <p:ph idx="1"/>
          </p:nvPr>
        </p:nvSpPr>
        <p:spPr>
          <a:xfrm>
            <a:off x="253408" y="1049447"/>
            <a:ext cx="11740117" cy="5624179"/>
          </a:xfrm>
        </p:spPr>
        <p:txBody>
          <a:bodyPr/>
          <a:lstStyle/>
          <a:p>
            <a:r>
              <a:rPr lang="fi-FI" dirty="0">
                <a:hlinkClick r:id="rId3"/>
              </a:rPr>
              <a:t>https://www.youtube.com/watch?v=gj0Rz-uP4Mk</a:t>
            </a:r>
            <a:endParaRPr lang="fi-FI" dirty="0"/>
          </a:p>
          <a:p>
            <a:endParaRPr lang="fi-FI" dirty="0"/>
          </a:p>
          <a:p>
            <a:r>
              <a:rPr lang="fi-FI" dirty="0">
                <a:hlinkClick r:id="rId4"/>
              </a:rPr>
              <a:t>https://www.youtube.com/watch?v=b-VAxGJdJeQ</a:t>
            </a:r>
            <a:endParaRPr lang="fi-FI" dirty="0"/>
          </a:p>
          <a:p>
            <a:r>
              <a:rPr lang="fi-FI" dirty="0"/>
              <a:t>Kulttuuria massoille</a:t>
            </a:r>
          </a:p>
          <a:p>
            <a:r>
              <a:rPr lang="fi-FI" dirty="0"/>
              <a:t>Radion merkitys (tiedonvälittäjänä, kansan sivistäjänä, kiihottajana ja viihdyttäjänä)</a:t>
            </a:r>
          </a:p>
          <a:p>
            <a:r>
              <a:rPr lang="fi-FI" dirty="0"/>
              <a:t>Elokuvat</a:t>
            </a:r>
          </a:p>
          <a:p>
            <a:r>
              <a:rPr lang="fi-FI" dirty="0"/>
              <a:t>TV (yleistyi Yhdysvalloissa 1950- ja Suomessa 1960-luvulla)</a:t>
            </a:r>
          </a:p>
          <a:p>
            <a:r>
              <a:rPr lang="fi-FI" dirty="0"/>
              <a:t>Nuorisokulttuuri syntyi 1950-60-luvuilla (elintason nousu, teini-iän käsite, nuorison kapina keskiluokkaista elämäntapaa vastaan)</a:t>
            </a:r>
          </a:p>
          <a:p>
            <a:endParaRPr lang="fi-FI" dirty="0"/>
          </a:p>
        </p:txBody>
      </p:sp>
    </p:spTree>
    <p:extLst>
      <p:ext uri="{BB962C8B-B14F-4D97-AF65-F5344CB8AC3E}">
        <p14:creationId xmlns:p14="http://schemas.microsoft.com/office/powerpoint/2010/main" val="19855238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iruutu 4">
            <a:extLst>
              <a:ext uri="{FF2B5EF4-FFF2-40B4-BE49-F238E27FC236}">
                <a16:creationId xmlns:a16="http://schemas.microsoft.com/office/drawing/2014/main" id="{17AE2A85-DCE0-3B8B-D326-C749733B6913}"/>
              </a:ext>
            </a:extLst>
          </p:cNvPr>
          <p:cNvSpPr txBox="1"/>
          <p:nvPr/>
        </p:nvSpPr>
        <p:spPr>
          <a:xfrm>
            <a:off x="284480" y="166568"/>
            <a:ext cx="4272280" cy="6401753"/>
          </a:xfrm>
          <a:prstGeom prst="rect">
            <a:avLst/>
          </a:prstGeom>
          <a:solidFill>
            <a:schemeClr val="accent4">
              <a:lumMod val="20000"/>
              <a:lumOff val="80000"/>
            </a:schemeClr>
          </a:solidFill>
        </p:spPr>
        <p:txBody>
          <a:bodyPr wrap="square" rtlCol="0">
            <a:spAutoFit/>
          </a:bodyPr>
          <a:lstStyle/>
          <a:p>
            <a:pPr marL="285750" indent="-285750">
              <a:buFont typeface="Arial" panose="020B0604020202020204" pitchFamily="34" charset="0"/>
              <a:buChar char="•"/>
            </a:pPr>
            <a:r>
              <a:rPr lang="fi-FI" sz="2800" dirty="0"/>
              <a:t>Klassinen kausi</a:t>
            </a:r>
          </a:p>
          <a:p>
            <a:pPr marL="285750" indent="-285750">
              <a:buFont typeface="Arial" panose="020B0604020202020204" pitchFamily="34" charset="0"/>
              <a:buChar char="•"/>
            </a:pPr>
            <a:r>
              <a:rPr lang="fi-FI" sz="2800" dirty="0"/>
              <a:t>Hellenismi</a:t>
            </a:r>
          </a:p>
          <a:p>
            <a:pPr marL="285750" indent="-285750">
              <a:buFont typeface="Arial" panose="020B0604020202020204" pitchFamily="34" charset="0"/>
              <a:buChar char="•"/>
            </a:pPr>
            <a:r>
              <a:rPr lang="fi-FI" sz="2800" dirty="0" err="1"/>
              <a:t>Ostrakismos</a:t>
            </a:r>
            <a:endParaRPr lang="fi-FI" sz="2800" dirty="0"/>
          </a:p>
          <a:p>
            <a:pPr marL="285750" indent="-285750">
              <a:buFont typeface="Arial" panose="020B0604020202020204" pitchFamily="34" charset="0"/>
              <a:buChar char="•"/>
            </a:pPr>
            <a:r>
              <a:rPr lang="fi-FI" sz="2800" dirty="0"/>
              <a:t>Patriarkaalinen</a:t>
            </a:r>
          </a:p>
          <a:p>
            <a:pPr marL="285750" indent="-285750">
              <a:buFont typeface="Arial" panose="020B0604020202020204" pitchFamily="34" charset="0"/>
              <a:buChar char="•"/>
            </a:pPr>
            <a:r>
              <a:rPr lang="fi-FI" sz="2800" dirty="0"/>
              <a:t>Aristokratia</a:t>
            </a:r>
          </a:p>
          <a:p>
            <a:pPr marL="285750" indent="-285750">
              <a:buFont typeface="Arial" panose="020B0604020202020204" pitchFamily="34" charset="0"/>
              <a:buChar char="•"/>
            </a:pPr>
            <a:r>
              <a:rPr lang="fi-FI" sz="2800" dirty="0"/>
              <a:t>Renessanssi</a:t>
            </a:r>
          </a:p>
          <a:p>
            <a:pPr marL="285750" indent="-285750">
              <a:buFont typeface="Arial" panose="020B0604020202020204" pitchFamily="34" charset="0"/>
              <a:buChar char="•"/>
            </a:pPr>
            <a:r>
              <a:rPr lang="fi-FI" sz="2800" dirty="0"/>
              <a:t>Goottilainen tyyli</a:t>
            </a:r>
          </a:p>
          <a:p>
            <a:pPr marL="285750" indent="-285750">
              <a:buFont typeface="Arial" panose="020B0604020202020204" pitchFamily="34" charset="0"/>
              <a:buChar char="•"/>
            </a:pPr>
            <a:r>
              <a:rPr lang="fi-FI" sz="2800" dirty="0"/>
              <a:t>Kerettiläinen</a:t>
            </a:r>
          </a:p>
          <a:p>
            <a:pPr marL="285750" indent="-285750">
              <a:buFont typeface="Arial" panose="020B0604020202020204" pitchFamily="34" charset="0"/>
              <a:buChar char="•"/>
            </a:pPr>
            <a:r>
              <a:rPr lang="fi-FI" sz="2800" dirty="0"/>
              <a:t>Romaaninen tyyli</a:t>
            </a:r>
          </a:p>
          <a:p>
            <a:pPr marL="285750" indent="-285750">
              <a:buFont typeface="Arial" panose="020B0604020202020204" pitchFamily="34" charset="0"/>
              <a:buChar char="•"/>
            </a:pPr>
            <a:r>
              <a:rPr lang="fi-FI" sz="2800" dirty="0"/>
              <a:t>arvoperspektiivi</a:t>
            </a:r>
          </a:p>
          <a:p>
            <a:pPr marL="285750" indent="-285750">
              <a:buFont typeface="Arial" panose="020B0604020202020204" pitchFamily="34" charset="0"/>
              <a:buChar char="•"/>
            </a:pPr>
            <a:r>
              <a:rPr lang="fi-FI" sz="2800" dirty="0"/>
              <a:t>Absolutismi</a:t>
            </a:r>
          </a:p>
          <a:p>
            <a:pPr marL="285750" indent="-285750">
              <a:buFont typeface="Arial" panose="020B0604020202020204" pitchFamily="34" charset="0"/>
              <a:buChar char="•"/>
            </a:pPr>
            <a:r>
              <a:rPr lang="fi-FI" sz="2800" dirty="0"/>
              <a:t>Valistus</a:t>
            </a:r>
          </a:p>
          <a:p>
            <a:pPr marL="285750" indent="-285750">
              <a:buFont typeface="Arial" panose="020B0604020202020204" pitchFamily="34" charset="0"/>
              <a:buChar char="•"/>
            </a:pPr>
            <a:r>
              <a:rPr lang="fi-FI" sz="2800" dirty="0"/>
              <a:t>Vallan kolmijako</a:t>
            </a:r>
          </a:p>
          <a:p>
            <a:pPr marL="285750" indent="-285750">
              <a:buFont typeface="Arial" panose="020B0604020202020204" pitchFamily="34" charset="0"/>
              <a:buChar char="•"/>
            </a:pPr>
            <a:r>
              <a:rPr lang="fi-FI" sz="2800" dirty="0"/>
              <a:t>Jalo villi</a:t>
            </a:r>
          </a:p>
          <a:p>
            <a:endParaRPr lang="fi-FI" dirty="0"/>
          </a:p>
        </p:txBody>
      </p:sp>
      <p:sp>
        <p:nvSpPr>
          <p:cNvPr id="6" name="Tekstiruutu 5">
            <a:extLst>
              <a:ext uri="{FF2B5EF4-FFF2-40B4-BE49-F238E27FC236}">
                <a16:creationId xmlns:a16="http://schemas.microsoft.com/office/drawing/2014/main" id="{8B528FBD-56EB-3D8F-B93F-4285D3B8A0E2}"/>
              </a:ext>
            </a:extLst>
          </p:cNvPr>
          <p:cNvSpPr txBox="1"/>
          <p:nvPr/>
        </p:nvSpPr>
        <p:spPr>
          <a:xfrm>
            <a:off x="7635242" y="228123"/>
            <a:ext cx="4272280" cy="6278642"/>
          </a:xfrm>
          <a:prstGeom prst="rect">
            <a:avLst/>
          </a:prstGeom>
          <a:solidFill>
            <a:schemeClr val="accent2">
              <a:lumMod val="20000"/>
              <a:lumOff val="80000"/>
            </a:schemeClr>
          </a:solidFill>
        </p:spPr>
        <p:txBody>
          <a:bodyPr wrap="square" rtlCol="0">
            <a:spAutoFit/>
          </a:bodyPr>
          <a:lstStyle/>
          <a:p>
            <a:pPr marL="285750" indent="-285750">
              <a:buFont typeface="Arial" panose="020B0604020202020204" pitchFamily="34" charset="0"/>
              <a:buChar char="•"/>
            </a:pPr>
            <a:r>
              <a:rPr lang="fi-FI" sz="3200" dirty="0"/>
              <a:t>Sosiaalidarwinismi</a:t>
            </a:r>
          </a:p>
          <a:p>
            <a:pPr marL="285750" indent="-285750">
              <a:buFont typeface="Arial" panose="020B0604020202020204" pitchFamily="34" charset="0"/>
              <a:buChar char="•"/>
            </a:pPr>
            <a:r>
              <a:rPr lang="fi-FI" sz="3200" dirty="0"/>
              <a:t>Viktoriaaninen aika</a:t>
            </a:r>
          </a:p>
          <a:p>
            <a:pPr marL="285750" indent="-285750">
              <a:buFont typeface="Arial" panose="020B0604020202020204" pitchFamily="34" charset="0"/>
              <a:buChar char="•"/>
            </a:pPr>
            <a:r>
              <a:rPr lang="fi-FI" sz="3200" dirty="0"/>
              <a:t>Feminismi</a:t>
            </a:r>
          </a:p>
          <a:p>
            <a:pPr marL="285750" indent="-285750">
              <a:buFont typeface="Arial" panose="020B0604020202020204" pitchFamily="34" charset="0"/>
              <a:buChar char="•"/>
            </a:pPr>
            <a:r>
              <a:rPr lang="fi-FI" sz="3200" dirty="0"/>
              <a:t>Sosialismi</a:t>
            </a:r>
          </a:p>
          <a:p>
            <a:pPr marL="285750" indent="-285750">
              <a:buFont typeface="Arial" panose="020B0604020202020204" pitchFamily="34" charset="0"/>
              <a:buChar char="•"/>
            </a:pPr>
            <a:r>
              <a:rPr lang="fi-FI" sz="3200" dirty="0"/>
              <a:t>Realismi</a:t>
            </a:r>
          </a:p>
          <a:p>
            <a:pPr marL="285750" indent="-285750">
              <a:buFont typeface="Arial" panose="020B0604020202020204" pitchFamily="34" charset="0"/>
              <a:buChar char="•"/>
            </a:pPr>
            <a:r>
              <a:rPr lang="fi-FI" sz="3200" dirty="0"/>
              <a:t>Konservatismi</a:t>
            </a:r>
          </a:p>
          <a:p>
            <a:pPr marL="285750" indent="-285750">
              <a:buFont typeface="Arial" panose="020B0604020202020204" pitchFamily="34" charset="0"/>
              <a:buChar char="•"/>
            </a:pPr>
            <a:r>
              <a:rPr lang="fi-FI" sz="3200" dirty="0"/>
              <a:t>Nationalismi</a:t>
            </a:r>
          </a:p>
          <a:p>
            <a:pPr marL="285750" indent="-285750">
              <a:buFont typeface="Arial" panose="020B0604020202020204" pitchFamily="34" charset="0"/>
              <a:buChar char="•"/>
            </a:pPr>
            <a:r>
              <a:rPr lang="fi-FI" sz="3200" dirty="0"/>
              <a:t>Kommunismi</a:t>
            </a:r>
          </a:p>
          <a:p>
            <a:pPr marL="285750" indent="-285750">
              <a:buFont typeface="Arial" panose="020B0604020202020204" pitchFamily="34" charset="0"/>
              <a:buChar char="•"/>
            </a:pPr>
            <a:r>
              <a:rPr lang="fi-FI" sz="3200" dirty="0"/>
              <a:t>Sosialistinen realismi</a:t>
            </a:r>
          </a:p>
          <a:p>
            <a:pPr marL="285750" indent="-285750">
              <a:buFont typeface="Arial" panose="020B0604020202020204" pitchFamily="34" charset="0"/>
              <a:buChar char="•"/>
            </a:pPr>
            <a:r>
              <a:rPr lang="fi-FI" sz="3200" dirty="0"/>
              <a:t>Populaarikulttuuri</a:t>
            </a:r>
          </a:p>
          <a:p>
            <a:pPr marL="285750" indent="-285750">
              <a:buFont typeface="Arial" panose="020B0604020202020204" pitchFamily="34" charset="0"/>
              <a:buChar char="•"/>
            </a:pPr>
            <a:r>
              <a:rPr lang="fi-FI" sz="3200" dirty="0"/>
              <a:t>Massakulttuuri</a:t>
            </a:r>
          </a:p>
          <a:p>
            <a:pPr marL="285750" indent="-285750">
              <a:buFont typeface="Arial" panose="020B0604020202020204" pitchFamily="34" charset="0"/>
              <a:buChar char="•"/>
            </a:pPr>
            <a:r>
              <a:rPr lang="fi-FI" sz="3200" dirty="0"/>
              <a:t>Nuorisokulttuuri</a:t>
            </a:r>
          </a:p>
          <a:p>
            <a:endParaRPr lang="fi-FI" dirty="0"/>
          </a:p>
        </p:txBody>
      </p:sp>
      <p:sp>
        <p:nvSpPr>
          <p:cNvPr id="2" name="Tekstiruutu 1">
            <a:extLst>
              <a:ext uri="{FF2B5EF4-FFF2-40B4-BE49-F238E27FC236}">
                <a16:creationId xmlns:a16="http://schemas.microsoft.com/office/drawing/2014/main" id="{65D0CB1A-E61C-8D10-2038-0D9A9CECF504}"/>
              </a:ext>
            </a:extLst>
          </p:cNvPr>
          <p:cNvSpPr txBox="1"/>
          <p:nvPr/>
        </p:nvSpPr>
        <p:spPr>
          <a:xfrm rot="18802971">
            <a:off x="3107232" y="2633162"/>
            <a:ext cx="5278119" cy="769441"/>
          </a:xfrm>
          <a:prstGeom prst="rect">
            <a:avLst/>
          </a:prstGeom>
          <a:noFill/>
        </p:spPr>
        <p:txBody>
          <a:bodyPr wrap="square" rtlCol="0">
            <a:spAutoFit/>
          </a:bodyPr>
          <a:lstStyle/>
          <a:p>
            <a:r>
              <a:rPr lang="fi-FI" sz="4400" dirty="0"/>
              <a:t>TÄRKEÄT KÄSITTEET</a:t>
            </a:r>
          </a:p>
        </p:txBody>
      </p:sp>
    </p:spTree>
    <p:extLst>
      <p:ext uri="{BB962C8B-B14F-4D97-AF65-F5344CB8AC3E}">
        <p14:creationId xmlns:p14="http://schemas.microsoft.com/office/powerpoint/2010/main" val="36279409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8DDA986-B6EE-4642-AC60-0490373E69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0B62878-12EF-4E97-A284-47BAFC30DA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79188D-1ED5-4705-B8C7-5D6FB7670A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95514" y="685800"/>
            <a:ext cx="10800972" cy="5486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2730C5BE-9D44-9779-9C70-53CEC22D5DA7}"/>
              </a:ext>
            </a:extLst>
          </p:cNvPr>
          <p:cNvSpPr>
            <a:spLocks noGrp="1"/>
          </p:cNvSpPr>
          <p:nvPr>
            <p:ph type="title"/>
          </p:nvPr>
        </p:nvSpPr>
        <p:spPr>
          <a:xfrm>
            <a:off x="1028225" y="856188"/>
            <a:ext cx="8959893" cy="590911"/>
          </a:xfrm>
        </p:spPr>
        <p:txBody>
          <a:bodyPr anchor="b">
            <a:normAutofit/>
          </a:bodyPr>
          <a:lstStyle/>
          <a:p>
            <a:pPr algn="ctr"/>
            <a:r>
              <a:rPr lang="fi-FI" sz="3200" dirty="0">
                <a:solidFill>
                  <a:schemeClr val="tx1">
                    <a:lumMod val="65000"/>
                    <a:lumOff val="35000"/>
                  </a:schemeClr>
                </a:solidFill>
              </a:rPr>
              <a:t>Kokeen rakenne</a:t>
            </a:r>
          </a:p>
        </p:txBody>
      </p:sp>
      <p:sp>
        <p:nvSpPr>
          <p:cNvPr id="3" name="Sisällön paikkamerkki 2">
            <a:extLst>
              <a:ext uri="{FF2B5EF4-FFF2-40B4-BE49-F238E27FC236}">
                <a16:creationId xmlns:a16="http://schemas.microsoft.com/office/drawing/2014/main" id="{84BDBAFF-CC29-E932-49A2-49F4EDDADDB3}"/>
              </a:ext>
            </a:extLst>
          </p:cNvPr>
          <p:cNvSpPr>
            <a:spLocks noGrp="1"/>
          </p:cNvSpPr>
          <p:nvPr>
            <p:ph idx="1"/>
          </p:nvPr>
        </p:nvSpPr>
        <p:spPr>
          <a:xfrm>
            <a:off x="1214846" y="1763486"/>
            <a:ext cx="9966960" cy="4238326"/>
          </a:xfrm>
        </p:spPr>
        <p:txBody>
          <a:bodyPr anchor="t">
            <a:normAutofit/>
          </a:bodyPr>
          <a:lstStyle/>
          <a:p>
            <a:r>
              <a:rPr lang="fi-FI" b="1" dirty="0">
                <a:solidFill>
                  <a:schemeClr val="tx1">
                    <a:lumMod val="65000"/>
                    <a:lumOff val="35000"/>
                  </a:schemeClr>
                </a:solidFill>
              </a:rPr>
              <a:t>Osa 1: monivalintatehtävä</a:t>
            </a:r>
            <a:r>
              <a:rPr lang="fi-FI" dirty="0">
                <a:solidFill>
                  <a:schemeClr val="tx1">
                    <a:lumMod val="65000"/>
                    <a:lumOff val="35000"/>
                  </a:schemeClr>
                </a:solidFill>
              </a:rPr>
              <a:t> (vastaa kaikkiin) yht. 10 p</a:t>
            </a:r>
          </a:p>
          <a:p>
            <a:endParaRPr lang="fi-FI" dirty="0">
              <a:solidFill>
                <a:schemeClr val="tx1">
                  <a:lumMod val="65000"/>
                  <a:lumOff val="35000"/>
                </a:schemeClr>
              </a:solidFill>
            </a:endParaRPr>
          </a:p>
          <a:p>
            <a:r>
              <a:rPr lang="fi-FI" b="1" dirty="0">
                <a:solidFill>
                  <a:schemeClr val="tx1">
                    <a:lumMod val="65000"/>
                    <a:lumOff val="35000"/>
                  </a:schemeClr>
                </a:solidFill>
              </a:rPr>
              <a:t>Osa 2: essee-kysymykset </a:t>
            </a:r>
            <a:r>
              <a:rPr lang="fi-FI" dirty="0">
                <a:solidFill>
                  <a:schemeClr val="tx1">
                    <a:lumMod val="65000"/>
                    <a:lumOff val="35000"/>
                  </a:schemeClr>
                </a:solidFill>
              </a:rPr>
              <a:t>(vastaa kahteen) yht. 40 p</a:t>
            </a:r>
          </a:p>
          <a:p>
            <a:pPr marL="0" indent="0">
              <a:buNone/>
            </a:pPr>
            <a:endParaRPr lang="fi-FI" dirty="0">
              <a:solidFill>
                <a:schemeClr val="tx1">
                  <a:lumMod val="65000"/>
                  <a:lumOff val="35000"/>
                </a:schemeClr>
              </a:solidFill>
            </a:endParaRPr>
          </a:p>
          <a:p>
            <a:r>
              <a:rPr lang="fi-FI" b="1" dirty="0">
                <a:solidFill>
                  <a:schemeClr val="tx1">
                    <a:lumMod val="65000"/>
                    <a:lumOff val="35000"/>
                  </a:schemeClr>
                </a:solidFill>
              </a:rPr>
              <a:t>Osa 3: käsitteiden määrittely </a:t>
            </a:r>
            <a:r>
              <a:rPr lang="fi-FI" dirty="0">
                <a:solidFill>
                  <a:schemeClr val="tx1">
                    <a:lumMod val="65000"/>
                    <a:lumOff val="35000"/>
                  </a:schemeClr>
                </a:solidFill>
              </a:rPr>
              <a:t>(määrittele neljä käsitettä) yht. 20 p </a:t>
            </a:r>
            <a:r>
              <a:rPr lang="fi-FI" sz="2400" dirty="0">
                <a:solidFill>
                  <a:schemeClr val="tx1">
                    <a:lumMod val="65000"/>
                    <a:lumOff val="35000"/>
                  </a:schemeClr>
                </a:solidFill>
              </a:rPr>
              <a:t>(</a:t>
            </a:r>
            <a:r>
              <a:rPr lang="fi-FI" sz="2400" b="1" dirty="0" err="1">
                <a:solidFill>
                  <a:schemeClr val="tx1">
                    <a:lumMod val="65000"/>
                    <a:lumOff val="35000"/>
                  </a:schemeClr>
                </a:solidFill>
              </a:rPr>
              <a:t>Huom</a:t>
            </a:r>
            <a:r>
              <a:rPr lang="fi-FI" sz="2400" b="1" dirty="0">
                <a:solidFill>
                  <a:schemeClr val="tx1">
                    <a:lumMod val="65000"/>
                    <a:lumOff val="35000"/>
                  </a:schemeClr>
                </a:solidFill>
              </a:rPr>
              <a:t>!</a:t>
            </a:r>
            <a:r>
              <a:rPr lang="fi-FI" sz="2400" dirty="0">
                <a:solidFill>
                  <a:schemeClr val="tx1">
                    <a:lumMod val="65000"/>
                    <a:lumOff val="35000"/>
                  </a:schemeClr>
                </a:solidFill>
              </a:rPr>
              <a:t> Käsitteen määrittelyksi ei riitä yksi sana esim. jos määriteltävänä on reformaatio, ei riitä, että kirjoittaa vain uskonpuhdistus, vaan tulee myös selittää esim. mitä se tarkoittaa ja sijoittaa se suunnilleen oikeaan aikaan ym.)</a:t>
            </a:r>
            <a:endParaRPr lang="fi-FI" dirty="0">
              <a:solidFill>
                <a:schemeClr val="tx1">
                  <a:lumMod val="65000"/>
                  <a:lumOff val="35000"/>
                </a:schemeClr>
              </a:solidFill>
            </a:endParaRPr>
          </a:p>
        </p:txBody>
      </p:sp>
    </p:spTree>
    <p:extLst>
      <p:ext uri="{BB962C8B-B14F-4D97-AF65-F5344CB8AC3E}">
        <p14:creationId xmlns:p14="http://schemas.microsoft.com/office/powerpoint/2010/main" val="551075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FB7C629-C52C-057C-3B9D-408ECD8301E6}"/>
              </a:ext>
            </a:extLst>
          </p:cNvPr>
          <p:cNvSpPr>
            <a:spLocks noGrp="1"/>
          </p:cNvSpPr>
          <p:nvPr>
            <p:ph type="title"/>
          </p:nvPr>
        </p:nvSpPr>
        <p:spPr>
          <a:xfrm>
            <a:off x="174320" y="139657"/>
            <a:ext cx="10515600" cy="596900"/>
          </a:xfrm>
        </p:spPr>
        <p:txBody>
          <a:bodyPr>
            <a:normAutofit fontScale="90000"/>
          </a:bodyPr>
          <a:lstStyle/>
          <a:p>
            <a:r>
              <a:rPr lang="fi-FI" dirty="0"/>
              <a:t>Antiikki Kreikka </a:t>
            </a:r>
          </a:p>
        </p:txBody>
      </p:sp>
      <p:sp>
        <p:nvSpPr>
          <p:cNvPr id="3" name="Sisällön paikkamerkki 2">
            <a:extLst>
              <a:ext uri="{FF2B5EF4-FFF2-40B4-BE49-F238E27FC236}">
                <a16:creationId xmlns:a16="http://schemas.microsoft.com/office/drawing/2014/main" id="{0C2869DF-A858-4639-440D-1E0D456C3BF0}"/>
              </a:ext>
            </a:extLst>
          </p:cNvPr>
          <p:cNvSpPr>
            <a:spLocks noGrp="1"/>
          </p:cNvSpPr>
          <p:nvPr>
            <p:ph idx="1"/>
          </p:nvPr>
        </p:nvSpPr>
        <p:spPr>
          <a:xfrm>
            <a:off x="174320" y="1014884"/>
            <a:ext cx="11179480" cy="5426110"/>
          </a:xfrm>
        </p:spPr>
        <p:txBody>
          <a:bodyPr>
            <a:normAutofit fontScale="62500" lnSpcReduction="20000"/>
          </a:bodyPr>
          <a:lstStyle/>
          <a:p>
            <a:pPr marL="0" indent="0">
              <a:buNone/>
            </a:pPr>
            <a:r>
              <a:rPr lang="fi-FI" sz="3600" b="1" dirty="0"/>
              <a:t>Uskonto:</a:t>
            </a:r>
            <a:r>
              <a:rPr lang="fi-FI" b="1" dirty="0"/>
              <a:t> </a:t>
            </a:r>
          </a:p>
          <a:p>
            <a:r>
              <a:rPr lang="fi-FI" sz="2800" dirty="0"/>
              <a:t>Maailma täynnä </a:t>
            </a:r>
            <a:r>
              <a:rPr lang="fi-FI" sz="2800" b="1" dirty="0"/>
              <a:t>erilaisia jumaluuksia</a:t>
            </a:r>
            <a:r>
              <a:rPr lang="fi-FI" sz="2800" dirty="0"/>
              <a:t>, </a:t>
            </a:r>
            <a:r>
              <a:rPr lang="fi-FI" dirty="0"/>
              <a:t>12 pääjumalaa, asuivat Olympos-vuoren huipulla (Zeus)</a:t>
            </a:r>
          </a:p>
          <a:p>
            <a:r>
              <a:rPr lang="fi-FI" sz="2800" dirty="0"/>
              <a:t>Jumalilla omat erityispiirteensä ja elämän alueensa, ihmisistä heidät erotti kuolemattomuus</a:t>
            </a:r>
          </a:p>
          <a:p>
            <a:r>
              <a:rPr lang="fi-FI" sz="2800" dirty="0"/>
              <a:t>Ihmiset tavoittelivat jumalten suosiota -&gt; uhrit, riitit, rukoukset</a:t>
            </a:r>
          </a:p>
          <a:p>
            <a:pPr marL="0" indent="0">
              <a:buNone/>
            </a:pPr>
            <a:endParaRPr lang="fi-FI" sz="2800" dirty="0"/>
          </a:p>
          <a:p>
            <a:pPr marL="0" indent="0">
              <a:buNone/>
            </a:pPr>
            <a:r>
              <a:rPr lang="fi-FI" sz="3600" b="1" dirty="0"/>
              <a:t>Maailmankuva:</a:t>
            </a:r>
          </a:p>
          <a:p>
            <a:r>
              <a:rPr lang="fi-FI" b="1" dirty="0"/>
              <a:t>Myytit</a:t>
            </a:r>
          </a:p>
          <a:p>
            <a:r>
              <a:rPr lang="fi-FI" b="1" dirty="0"/>
              <a:t>Uskonnolliset juhlat </a:t>
            </a:r>
            <a:r>
              <a:rPr lang="fi-FI" dirty="0"/>
              <a:t>esim. Olympian juhlat joka neljäs vuosi</a:t>
            </a:r>
          </a:p>
          <a:p>
            <a:r>
              <a:rPr lang="fi-FI" b="1" dirty="0"/>
              <a:t>Teatteri</a:t>
            </a:r>
            <a:r>
              <a:rPr lang="fi-FI" dirty="0"/>
              <a:t> esim. </a:t>
            </a:r>
            <a:r>
              <a:rPr lang="fi-FI" dirty="0" err="1"/>
              <a:t>Dionysia</a:t>
            </a:r>
            <a:r>
              <a:rPr lang="fi-FI" dirty="0"/>
              <a:t>-juhla</a:t>
            </a:r>
          </a:p>
          <a:p>
            <a:r>
              <a:rPr lang="fi-FI" b="1" dirty="0" err="1"/>
              <a:t>Panhelleenisia</a:t>
            </a:r>
            <a:r>
              <a:rPr lang="fi-FI" dirty="0"/>
              <a:t> (yhdisti kreikkalaisia)</a:t>
            </a:r>
          </a:p>
          <a:p>
            <a:r>
              <a:rPr lang="fi-FI" b="1" dirty="0"/>
              <a:t>Demokratia</a:t>
            </a:r>
            <a:r>
              <a:rPr lang="fi-FI" dirty="0"/>
              <a:t> (Ateenassa </a:t>
            </a:r>
            <a:r>
              <a:rPr lang="fi-FI" sz="2800" dirty="0"/>
              <a:t>500-luvulla eaa. kehitetty hallintojärjestelmä)</a:t>
            </a:r>
          </a:p>
          <a:p>
            <a:r>
              <a:rPr lang="fi-FI" b="1" dirty="0"/>
              <a:t>Hellenismi</a:t>
            </a:r>
            <a:r>
              <a:rPr lang="fi-FI" dirty="0"/>
              <a:t> (</a:t>
            </a:r>
            <a:r>
              <a:rPr lang="fi-FI" sz="2800" dirty="0"/>
              <a:t>Aleksanteri Suuri pyrki tietoisesti sulauttamaan kreikkalaisten helleenisen ja itämaiset kulttuurit toisiinsa </a:t>
            </a:r>
            <a:endParaRPr lang="fi-FI" dirty="0"/>
          </a:p>
          <a:p>
            <a:r>
              <a:rPr lang="fi-FI" sz="2800" b="1" dirty="0"/>
              <a:t>Filosofia</a:t>
            </a:r>
            <a:r>
              <a:rPr lang="fi-FI" sz="2800" dirty="0"/>
              <a:t> (kaikkea ihmiseen, yhteiskuntaan ja luontoon liittyvää voidaan tutkia ja pohtia kriittisesti; yritettiin selittää järjellä esim. Pythagoras luvut, </a:t>
            </a:r>
            <a:r>
              <a:rPr lang="fi-FI" sz="2800" dirty="0" err="1"/>
              <a:t>Demokritos</a:t>
            </a:r>
            <a:r>
              <a:rPr lang="fi-FI" sz="2800" dirty="0"/>
              <a:t> pienet näkymättömät hiukkaset, atomit) -&gt; tietoon perustuvan maailmankuvan synty</a:t>
            </a:r>
          </a:p>
          <a:p>
            <a:r>
              <a:rPr lang="fi-FI" b="1" dirty="0"/>
              <a:t>Tiede </a:t>
            </a:r>
            <a:r>
              <a:rPr lang="fi-FI" dirty="0"/>
              <a:t>(matematiikka, mekaniikka, lääketiede, tähtitiede), </a:t>
            </a:r>
            <a:r>
              <a:rPr lang="fi-FI" b="1" dirty="0"/>
              <a:t>Ptolemaiolainen maailmankuva </a:t>
            </a:r>
            <a:r>
              <a:rPr lang="fi-FI" dirty="0"/>
              <a:t>(yleisesti hyväksytty käsitys Euroopassa aina 1600-luvulle asti)</a:t>
            </a:r>
            <a:endParaRPr lang="fi-FI" sz="2800" dirty="0"/>
          </a:p>
          <a:p>
            <a:endParaRPr lang="fi-FI" dirty="0"/>
          </a:p>
          <a:p>
            <a:endParaRPr lang="fi-FI" dirty="0"/>
          </a:p>
        </p:txBody>
      </p:sp>
    </p:spTree>
    <p:extLst>
      <p:ext uri="{BB962C8B-B14F-4D97-AF65-F5344CB8AC3E}">
        <p14:creationId xmlns:p14="http://schemas.microsoft.com/office/powerpoint/2010/main" val="1304114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A0BB0A6-5B99-328C-5C37-F03F83C3C33C}"/>
              </a:ext>
            </a:extLst>
          </p:cNvPr>
          <p:cNvSpPr>
            <a:spLocks noGrp="1"/>
          </p:cNvSpPr>
          <p:nvPr>
            <p:ph type="title"/>
          </p:nvPr>
        </p:nvSpPr>
        <p:spPr>
          <a:xfrm>
            <a:off x="-23854" y="78967"/>
            <a:ext cx="7895302" cy="1139967"/>
          </a:xfrm>
        </p:spPr>
        <p:txBody>
          <a:bodyPr anchor="b">
            <a:normAutofit/>
          </a:bodyPr>
          <a:lstStyle/>
          <a:p>
            <a:r>
              <a:rPr lang="fi-FI" sz="2500" dirty="0"/>
              <a:t>Antiikki Kreikka Taide</a:t>
            </a:r>
            <a:br>
              <a:rPr lang="fi-FI" sz="2500" dirty="0"/>
            </a:br>
            <a:r>
              <a:rPr lang="fi-FI" sz="2500" dirty="0"/>
              <a:t>(heijasti kreikkalaisten maailmankuvaa: uskonnollisuus, jumalat, voittoisat taistelut, urheilijat)</a:t>
            </a:r>
          </a:p>
        </p:txBody>
      </p:sp>
      <p:sp>
        <p:nvSpPr>
          <p:cNvPr id="3" name="Sisällön paikkamerkki 2">
            <a:extLst>
              <a:ext uri="{FF2B5EF4-FFF2-40B4-BE49-F238E27FC236}">
                <a16:creationId xmlns:a16="http://schemas.microsoft.com/office/drawing/2014/main" id="{0F0477D2-1E7A-9E4F-106F-9F062BF7B503}"/>
              </a:ext>
            </a:extLst>
          </p:cNvPr>
          <p:cNvSpPr>
            <a:spLocks noGrp="1"/>
          </p:cNvSpPr>
          <p:nvPr>
            <p:ph idx="1"/>
          </p:nvPr>
        </p:nvSpPr>
        <p:spPr>
          <a:xfrm>
            <a:off x="-23854" y="1601390"/>
            <a:ext cx="6075364" cy="5112256"/>
          </a:xfrm>
        </p:spPr>
        <p:txBody>
          <a:bodyPr anchor="t">
            <a:normAutofit lnSpcReduction="10000"/>
          </a:bodyPr>
          <a:lstStyle/>
          <a:p>
            <a:pPr marL="0" indent="0">
              <a:buNone/>
            </a:pPr>
            <a:r>
              <a:rPr lang="fi-FI" sz="2000" b="1" dirty="0"/>
              <a:t>Arkaainen kausi 600-480 eaa. </a:t>
            </a:r>
          </a:p>
          <a:p>
            <a:r>
              <a:rPr lang="fi-FI" sz="2000" dirty="0"/>
              <a:t>Patsaissa tyyli jäykkä, kaavamainen, arvoituksellinen hymy, tyylivaikutteita Egyptistä</a:t>
            </a:r>
          </a:p>
          <a:p>
            <a:pPr marL="0" indent="0">
              <a:buNone/>
            </a:pPr>
            <a:r>
              <a:rPr lang="fi-FI" sz="2000" b="1" dirty="0"/>
              <a:t>Klassinen kausi 480-330 eaa.</a:t>
            </a:r>
          </a:p>
          <a:p>
            <a:r>
              <a:rPr lang="fi-FI" sz="2000" dirty="0"/>
              <a:t>Rakennukset mahdollisimman sopusuhtaisia (suorakulmaisuus, päätykolmiot, pylväiköt, marmori, kirkkaat värit)</a:t>
            </a:r>
          </a:p>
          <a:p>
            <a:r>
              <a:rPr lang="fi-FI" sz="2000" dirty="0"/>
              <a:t>Eri pylvästyylit: doorilainen, joonialainen, korinttilainen</a:t>
            </a:r>
          </a:p>
          <a:p>
            <a:r>
              <a:rPr lang="fi-FI" sz="2000" dirty="0"/>
              <a:t>Kuvanveistäjät pyrkivät sopusointuun ja symmetriaan, tasapainoon, matemaattisesti tarkat mittasuhteet</a:t>
            </a:r>
          </a:p>
          <a:p>
            <a:r>
              <a:rPr lang="fi-FI" sz="2000" dirty="0"/>
              <a:t>Luonnonmuotojen hyödyntäminen rakentamisessa</a:t>
            </a:r>
          </a:p>
          <a:p>
            <a:pPr marL="0" indent="0">
              <a:buNone/>
            </a:pPr>
            <a:r>
              <a:rPr lang="fi-FI" sz="2000" b="1" dirty="0"/>
              <a:t>Hellenistinen kausi 330-30 eaa.</a:t>
            </a:r>
          </a:p>
          <a:p>
            <a:r>
              <a:rPr lang="fi-FI" sz="2000" dirty="0"/>
              <a:t>Patsaissa teatraaliset aiheet, yksityiskohdat, dramaattisuus, tunteet</a:t>
            </a:r>
          </a:p>
        </p:txBody>
      </p:sp>
      <p:pic>
        <p:nvPicPr>
          <p:cNvPr id="5" name="Kuva 4" descr="Kuva, joka sisältää kohteen rakennus, sarake, Muinaisroomalainen arkkitehtuuri, monumentti&#10;&#10;Kuvaus luotu automaattisesti">
            <a:extLst>
              <a:ext uri="{FF2B5EF4-FFF2-40B4-BE49-F238E27FC236}">
                <a16:creationId xmlns:a16="http://schemas.microsoft.com/office/drawing/2014/main" id="{92EC1C11-7C6E-A61B-0CC7-AB56DC08F618}"/>
              </a:ext>
            </a:extLst>
          </p:cNvPr>
          <p:cNvPicPr>
            <a:picLocks noChangeAspect="1"/>
          </p:cNvPicPr>
          <p:nvPr/>
        </p:nvPicPr>
        <p:blipFill>
          <a:blip r:embed="rId3"/>
          <a:stretch>
            <a:fillRect/>
          </a:stretch>
        </p:blipFill>
        <p:spPr>
          <a:xfrm>
            <a:off x="7843801" y="156218"/>
            <a:ext cx="4170530" cy="2283365"/>
          </a:xfrm>
          <a:prstGeom prst="rect">
            <a:avLst/>
          </a:prstGeom>
        </p:spPr>
      </p:pic>
      <p:pic>
        <p:nvPicPr>
          <p:cNvPr id="6" name="Kuva 5">
            <a:extLst>
              <a:ext uri="{FF2B5EF4-FFF2-40B4-BE49-F238E27FC236}">
                <a16:creationId xmlns:a16="http://schemas.microsoft.com/office/drawing/2014/main" id="{C882FC14-C5D5-BDB7-F0F1-02B94320D5E1}"/>
              </a:ext>
            </a:extLst>
          </p:cNvPr>
          <p:cNvPicPr>
            <a:picLocks noChangeAspect="1"/>
          </p:cNvPicPr>
          <p:nvPr/>
        </p:nvPicPr>
        <p:blipFill>
          <a:blip r:embed="rId4"/>
          <a:stretch>
            <a:fillRect/>
          </a:stretch>
        </p:blipFill>
        <p:spPr>
          <a:xfrm>
            <a:off x="9437210" y="4536861"/>
            <a:ext cx="2616167" cy="2321126"/>
          </a:xfrm>
          <a:prstGeom prst="rect">
            <a:avLst/>
          </a:prstGeom>
        </p:spPr>
      </p:pic>
      <p:pic>
        <p:nvPicPr>
          <p:cNvPr id="7" name="Kuva 6">
            <a:extLst>
              <a:ext uri="{FF2B5EF4-FFF2-40B4-BE49-F238E27FC236}">
                <a16:creationId xmlns:a16="http://schemas.microsoft.com/office/drawing/2014/main" id="{74B34F79-F3C2-98C2-1872-4F082A8BA322}"/>
              </a:ext>
            </a:extLst>
          </p:cNvPr>
          <p:cNvPicPr>
            <a:picLocks noChangeAspect="1"/>
          </p:cNvPicPr>
          <p:nvPr/>
        </p:nvPicPr>
        <p:blipFill>
          <a:blip r:embed="rId5"/>
          <a:stretch>
            <a:fillRect/>
          </a:stretch>
        </p:blipFill>
        <p:spPr>
          <a:xfrm>
            <a:off x="5635001" y="811617"/>
            <a:ext cx="2153256" cy="3255931"/>
          </a:xfrm>
          <a:prstGeom prst="rect">
            <a:avLst/>
          </a:prstGeom>
        </p:spPr>
      </p:pic>
      <p:pic>
        <p:nvPicPr>
          <p:cNvPr id="8" name="Kuva 7">
            <a:extLst>
              <a:ext uri="{FF2B5EF4-FFF2-40B4-BE49-F238E27FC236}">
                <a16:creationId xmlns:a16="http://schemas.microsoft.com/office/drawing/2014/main" id="{734399B8-4C87-C028-ED46-7FDB780D2C54}"/>
              </a:ext>
            </a:extLst>
          </p:cNvPr>
          <p:cNvPicPr>
            <a:picLocks noChangeAspect="1"/>
          </p:cNvPicPr>
          <p:nvPr/>
        </p:nvPicPr>
        <p:blipFill>
          <a:blip r:embed="rId6"/>
          <a:stretch>
            <a:fillRect/>
          </a:stretch>
        </p:blipFill>
        <p:spPr>
          <a:xfrm>
            <a:off x="9726415" y="2178641"/>
            <a:ext cx="2338889" cy="2841523"/>
          </a:xfrm>
          <a:prstGeom prst="rect">
            <a:avLst/>
          </a:prstGeom>
        </p:spPr>
      </p:pic>
      <p:pic>
        <p:nvPicPr>
          <p:cNvPr id="19" name="Kuva 18">
            <a:extLst>
              <a:ext uri="{FF2B5EF4-FFF2-40B4-BE49-F238E27FC236}">
                <a16:creationId xmlns:a16="http://schemas.microsoft.com/office/drawing/2014/main" id="{3FC4F90E-EFA1-8391-6B0F-30AED19070F5}"/>
              </a:ext>
            </a:extLst>
          </p:cNvPr>
          <p:cNvPicPr>
            <a:picLocks noChangeAspect="1"/>
          </p:cNvPicPr>
          <p:nvPr/>
        </p:nvPicPr>
        <p:blipFill>
          <a:blip r:embed="rId7"/>
          <a:stretch>
            <a:fillRect/>
          </a:stretch>
        </p:blipFill>
        <p:spPr>
          <a:xfrm>
            <a:off x="5414663" y="4268950"/>
            <a:ext cx="3565347" cy="2470073"/>
          </a:xfrm>
          <a:prstGeom prst="rect">
            <a:avLst/>
          </a:prstGeom>
        </p:spPr>
      </p:pic>
    </p:spTree>
    <p:extLst>
      <p:ext uri="{BB962C8B-B14F-4D97-AF65-F5344CB8AC3E}">
        <p14:creationId xmlns:p14="http://schemas.microsoft.com/office/powerpoint/2010/main" val="1240546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2B57A7ED-F3DD-BFAA-1C25-C930AFF47D57}"/>
              </a:ext>
            </a:extLst>
          </p:cNvPr>
          <p:cNvSpPr>
            <a:spLocks noGrp="1"/>
          </p:cNvSpPr>
          <p:nvPr>
            <p:ph type="title"/>
          </p:nvPr>
        </p:nvSpPr>
        <p:spPr>
          <a:xfrm>
            <a:off x="941094" y="268525"/>
            <a:ext cx="9543405" cy="790303"/>
          </a:xfrm>
        </p:spPr>
        <p:txBody>
          <a:bodyPr>
            <a:normAutofit/>
          </a:bodyPr>
          <a:lstStyle/>
          <a:p>
            <a:r>
              <a:rPr lang="fi-FI" dirty="0">
                <a:solidFill>
                  <a:schemeClr val="tx1">
                    <a:lumMod val="85000"/>
                    <a:lumOff val="15000"/>
                  </a:schemeClr>
                </a:solidFill>
              </a:rPr>
              <a:t>Perhe antiikin Kreikassa</a:t>
            </a:r>
          </a:p>
        </p:txBody>
      </p:sp>
      <p:sp>
        <p:nvSpPr>
          <p:cNvPr id="3" name="Sisällön paikkamerkki 2">
            <a:extLst>
              <a:ext uri="{FF2B5EF4-FFF2-40B4-BE49-F238E27FC236}">
                <a16:creationId xmlns:a16="http://schemas.microsoft.com/office/drawing/2014/main" id="{DCBC468F-E6A1-0D1D-77F8-AC6EF9053480}"/>
              </a:ext>
            </a:extLst>
          </p:cNvPr>
          <p:cNvSpPr>
            <a:spLocks noGrp="1"/>
          </p:cNvSpPr>
          <p:nvPr>
            <p:ph idx="1"/>
          </p:nvPr>
        </p:nvSpPr>
        <p:spPr>
          <a:xfrm>
            <a:off x="827314" y="1327349"/>
            <a:ext cx="9747279" cy="4866974"/>
          </a:xfrm>
        </p:spPr>
        <p:txBody>
          <a:bodyPr anchor="ctr">
            <a:normAutofit fontScale="92500"/>
          </a:bodyPr>
          <a:lstStyle/>
          <a:p>
            <a:r>
              <a:rPr lang="fi-FI" sz="2400" dirty="0">
                <a:solidFill>
                  <a:schemeClr val="tx1">
                    <a:lumMod val="85000"/>
                    <a:lumOff val="15000"/>
                  </a:schemeClr>
                </a:solidFill>
              </a:rPr>
              <a:t>Naisen asema vaihteli eri kaupunkivaltioissa</a:t>
            </a:r>
          </a:p>
          <a:p>
            <a:r>
              <a:rPr lang="fi-FI" sz="2400" dirty="0">
                <a:solidFill>
                  <a:schemeClr val="tx1">
                    <a:lumMod val="85000"/>
                    <a:lumOff val="15000"/>
                  </a:schemeClr>
                </a:solidFill>
              </a:rPr>
              <a:t>Ateenassa tyttöjen ja poikien kasvatus oli pikkulapsina samanlaista-&gt; </a:t>
            </a:r>
            <a:r>
              <a:rPr lang="fi-FI" sz="2400" dirty="0" err="1">
                <a:solidFill>
                  <a:schemeClr val="tx1">
                    <a:lumMod val="85000"/>
                    <a:lumOff val="15000"/>
                  </a:schemeClr>
                </a:solidFill>
              </a:rPr>
              <a:t>erkani</a:t>
            </a:r>
            <a:r>
              <a:rPr lang="fi-FI" sz="2400" dirty="0">
                <a:solidFill>
                  <a:schemeClr val="tx1">
                    <a:lumMod val="85000"/>
                    <a:lumOff val="15000"/>
                  </a:schemeClr>
                </a:solidFill>
              </a:rPr>
              <a:t> 7-vuotiaana -&gt; poikien kasvatus tähtäsi julkiseen elämään, tyttöjen kotitalouteen</a:t>
            </a:r>
          </a:p>
          <a:p>
            <a:r>
              <a:rPr lang="fi-FI" sz="2400" dirty="0">
                <a:solidFill>
                  <a:schemeClr val="tx1">
                    <a:lumMod val="85000"/>
                    <a:lumOff val="15000"/>
                  </a:schemeClr>
                </a:solidFill>
              </a:rPr>
              <a:t>Spartassa tytöt kasvatettiin poikien tavoin kestämään sodan rasituksia, Spartassa yhteiskunta huolehti lasten kasvatuksesta 7 ikävuodesta lähtien</a:t>
            </a:r>
          </a:p>
          <a:p>
            <a:r>
              <a:rPr lang="fi-FI" sz="2400" dirty="0">
                <a:solidFill>
                  <a:schemeClr val="tx1">
                    <a:lumMod val="85000"/>
                    <a:lumOff val="15000"/>
                  </a:schemeClr>
                </a:solidFill>
              </a:rPr>
              <a:t>Ateenassa myös naiset saattoivat olla kansalaisia, mutta heillä ei ollut poliittisia oikeuksia (naiset oli suljettu julkisen elämän ulkopuolelle)</a:t>
            </a:r>
          </a:p>
          <a:p>
            <a:r>
              <a:rPr lang="fi-FI" sz="2400" dirty="0">
                <a:solidFill>
                  <a:schemeClr val="tx1">
                    <a:lumMod val="85000"/>
                    <a:lumOff val="15000"/>
                  </a:schemeClr>
                </a:solidFill>
              </a:rPr>
              <a:t>Miehet osallistuivat päivisin politiikkaan ja muuhun julkiseen toimintaan.</a:t>
            </a:r>
          </a:p>
          <a:p>
            <a:r>
              <a:rPr lang="fi-FI" sz="2400" dirty="0" err="1">
                <a:solidFill>
                  <a:schemeClr val="tx1">
                    <a:lumMod val="85000"/>
                    <a:lumOff val="15000"/>
                  </a:schemeClr>
                </a:solidFill>
              </a:rPr>
              <a:t>Oikos</a:t>
            </a:r>
            <a:r>
              <a:rPr lang="fi-FI" sz="2400" dirty="0">
                <a:solidFill>
                  <a:schemeClr val="tx1">
                    <a:lumMod val="85000"/>
                    <a:lumOff val="15000"/>
                  </a:schemeClr>
                </a:solidFill>
              </a:rPr>
              <a:t> eli koti oli naisten valtakunta </a:t>
            </a:r>
          </a:p>
          <a:p>
            <a:r>
              <a:rPr lang="fi-FI" sz="2400" dirty="0">
                <a:solidFill>
                  <a:schemeClr val="tx1">
                    <a:lumMod val="85000"/>
                    <a:lumOff val="15000"/>
                  </a:schemeClr>
                </a:solidFill>
              </a:rPr>
              <a:t>Köyhimmissä perheissä myös naisten oli työskenneltävä kodin ulkopuolella</a:t>
            </a:r>
          </a:p>
          <a:p>
            <a:r>
              <a:rPr lang="fi-FI" sz="2400" dirty="0">
                <a:solidFill>
                  <a:schemeClr val="tx1">
                    <a:lumMod val="85000"/>
                    <a:lumOff val="15000"/>
                  </a:schemeClr>
                </a:solidFill>
              </a:rPr>
              <a:t>Sosiaaliset erot suuria (orjien ja muukalaisten asema turvaton) </a:t>
            </a:r>
          </a:p>
          <a:p>
            <a:endParaRPr lang="fi-FI" sz="2000" dirty="0">
              <a:solidFill>
                <a:schemeClr val="tx1">
                  <a:lumMod val="85000"/>
                  <a:lumOff val="15000"/>
                </a:schemeClr>
              </a:solidFill>
            </a:endParaRPr>
          </a:p>
        </p:txBody>
      </p:sp>
    </p:spTree>
    <p:extLst>
      <p:ext uri="{BB962C8B-B14F-4D97-AF65-F5344CB8AC3E}">
        <p14:creationId xmlns:p14="http://schemas.microsoft.com/office/powerpoint/2010/main" val="24228714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548C04F-73C6-DCF4-1DB7-054C6A7868E3}"/>
              </a:ext>
            </a:extLst>
          </p:cNvPr>
          <p:cNvSpPr>
            <a:spLocks noGrp="1"/>
          </p:cNvSpPr>
          <p:nvPr>
            <p:ph type="title"/>
          </p:nvPr>
        </p:nvSpPr>
        <p:spPr>
          <a:xfrm>
            <a:off x="201900" y="100087"/>
            <a:ext cx="4959603" cy="643491"/>
          </a:xfrm>
        </p:spPr>
        <p:txBody>
          <a:bodyPr anchor="b">
            <a:normAutofit fontScale="90000"/>
          </a:bodyPr>
          <a:lstStyle/>
          <a:p>
            <a:r>
              <a:rPr lang="fi-FI" sz="4000" dirty="0"/>
              <a:t>Antiikki Rooma</a:t>
            </a:r>
          </a:p>
        </p:txBody>
      </p:sp>
      <p:sp>
        <p:nvSpPr>
          <p:cNvPr id="3" name="Sisällön paikkamerkki 2">
            <a:extLst>
              <a:ext uri="{FF2B5EF4-FFF2-40B4-BE49-F238E27FC236}">
                <a16:creationId xmlns:a16="http://schemas.microsoft.com/office/drawing/2014/main" id="{D8213644-A59A-2DB2-CC48-C7A5BF0EA2B1}"/>
              </a:ext>
            </a:extLst>
          </p:cNvPr>
          <p:cNvSpPr>
            <a:spLocks noGrp="1"/>
          </p:cNvSpPr>
          <p:nvPr>
            <p:ph idx="1"/>
          </p:nvPr>
        </p:nvSpPr>
        <p:spPr>
          <a:xfrm>
            <a:off x="283396" y="1108720"/>
            <a:ext cx="6229046" cy="4926937"/>
          </a:xfrm>
        </p:spPr>
        <p:txBody>
          <a:bodyPr anchor="t">
            <a:normAutofit fontScale="77500" lnSpcReduction="20000"/>
          </a:bodyPr>
          <a:lstStyle/>
          <a:p>
            <a:r>
              <a:rPr lang="fi-FI" sz="2000" b="0" i="0" dirty="0">
                <a:effectLst/>
              </a:rPr>
              <a:t>kreikkalainen tiede, taide ja uskonnolliset vaikutteet levisivät Rooman alueelle</a:t>
            </a:r>
          </a:p>
          <a:p>
            <a:r>
              <a:rPr lang="fi-FI" sz="2000" b="1" dirty="0"/>
              <a:t>Merkittävimmät kulttuurisaavutukset liittyvät imperiumin johtamiseen:</a:t>
            </a:r>
            <a:r>
              <a:rPr lang="fi-FI" sz="2000" dirty="0"/>
              <a:t> insinööritaito (tieverkosto, julkiset rakennukset, viemäröinti, vesijohdot, sillat), yhtenäinen lakikokoelma, juristit</a:t>
            </a:r>
          </a:p>
          <a:p>
            <a:r>
              <a:rPr lang="fi-FI" sz="2000" dirty="0"/>
              <a:t>Demokratia ei periytynyt Kreikasta Roomaan; senaatt</a:t>
            </a:r>
            <a:r>
              <a:rPr lang="fi-FI" sz="2000" b="1" dirty="0"/>
              <a:t>i </a:t>
            </a:r>
            <a:r>
              <a:rPr lang="fi-FI" sz="2000" dirty="0"/>
              <a:t> käytti korkeinta valtaa, </a:t>
            </a:r>
            <a:r>
              <a:rPr lang="fi-FI" sz="2000" b="1" dirty="0"/>
              <a:t>senaatissa valta oli patriiseilla</a:t>
            </a:r>
            <a:r>
              <a:rPr lang="fi-FI" sz="2000" dirty="0"/>
              <a:t>, kansalliskokousten äänimäärä perustui varallisuuteen, eri kansanryhmät eri arvoisia myöskin lain edessä</a:t>
            </a:r>
          </a:p>
          <a:p>
            <a:r>
              <a:rPr lang="fi-FI" sz="2000" b="1" dirty="0"/>
              <a:t>Ihmisen asema perustui syntyperää enemmän varallisuuteen ja suhteisiin </a:t>
            </a:r>
            <a:r>
              <a:rPr lang="fi-FI" sz="2000" dirty="0"/>
              <a:t>(keisariaikana)</a:t>
            </a:r>
          </a:p>
          <a:p>
            <a:r>
              <a:rPr lang="fi-FI" sz="2000" b="1" dirty="0"/>
              <a:t>Patriarkaalinen yhteiskunta </a:t>
            </a:r>
            <a:r>
              <a:rPr lang="fi-FI" sz="2000" dirty="0"/>
              <a:t>(keisariajalla naisen asema parempi kuin Kreikassa)</a:t>
            </a:r>
          </a:p>
          <a:p>
            <a:r>
              <a:rPr lang="fi-FI" sz="2000" b="1" dirty="0"/>
              <a:t>Suurvalta, miljoonakaupunki Rooma</a:t>
            </a:r>
          </a:p>
          <a:p>
            <a:r>
              <a:rPr lang="fi-FI" sz="2000" b="1" dirty="0"/>
              <a:t>Forum </a:t>
            </a:r>
            <a:r>
              <a:rPr lang="fi-FI" sz="2000" b="1" dirty="0" err="1"/>
              <a:t>Romanum</a:t>
            </a:r>
            <a:endParaRPr lang="fi-FI" sz="2000" b="1" dirty="0"/>
          </a:p>
          <a:p>
            <a:r>
              <a:rPr lang="fi-FI" sz="2000" dirty="0" err="1"/>
              <a:t>Colosseum</a:t>
            </a:r>
            <a:r>
              <a:rPr lang="fi-FI" sz="2000" dirty="0"/>
              <a:t>, </a:t>
            </a:r>
            <a:r>
              <a:rPr lang="fi-FI" sz="2000" dirty="0" err="1"/>
              <a:t>Circus</a:t>
            </a:r>
            <a:r>
              <a:rPr lang="fi-FI" sz="2000" dirty="0"/>
              <a:t> </a:t>
            </a:r>
            <a:r>
              <a:rPr lang="fi-FI" sz="2000" dirty="0" err="1"/>
              <a:t>Maximus</a:t>
            </a:r>
            <a:r>
              <a:rPr lang="fi-FI" sz="2000" dirty="0"/>
              <a:t>, julkiset kylpylät</a:t>
            </a:r>
          </a:p>
          <a:p>
            <a:r>
              <a:rPr lang="fi-FI" sz="2000" b="1" dirty="0"/>
              <a:t>Latinan kieli</a:t>
            </a:r>
          </a:p>
          <a:p>
            <a:r>
              <a:rPr lang="fi-FI" sz="2000" b="1" dirty="0"/>
              <a:t>Kristinusko;</a:t>
            </a:r>
            <a:r>
              <a:rPr lang="fi-FI" sz="2000" dirty="0"/>
              <a:t> aluksi kielletty, vainottu n. 200 luvulta, Konstantinus Suuri (274-337) lopetti vainot, julisti Roomaan uskonvapauden v. 313 -&gt; 300-luvun lopussa ainoaksi sallituksi uskonnoksi</a:t>
            </a:r>
          </a:p>
        </p:txBody>
      </p:sp>
      <p:pic>
        <p:nvPicPr>
          <p:cNvPr id="4" name="Kuva 3">
            <a:extLst>
              <a:ext uri="{FF2B5EF4-FFF2-40B4-BE49-F238E27FC236}">
                <a16:creationId xmlns:a16="http://schemas.microsoft.com/office/drawing/2014/main" id="{DFE1F12F-E426-8F58-9ADF-8DE4BFABD37E}"/>
              </a:ext>
            </a:extLst>
          </p:cNvPr>
          <p:cNvPicPr>
            <a:picLocks noChangeAspect="1"/>
          </p:cNvPicPr>
          <p:nvPr/>
        </p:nvPicPr>
        <p:blipFill>
          <a:blip r:embed="rId3"/>
          <a:stretch>
            <a:fillRect/>
          </a:stretch>
        </p:blipFill>
        <p:spPr>
          <a:xfrm>
            <a:off x="6512442" y="1265236"/>
            <a:ext cx="5201023" cy="3913770"/>
          </a:xfrm>
          <a:prstGeom prst="rect">
            <a:avLst/>
          </a:prstGeom>
        </p:spPr>
      </p:pic>
      <p:sp>
        <p:nvSpPr>
          <p:cNvPr id="5" name="Tekstiruutu 4">
            <a:extLst>
              <a:ext uri="{FF2B5EF4-FFF2-40B4-BE49-F238E27FC236}">
                <a16:creationId xmlns:a16="http://schemas.microsoft.com/office/drawing/2014/main" id="{D05A22B5-F420-BDA9-8E2D-AF366AE8377F}"/>
              </a:ext>
            </a:extLst>
          </p:cNvPr>
          <p:cNvSpPr txBox="1"/>
          <p:nvPr/>
        </p:nvSpPr>
        <p:spPr>
          <a:xfrm>
            <a:off x="7175633" y="5195578"/>
            <a:ext cx="4651277" cy="1107996"/>
          </a:xfrm>
          <a:prstGeom prst="rect">
            <a:avLst/>
          </a:prstGeom>
          <a:noFill/>
        </p:spPr>
        <p:txBody>
          <a:bodyPr wrap="square" rtlCol="0">
            <a:spAutoFit/>
          </a:bodyPr>
          <a:lstStyle/>
          <a:p>
            <a:r>
              <a:rPr lang="fi-FI" sz="1600" b="0" i="0" dirty="0">
                <a:effectLst/>
                <a:latin typeface="Open Sans" panose="020B0606030504020204" pitchFamily="34" charset="0"/>
              </a:rPr>
              <a:t>Rooman valtakunta syntyi 700-luvulla eaa. kuningaskunnaksi, muuttui tasavallaksi 509 eaa.-n. 29 eaa. ja lopulta 27 eaa. keisarikunnaksi</a:t>
            </a:r>
            <a:r>
              <a:rPr lang="fi-FI" sz="1800" b="0" i="0" dirty="0">
                <a:effectLst/>
                <a:latin typeface="Open Sans" panose="020B0606030504020204" pitchFamily="34" charset="0"/>
              </a:rPr>
              <a:t>.</a:t>
            </a:r>
          </a:p>
        </p:txBody>
      </p:sp>
    </p:spTree>
    <p:extLst>
      <p:ext uri="{BB962C8B-B14F-4D97-AF65-F5344CB8AC3E}">
        <p14:creationId xmlns:p14="http://schemas.microsoft.com/office/powerpoint/2010/main" val="579497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E371698-0FB0-57A6-A020-389077A86091}"/>
              </a:ext>
            </a:extLst>
          </p:cNvPr>
          <p:cNvSpPr>
            <a:spLocks noGrp="1"/>
          </p:cNvSpPr>
          <p:nvPr>
            <p:ph type="title"/>
          </p:nvPr>
        </p:nvSpPr>
        <p:spPr>
          <a:xfrm>
            <a:off x="3624956" y="118003"/>
            <a:ext cx="8082135" cy="637309"/>
          </a:xfrm>
        </p:spPr>
        <p:txBody>
          <a:bodyPr>
            <a:normAutofit fontScale="90000"/>
          </a:bodyPr>
          <a:lstStyle/>
          <a:p>
            <a:r>
              <a:rPr lang="fi-FI" dirty="0"/>
              <a:t>Keskiaika n. 400-1400-luvun loppu</a:t>
            </a:r>
          </a:p>
        </p:txBody>
      </p:sp>
      <p:pic>
        <p:nvPicPr>
          <p:cNvPr id="5" name="Kuva 4">
            <a:extLst>
              <a:ext uri="{FF2B5EF4-FFF2-40B4-BE49-F238E27FC236}">
                <a16:creationId xmlns:a16="http://schemas.microsoft.com/office/drawing/2014/main" id="{9F8245A2-F77B-55E3-3901-DB38F0F37623}"/>
              </a:ext>
            </a:extLst>
          </p:cNvPr>
          <p:cNvPicPr>
            <a:picLocks noChangeAspect="1"/>
          </p:cNvPicPr>
          <p:nvPr/>
        </p:nvPicPr>
        <p:blipFill rotWithShape="1">
          <a:blip r:embed="rId3"/>
          <a:srcRect t="12157" b="24164"/>
          <a:stretch/>
        </p:blipFill>
        <p:spPr>
          <a:xfrm>
            <a:off x="-8" y="3429008"/>
            <a:ext cx="4038600" cy="3428999"/>
          </a:xfrm>
          <a:custGeom>
            <a:avLst/>
            <a:gdLst/>
            <a:ahLst/>
            <a:cxnLst/>
            <a:rect l="l" t="t" r="r" b="b"/>
            <a:pathLst>
              <a:path w="4038600" h="3428999">
                <a:moveTo>
                  <a:pt x="0" y="0"/>
                </a:moveTo>
                <a:lnTo>
                  <a:pt x="3832764" y="0"/>
                </a:lnTo>
                <a:lnTo>
                  <a:pt x="3833410" y="4411"/>
                </a:lnTo>
                <a:cubicBezTo>
                  <a:pt x="3834310" y="12542"/>
                  <a:pt x="3834933" y="20617"/>
                  <a:pt x="3835321" y="28434"/>
                </a:cubicBezTo>
                <a:cubicBezTo>
                  <a:pt x="3843020" y="30350"/>
                  <a:pt x="3840588" y="61692"/>
                  <a:pt x="3852266" y="50998"/>
                </a:cubicBezTo>
                <a:cubicBezTo>
                  <a:pt x="3853153" y="61314"/>
                  <a:pt x="3849223" y="70391"/>
                  <a:pt x="3856614" y="62023"/>
                </a:cubicBezTo>
                <a:cubicBezTo>
                  <a:pt x="3857136" y="65272"/>
                  <a:pt x="3858208" y="66796"/>
                  <a:pt x="3859557" y="67517"/>
                </a:cubicBezTo>
                <a:lnTo>
                  <a:pt x="3860141" y="67604"/>
                </a:lnTo>
                <a:lnTo>
                  <a:pt x="3861913" y="90672"/>
                </a:lnTo>
                <a:lnTo>
                  <a:pt x="3863084" y="93141"/>
                </a:lnTo>
                <a:cubicBezTo>
                  <a:pt x="3863070" y="98407"/>
                  <a:pt x="3863057" y="103672"/>
                  <a:pt x="3863043" y="108938"/>
                </a:cubicBezTo>
                <a:lnTo>
                  <a:pt x="3863660" y="116693"/>
                </a:lnTo>
                <a:lnTo>
                  <a:pt x="3862518" y="119721"/>
                </a:lnTo>
                <a:cubicBezTo>
                  <a:pt x="3862017" y="122528"/>
                  <a:pt x="3862239" y="125949"/>
                  <a:pt x="3864097" y="130743"/>
                </a:cubicBezTo>
                <a:lnTo>
                  <a:pt x="3864775" y="131693"/>
                </a:lnTo>
                <a:lnTo>
                  <a:pt x="3864231" y="141960"/>
                </a:lnTo>
                <a:cubicBezTo>
                  <a:pt x="3863734" y="145469"/>
                  <a:pt x="3862886" y="148837"/>
                  <a:pt x="3861543" y="151981"/>
                </a:cubicBezTo>
                <a:cubicBezTo>
                  <a:pt x="3876816" y="176028"/>
                  <a:pt x="3873891" y="209754"/>
                  <a:pt x="3881956" y="241275"/>
                </a:cubicBezTo>
                <a:cubicBezTo>
                  <a:pt x="3880805" y="282291"/>
                  <a:pt x="3871108" y="290637"/>
                  <a:pt x="3883245" y="317540"/>
                </a:cubicBezTo>
                <a:cubicBezTo>
                  <a:pt x="3887431" y="330343"/>
                  <a:pt x="3884915" y="349601"/>
                  <a:pt x="3894824" y="382132"/>
                </a:cubicBezTo>
                <a:cubicBezTo>
                  <a:pt x="3902184" y="412768"/>
                  <a:pt x="3905028" y="440981"/>
                  <a:pt x="3912029" y="468465"/>
                </a:cubicBezTo>
                <a:cubicBezTo>
                  <a:pt x="3918870" y="501219"/>
                  <a:pt x="3919171" y="493504"/>
                  <a:pt x="3923563" y="512872"/>
                </a:cubicBezTo>
                <a:cubicBezTo>
                  <a:pt x="3925161" y="516259"/>
                  <a:pt x="3933257" y="548851"/>
                  <a:pt x="3935302" y="551780"/>
                </a:cubicBezTo>
                <a:cubicBezTo>
                  <a:pt x="3940193" y="569420"/>
                  <a:pt x="3948108" y="591435"/>
                  <a:pt x="3952908" y="618713"/>
                </a:cubicBezTo>
                <a:cubicBezTo>
                  <a:pt x="3949597" y="640336"/>
                  <a:pt x="3968857" y="662091"/>
                  <a:pt x="3964097" y="689135"/>
                </a:cubicBezTo>
                <a:cubicBezTo>
                  <a:pt x="3963409" y="698730"/>
                  <a:pt x="3967777" y="726290"/>
                  <a:pt x="3972561" y="730194"/>
                </a:cubicBezTo>
                <a:cubicBezTo>
                  <a:pt x="3974287" y="735671"/>
                  <a:pt x="3973869" y="742863"/>
                  <a:pt x="3978553" y="744105"/>
                </a:cubicBezTo>
                <a:cubicBezTo>
                  <a:pt x="3984369" y="746793"/>
                  <a:pt x="3979392" y="769550"/>
                  <a:pt x="3985056" y="764665"/>
                </a:cubicBezTo>
                <a:cubicBezTo>
                  <a:pt x="3981721" y="780759"/>
                  <a:pt x="3994221" y="788526"/>
                  <a:pt x="3998681" y="799644"/>
                </a:cubicBezTo>
                <a:cubicBezTo>
                  <a:pt x="3996807" y="806167"/>
                  <a:pt x="3999133" y="812044"/>
                  <a:pt x="4002586" y="819512"/>
                </a:cubicBezTo>
                <a:lnTo>
                  <a:pt x="4007152" y="829775"/>
                </a:lnTo>
                <a:cubicBezTo>
                  <a:pt x="4007290" y="831346"/>
                  <a:pt x="4007429" y="832918"/>
                  <a:pt x="4007568" y="834489"/>
                </a:cubicBezTo>
                <a:cubicBezTo>
                  <a:pt x="4008582" y="842878"/>
                  <a:pt x="4012501" y="870527"/>
                  <a:pt x="4013238" y="880111"/>
                </a:cubicBezTo>
                <a:lnTo>
                  <a:pt x="4011990" y="891990"/>
                </a:lnTo>
                <a:cubicBezTo>
                  <a:pt x="4012878" y="895711"/>
                  <a:pt x="4017741" y="899277"/>
                  <a:pt x="4018561" y="902435"/>
                </a:cubicBezTo>
                <a:lnTo>
                  <a:pt x="4016914" y="910937"/>
                </a:lnTo>
                <a:cubicBezTo>
                  <a:pt x="4021666" y="910045"/>
                  <a:pt x="4017754" y="920062"/>
                  <a:pt x="4017630" y="927631"/>
                </a:cubicBezTo>
                <a:cubicBezTo>
                  <a:pt x="4017765" y="943134"/>
                  <a:pt x="4017899" y="958638"/>
                  <a:pt x="4018033" y="974141"/>
                </a:cubicBezTo>
                <a:lnTo>
                  <a:pt x="4020844" y="1002853"/>
                </a:lnTo>
                <a:lnTo>
                  <a:pt x="4019159" y="1011649"/>
                </a:lnTo>
                <a:cubicBezTo>
                  <a:pt x="4018755" y="1030805"/>
                  <a:pt x="4025427" y="1051984"/>
                  <a:pt x="4019983" y="1065586"/>
                </a:cubicBezTo>
                <a:cubicBezTo>
                  <a:pt x="4019342" y="1071115"/>
                  <a:pt x="4019489" y="1076118"/>
                  <a:pt x="4020124" y="1080768"/>
                </a:cubicBezTo>
                <a:lnTo>
                  <a:pt x="4023046" y="1093182"/>
                </a:lnTo>
                <a:lnTo>
                  <a:pt x="4030993" y="1117768"/>
                </a:lnTo>
                <a:cubicBezTo>
                  <a:pt x="4017255" y="1119010"/>
                  <a:pt x="4036257" y="1175819"/>
                  <a:pt x="4024084" y="1169607"/>
                </a:cubicBezTo>
                <a:cubicBezTo>
                  <a:pt x="4026558" y="1192318"/>
                  <a:pt x="4002019" y="1213340"/>
                  <a:pt x="4015242" y="1235237"/>
                </a:cubicBezTo>
                <a:cubicBezTo>
                  <a:pt x="4014162" y="1269305"/>
                  <a:pt x="4018570" y="1317827"/>
                  <a:pt x="4017602" y="1350990"/>
                </a:cubicBezTo>
                <a:cubicBezTo>
                  <a:pt x="4023169" y="1344874"/>
                  <a:pt x="4021893" y="1374627"/>
                  <a:pt x="4021736" y="1378298"/>
                </a:cubicBezTo>
                <a:cubicBezTo>
                  <a:pt x="4018952" y="1400570"/>
                  <a:pt x="4019832" y="1419813"/>
                  <a:pt x="4016278" y="1458310"/>
                </a:cubicBezTo>
                <a:cubicBezTo>
                  <a:pt x="4018014" y="1492373"/>
                  <a:pt x="4008830" y="1521984"/>
                  <a:pt x="4018868" y="1553366"/>
                </a:cubicBezTo>
                <a:cubicBezTo>
                  <a:pt x="4016990" y="1555494"/>
                  <a:pt x="4015540" y="1558122"/>
                  <a:pt x="4014402" y="1561090"/>
                </a:cubicBezTo>
                <a:lnTo>
                  <a:pt x="4011936" y="1570307"/>
                </a:lnTo>
                <a:lnTo>
                  <a:pt x="4012405" y="1571592"/>
                </a:lnTo>
                <a:cubicBezTo>
                  <a:pt x="4013272" y="1577147"/>
                  <a:pt x="4012836" y="1580457"/>
                  <a:pt x="4011825" y="1582767"/>
                </a:cubicBezTo>
                <a:lnTo>
                  <a:pt x="4010160" y="1584906"/>
                </a:lnTo>
                <a:lnTo>
                  <a:pt x="4009282" y="1592480"/>
                </a:lnTo>
                <a:lnTo>
                  <a:pt x="4004224" y="1632608"/>
                </a:lnTo>
                <a:lnTo>
                  <a:pt x="4004766" y="1633033"/>
                </a:lnTo>
                <a:cubicBezTo>
                  <a:pt x="4005917" y="1634501"/>
                  <a:pt x="4006652" y="1636551"/>
                  <a:pt x="4006536" y="1639879"/>
                </a:cubicBezTo>
                <a:cubicBezTo>
                  <a:pt x="4015184" y="1636475"/>
                  <a:pt x="4009709" y="1642588"/>
                  <a:pt x="4008603" y="1652696"/>
                </a:cubicBezTo>
                <a:cubicBezTo>
                  <a:pt x="4021787" y="1649666"/>
                  <a:pt x="4013526" y="1677353"/>
                  <a:pt x="4020520" y="1683689"/>
                </a:cubicBezTo>
                <a:cubicBezTo>
                  <a:pt x="4019410" y="1691182"/>
                  <a:pt x="4018476" y="1699055"/>
                  <a:pt x="4017793" y="1707144"/>
                </a:cubicBezTo>
                <a:cubicBezTo>
                  <a:pt x="4017716" y="1708742"/>
                  <a:pt x="4017637" y="1710339"/>
                  <a:pt x="4017559" y="1711937"/>
                </a:cubicBezTo>
                <a:lnTo>
                  <a:pt x="4017686" y="1712065"/>
                </a:lnTo>
                <a:cubicBezTo>
                  <a:pt x="4017911" y="1713173"/>
                  <a:pt x="4017938" y="1714774"/>
                  <a:pt x="4017696" y="1717183"/>
                </a:cubicBezTo>
                <a:lnTo>
                  <a:pt x="4017133" y="1720681"/>
                </a:lnTo>
                <a:lnTo>
                  <a:pt x="4016678" y="1729981"/>
                </a:lnTo>
                <a:lnTo>
                  <a:pt x="4017384" y="1733388"/>
                </a:lnTo>
                <a:lnTo>
                  <a:pt x="4018907" y="1735034"/>
                </a:lnTo>
                <a:cubicBezTo>
                  <a:pt x="4018834" y="1735303"/>
                  <a:pt x="4018762" y="1735573"/>
                  <a:pt x="4018689" y="1735842"/>
                </a:cubicBezTo>
                <a:cubicBezTo>
                  <a:pt x="4015637" y="1741502"/>
                  <a:pt x="4011570" y="1742214"/>
                  <a:pt x="4022227" y="1754258"/>
                </a:cubicBezTo>
                <a:cubicBezTo>
                  <a:pt x="4017088" y="1767842"/>
                  <a:pt x="4023675" y="1773031"/>
                  <a:pt x="4025215" y="1794468"/>
                </a:cubicBezTo>
                <a:cubicBezTo>
                  <a:pt x="4020602" y="1801685"/>
                  <a:pt x="4021846" y="1809129"/>
                  <a:pt x="4024929" y="1817026"/>
                </a:cubicBezTo>
                <a:cubicBezTo>
                  <a:pt x="4022135" y="1836468"/>
                  <a:pt x="4026097" y="1856359"/>
                  <a:pt x="4026330" y="1879330"/>
                </a:cubicBezTo>
                <a:lnTo>
                  <a:pt x="4036998" y="1941432"/>
                </a:lnTo>
                <a:lnTo>
                  <a:pt x="4036084" y="2000732"/>
                </a:lnTo>
                <a:cubicBezTo>
                  <a:pt x="4034263" y="2008113"/>
                  <a:pt x="4032229" y="2015157"/>
                  <a:pt x="4030076" y="2021755"/>
                </a:cubicBezTo>
                <a:cubicBezTo>
                  <a:pt x="4035967" y="2031320"/>
                  <a:pt x="4023973" y="2053600"/>
                  <a:pt x="4037221" y="2057342"/>
                </a:cubicBezTo>
                <a:cubicBezTo>
                  <a:pt x="4034697" y="2066435"/>
                  <a:pt x="4028501" y="2069516"/>
                  <a:pt x="4037394" y="2070619"/>
                </a:cubicBezTo>
                <a:cubicBezTo>
                  <a:pt x="4036804" y="2073734"/>
                  <a:pt x="4037226" y="2076065"/>
                  <a:pt x="4038135" y="2078045"/>
                </a:cubicBezTo>
                <a:lnTo>
                  <a:pt x="4038600" y="2078724"/>
                </a:lnTo>
                <a:lnTo>
                  <a:pt x="4032779" y="2098845"/>
                </a:lnTo>
                <a:lnTo>
                  <a:pt x="4032983" y="2102024"/>
                </a:lnTo>
                <a:lnTo>
                  <a:pt x="4027939" y="2114492"/>
                </a:lnTo>
                <a:lnTo>
                  <a:pt x="4018466" y="2141885"/>
                </a:lnTo>
                <a:cubicBezTo>
                  <a:pt x="4016935" y="2144144"/>
                  <a:pt x="4008999" y="2172239"/>
                  <a:pt x="4006867" y="2173326"/>
                </a:cubicBezTo>
                <a:cubicBezTo>
                  <a:pt x="4012131" y="2208338"/>
                  <a:pt x="3995887" y="2179358"/>
                  <a:pt x="3992697" y="2212754"/>
                </a:cubicBezTo>
                <a:cubicBezTo>
                  <a:pt x="4005768" y="2234675"/>
                  <a:pt x="3987982" y="2231911"/>
                  <a:pt x="3984358" y="2281700"/>
                </a:cubicBezTo>
                <a:cubicBezTo>
                  <a:pt x="3976909" y="2307292"/>
                  <a:pt x="3981397" y="2321058"/>
                  <a:pt x="3966554" y="2358247"/>
                </a:cubicBezTo>
                <a:cubicBezTo>
                  <a:pt x="3960999" y="2394590"/>
                  <a:pt x="3953833" y="2470676"/>
                  <a:pt x="3951025" y="2499761"/>
                </a:cubicBezTo>
                <a:cubicBezTo>
                  <a:pt x="3960739" y="2527319"/>
                  <a:pt x="3950548" y="2509832"/>
                  <a:pt x="3949702" y="2532758"/>
                </a:cubicBezTo>
                <a:cubicBezTo>
                  <a:pt x="3938760" y="2520705"/>
                  <a:pt x="3952389" y="2562520"/>
                  <a:pt x="3938861" y="2556795"/>
                </a:cubicBezTo>
                <a:cubicBezTo>
                  <a:pt x="3939134" y="2561148"/>
                  <a:pt x="3939827" y="2565547"/>
                  <a:pt x="3940623" y="2570003"/>
                </a:cubicBezTo>
                <a:cubicBezTo>
                  <a:pt x="3940759" y="2570781"/>
                  <a:pt x="3940897" y="2571558"/>
                  <a:pt x="3941033" y="2572336"/>
                </a:cubicBezTo>
                <a:lnTo>
                  <a:pt x="3940366" y="2580478"/>
                </a:lnTo>
                <a:lnTo>
                  <a:pt x="3943063" y="2584265"/>
                </a:lnTo>
                <a:lnTo>
                  <a:pt x="3944125" y="2597587"/>
                </a:lnTo>
                <a:cubicBezTo>
                  <a:pt x="3944077" y="2602348"/>
                  <a:pt x="3943504" y="2607198"/>
                  <a:pt x="3942089" y="2612155"/>
                </a:cubicBezTo>
                <a:cubicBezTo>
                  <a:pt x="3932438" y="2625816"/>
                  <a:pt x="3941792" y="2663179"/>
                  <a:pt x="3929196" y="2679622"/>
                </a:cubicBezTo>
                <a:cubicBezTo>
                  <a:pt x="3925571" y="2686502"/>
                  <a:pt x="3920517" y="2712894"/>
                  <a:pt x="3923315" y="2720986"/>
                </a:cubicBezTo>
                <a:cubicBezTo>
                  <a:pt x="3923036" y="2727128"/>
                  <a:pt x="3920401" y="2732389"/>
                  <a:pt x="3923961" y="2738269"/>
                </a:cubicBezTo>
                <a:cubicBezTo>
                  <a:pt x="3928018" y="2746479"/>
                  <a:pt x="3916599" y="2759296"/>
                  <a:pt x="3922927" y="2761348"/>
                </a:cubicBezTo>
                <a:cubicBezTo>
                  <a:pt x="3919813" y="2786694"/>
                  <a:pt x="3907933" y="2868089"/>
                  <a:pt x="3905273" y="2890343"/>
                </a:cubicBezTo>
                <a:cubicBezTo>
                  <a:pt x="3905945" y="2891698"/>
                  <a:pt x="3906516" y="2893225"/>
                  <a:pt x="3906968" y="2894872"/>
                </a:cubicBezTo>
                <a:cubicBezTo>
                  <a:pt x="3909594" y="2904456"/>
                  <a:pt x="3907729" y="2916058"/>
                  <a:pt x="3902804" y="2920783"/>
                </a:cubicBezTo>
                <a:cubicBezTo>
                  <a:pt x="3885416" y="2946524"/>
                  <a:pt x="3880691" y="2976695"/>
                  <a:pt x="3873409" y="3003309"/>
                </a:cubicBezTo>
                <a:cubicBezTo>
                  <a:pt x="3866483" y="3034202"/>
                  <a:pt x="3883685" y="3021162"/>
                  <a:pt x="3865677" y="3054172"/>
                </a:cubicBezTo>
                <a:cubicBezTo>
                  <a:pt x="3869656" y="3061216"/>
                  <a:pt x="3869021" y="3066386"/>
                  <a:pt x="3865322" y="3073552"/>
                </a:cubicBezTo>
                <a:cubicBezTo>
                  <a:pt x="3862309" y="3088769"/>
                  <a:pt x="3874353" y="3094511"/>
                  <a:pt x="3864576" y="3105939"/>
                </a:cubicBezTo>
                <a:cubicBezTo>
                  <a:pt x="3871414" y="3106866"/>
                  <a:pt x="3862070" y="3136685"/>
                  <a:pt x="3869897" y="3133416"/>
                </a:cubicBezTo>
                <a:cubicBezTo>
                  <a:pt x="3873987" y="3146871"/>
                  <a:pt x="3863598" y="3146263"/>
                  <a:pt x="3866944" y="3159200"/>
                </a:cubicBezTo>
                <a:cubicBezTo>
                  <a:pt x="3866209" y="3171160"/>
                  <a:pt x="3861238" y="3148758"/>
                  <a:pt x="3858655" y="3160960"/>
                </a:cubicBezTo>
                <a:cubicBezTo>
                  <a:pt x="3856672" y="3176428"/>
                  <a:pt x="3845007" y="3169580"/>
                  <a:pt x="3857964" y="3189916"/>
                </a:cubicBezTo>
                <a:cubicBezTo>
                  <a:pt x="3851730" y="3203678"/>
                  <a:pt x="3857918" y="3210651"/>
                  <a:pt x="3857749" y="3234304"/>
                </a:cubicBezTo>
                <a:lnTo>
                  <a:pt x="3855596" y="3240571"/>
                </a:lnTo>
                <a:lnTo>
                  <a:pt x="3861634" y="3248569"/>
                </a:lnTo>
                <a:cubicBezTo>
                  <a:pt x="3864052" y="3253014"/>
                  <a:pt x="3865516" y="3258342"/>
                  <a:pt x="3864663" y="3265444"/>
                </a:cubicBezTo>
                <a:cubicBezTo>
                  <a:pt x="3848300" y="3307894"/>
                  <a:pt x="3875588" y="3268090"/>
                  <a:pt x="3865146" y="3338829"/>
                </a:cubicBezTo>
                <a:cubicBezTo>
                  <a:pt x="3862730" y="3342195"/>
                  <a:pt x="3864130" y="3351680"/>
                  <a:pt x="3867052" y="3351725"/>
                </a:cubicBezTo>
                <a:cubicBezTo>
                  <a:pt x="3865794" y="3356006"/>
                  <a:pt x="3859439" y="3365106"/>
                  <a:pt x="3863912" y="3367707"/>
                </a:cubicBezTo>
                <a:cubicBezTo>
                  <a:pt x="3863241" y="3379301"/>
                  <a:pt x="3861774" y="3390600"/>
                  <a:pt x="3859561" y="3401335"/>
                </a:cubicBezTo>
                <a:lnTo>
                  <a:pt x="3853212" y="3423129"/>
                </a:lnTo>
                <a:lnTo>
                  <a:pt x="3856572" y="3428759"/>
                </a:lnTo>
                <a:lnTo>
                  <a:pt x="3856601" y="3428999"/>
                </a:lnTo>
                <a:lnTo>
                  <a:pt x="0" y="3428999"/>
                </a:lnTo>
                <a:close/>
              </a:path>
            </a:pathLst>
          </a:custGeom>
        </p:spPr>
      </p:pic>
      <p:pic>
        <p:nvPicPr>
          <p:cNvPr id="4" name="Kuva 3">
            <a:extLst>
              <a:ext uri="{FF2B5EF4-FFF2-40B4-BE49-F238E27FC236}">
                <a16:creationId xmlns:a16="http://schemas.microsoft.com/office/drawing/2014/main" id="{6460867A-ABC1-A2E7-C657-0F5751C8F8D5}"/>
              </a:ext>
            </a:extLst>
          </p:cNvPr>
          <p:cNvPicPr>
            <a:picLocks noChangeAspect="1"/>
          </p:cNvPicPr>
          <p:nvPr/>
        </p:nvPicPr>
        <p:blipFill rotWithShape="1">
          <a:blip r:embed="rId4"/>
          <a:srcRect t="5413" r="-3" b="30091"/>
          <a:stretch/>
        </p:blipFill>
        <p:spPr>
          <a:xfrm>
            <a:off x="9" y="-7"/>
            <a:ext cx="3832765" cy="3493830"/>
          </a:xfrm>
          <a:custGeom>
            <a:avLst/>
            <a:gdLst/>
            <a:ahLst/>
            <a:cxnLst/>
            <a:rect l="l" t="t" r="r" b="b"/>
            <a:pathLst>
              <a:path w="3832765" h="3429000">
                <a:moveTo>
                  <a:pt x="0" y="0"/>
                </a:moveTo>
                <a:lnTo>
                  <a:pt x="3647227" y="0"/>
                </a:lnTo>
                <a:lnTo>
                  <a:pt x="3639550" y="38855"/>
                </a:lnTo>
                <a:cubicBezTo>
                  <a:pt x="3636650" y="54773"/>
                  <a:pt x="3634345" y="68219"/>
                  <a:pt x="3632595" y="77266"/>
                </a:cubicBezTo>
                <a:cubicBezTo>
                  <a:pt x="3626536" y="79781"/>
                  <a:pt x="3626501" y="84794"/>
                  <a:pt x="3629067" y="94172"/>
                </a:cubicBezTo>
                <a:cubicBezTo>
                  <a:pt x="3627578" y="163765"/>
                  <a:pt x="3557526" y="242917"/>
                  <a:pt x="3584106" y="259179"/>
                </a:cubicBezTo>
                <a:cubicBezTo>
                  <a:pt x="3583700" y="275569"/>
                  <a:pt x="3606846" y="331307"/>
                  <a:pt x="3599938" y="369872"/>
                </a:cubicBezTo>
                <a:cubicBezTo>
                  <a:pt x="3585388" y="383902"/>
                  <a:pt x="3596928" y="466732"/>
                  <a:pt x="3595032" y="485807"/>
                </a:cubicBezTo>
                <a:cubicBezTo>
                  <a:pt x="3585943" y="488250"/>
                  <a:pt x="3592517" y="521115"/>
                  <a:pt x="3579338" y="516547"/>
                </a:cubicBezTo>
                <a:cubicBezTo>
                  <a:pt x="3573622" y="519766"/>
                  <a:pt x="3573367" y="529229"/>
                  <a:pt x="3578241" y="534293"/>
                </a:cubicBezTo>
                <a:cubicBezTo>
                  <a:pt x="3576722" y="545474"/>
                  <a:pt x="3569890" y="551581"/>
                  <a:pt x="3577790" y="563888"/>
                </a:cubicBezTo>
                <a:cubicBezTo>
                  <a:pt x="3576008" y="579306"/>
                  <a:pt x="3555937" y="592508"/>
                  <a:pt x="3568362" y="606614"/>
                </a:cubicBezTo>
                <a:cubicBezTo>
                  <a:pt x="3548060" y="617296"/>
                  <a:pt x="3566748" y="665721"/>
                  <a:pt x="3562360" y="696544"/>
                </a:cubicBezTo>
                <a:cubicBezTo>
                  <a:pt x="3540870" y="749643"/>
                  <a:pt x="3563552" y="814684"/>
                  <a:pt x="3525923" y="839698"/>
                </a:cubicBezTo>
                <a:cubicBezTo>
                  <a:pt x="3535181" y="895191"/>
                  <a:pt x="3521523" y="937628"/>
                  <a:pt x="3518879" y="980382"/>
                </a:cubicBezTo>
                <a:cubicBezTo>
                  <a:pt x="3513995" y="999599"/>
                  <a:pt x="3527321" y="1012505"/>
                  <a:pt x="3515302" y="1028426"/>
                </a:cubicBezTo>
                <a:cubicBezTo>
                  <a:pt x="3518279" y="1066840"/>
                  <a:pt x="3496325" y="1148092"/>
                  <a:pt x="3536738" y="1210870"/>
                </a:cubicBezTo>
                <a:lnTo>
                  <a:pt x="3591526" y="1380154"/>
                </a:lnTo>
                <a:cubicBezTo>
                  <a:pt x="3610626" y="1430030"/>
                  <a:pt x="3618402" y="1446676"/>
                  <a:pt x="3627364" y="1475232"/>
                </a:cubicBezTo>
                <a:cubicBezTo>
                  <a:pt x="3630584" y="1500131"/>
                  <a:pt x="3621205" y="1517302"/>
                  <a:pt x="3629315" y="1551492"/>
                </a:cubicBezTo>
                <a:cubicBezTo>
                  <a:pt x="3627771" y="1569255"/>
                  <a:pt x="3642142" y="1604305"/>
                  <a:pt x="3642065" y="1616703"/>
                </a:cubicBezTo>
                <a:cubicBezTo>
                  <a:pt x="3644190" y="1615867"/>
                  <a:pt x="3646228" y="1622618"/>
                  <a:pt x="3644837" y="1625880"/>
                </a:cubicBezTo>
                <a:cubicBezTo>
                  <a:pt x="3644873" y="1682450"/>
                  <a:pt x="3660396" y="1644242"/>
                  <a:pt x="3653089" y="1681195"/>
                </a:cubicBezTo>
                <a:cubicBezTo>
                  <a:pt x="3653672" y="1703685"/>
                  <a:pt x="3678100" y="1693642"/>
                  <a:pt x="3669268" y="1720463"/>
                </a:cubicBezTo>
                <a:cubicBezTo>
                  <a:pt x="3672709" y="1747068"/>
                  <a:pt x="3683894" y="1760489"/>
                  <a:pt x="3680555" y="1787683"/>
                </a:cubicBezTo>
                <a:cubicBezTo>
                  <a:pt x="3683815" y="1812577"/>
                  <a:pt x="3690283" y="1832624"/>
                  <a:pt x="3690144" y="1854892"/>
                </a:cubicBezTo>
                <a:cubicBezTo>
                  <a:pt x="3694176" y="1862246"/>
                  <a:pt x="3696364" y="1869845"/>
                  <a:pt x="3692847" y="1879545"/>
                </a:cubicBezTo>
                <a:lnTo>
                  <a:pt x="3705899" y="1950159"/>
                </a:lnTo>
                <a:cubicBezTo>
                  <a:pt x="3705811" y="1963349"/>
                  <a:pt x="3696947" y="1944883"/>
                  <a:pt x="3698529" y="1956744"/>
                </a:cubicBezTo>
                <a:cubicBezTo>
                  <a:pt x="3704089" y="1967128"/>
                  <a:pt x="3694319" y="1972691"/>
                  <a:pt x="3700670" y="1983128"/>
                </a:cubicBezTo>
                <a:cubicBezTo>
                  <a:pt x="3707325" y="1975376"/>
                  <a:pt x="3704290" y="2019261"/>
                  <a:pt x="3710819" y="2016104"/>
                </a:cubicBezTo>
                <a:cubicBezTo>
                  <a:pt x="3703899" y="2032806"/>
                  <a:pt x="3716180" y="2041037"/>
                  <a:pt x="3716263" y="2057358"/>
                </a:cubicBezTo>
                <a:cubicBezTo>
                  <a:pt x="3714181" y="2066395"/>
                  <a:pt x="3708419" y="2088153"/>
                  <a:pt x="3713451" y="2092532"/>
                </a:cubicBezTo>
                <a:cubicBezTo>
                  <a:pt x="3702969" y="2134723"/>
                  <a:pt x="3713408" y="2112089"/>
                  <a:pt x="3712825" y="2145702"/>
                </a:cubicBezTo>
                <a:cubicBezTo>
                  <a:pt x="3711099" y="2175441"/>
                  <a:pt x="3721651" y="2170882"/>
                  <a:pt x="3710370" y="2205762"/>
                </a:cubicBezTo>
                <a:cubicBezTo>
                  <a:pt x="3706686" y="2213193"/>
                  <a:pt x="3707151" y="2225380"/>
                  <a:pt x="3711407" y="2232983"/>
                </a:cubicBezTo>
                <a:cubicBezTo>
                  <a:pt x="3712139" y="2234292"/>
                  <a:pt x="3712959" y="2235411"/>
                  <a:pt x="3713840" y="2236309"/>
                </a:cubicBezTo>
                <a:cubicBezTo>
                  <a:pt x="3705311" y="2258197"/>
                  <a:pt x="3712810" y="2264929"/>
                  <a:pt x="3706371" y="2276362"/>
                </a:cubicBezTo>
                <a:cubicBezTo>
                  <a:pt x="3707813" y="2303313"/>
                  <a:pt x="3719116" y="2319717"/>
                  <a:pt x="3713548" y="2330164"/>
                </a:cubicBezTo>
                <a:cubicBezTo>
                  <a:pt x="3716700" y="2349548"/>
                  <a:pt x="3722681" y="2379563"/>
                  <a:pt x="3725281" y="2392669"/>
                </a:cubicBezTo>
                <a:cubicBezTo>
                  <a:pt x="3729704" y="2396182"/>
                  <a:pt x="3728251" y="2402767"/>
                  <a:pt x="3729156" y="2408800"/>
                </a:cubicBezTo>
                <a:cubicBezTo>
                  <a:pt x="3733288" y="2414878"/>
                  <a:pt x="3733591" y="2443086"/>
                  <a:pt x="3731527" y="2451803"/>
                </a:cubicBezTo>
                <a:lnTo>
                  <a:pt x="3736702" y="2478754"/>
                </a:lnTo>
                <a:cubicBezTo>
                  <a:pt x="3728550" y="2525478"/>
                  <a:pt x="3760386" y="2545889"/>
                  <a:pt x="3730701" y="2582746"/>
                </a:cubicBezTo>
                <a:cubicBezTo>
                  <a:pt x="3730821" y="2599785"/>
                  <a:pt x="3740171" y="2587220"/>
                  <a:pt x="3740291" y="2604259"/>
                </a:cubicBezTo>
                <a:cubicBezTo>
                  <a:pt x="3743848" y="2626667"/>
                  <a:pt x="3731064" y="2615985"/>
                  <a:pt x="3745312" y="2636571"/>
                </a:cubicBezTo>
                <a:cubicBezTo>
                  <a:pt x="3741774" y="2677126"/>
                  <a:pt x="3756230" y="2698390"/>
                  <a:pt x="3745913" y="2734956"/>
                </a:cubicBezTo>
                <a:cubicBezTo>
                  <a:pt x="3751211" y="2727858"/>
                  <a:pt x="3750682" y="2814031"/>
                  <a:pt x="3749695" y="2825841"/>
                </a:cubicBezTo>
                <a:cubicBezTo>
                  <a:pt x="3749942" y="2850991"/>
                  <a:pt x="3747920" y="2877551"/>
                  <a:pt x="3747393" y="2915771"/>
                </a:cubicBezTo>
                <a:cubicBezTo>
                  <a:pt x="3750755" y="2949567"/>
                  <a:pt x="3739923" y="2933903"/>
                  <a:pt x="3751447" y="2964244"/>
                </a:cubicBezTo>
                <a:cubicBezTo>
                  <a:pt x="3751616" y="2982921"/>
                  <a:pt x="3749341" y="3024704"/>
                  <a:pt x="3748411" y="3027834"/>
                </a:cubicBezTo>
                <a:lnTo>
                  <a:pt x="3748938" y="3029071"/>
                </a:lnTo>
                <a:cubicBezTo>
                  <a:pt x="3750070" y="3034527"/>
                  <a:pt x="3749794" y="3037871"/>
                  <a:pt x="3748894" y="3040270"/>
                </a:cubicBezTo>
                <a:lnTo>
                  <a:pt x="3747334" y="3042558"/>
                </a:lnTo>
                <a:cubicBezTo>
                  <a:pt x="3747162" y="3045102"/>
                  <a:pt x="3746989" y="3047646"/>
                  <a:pt x="3746817" y="3050190"/>
                </a:cubicBezTo>
                <a:lnTo>
                  <a:pt x="3744491" y="3065086"/>
                </a:lnTo>
                <a:lnTo>
                  <a:pt x="3745283" y="3068003"/>
                </a:lnTo>
                <a:lnTo>
                  <a:pt x="3743686" y="3090671"/>
                </a:lnTo>
                <a:lnTo>
                  <a:pt x="3744246" y="3091046"/>
                </a:lnTo>
                <a:cubicBezTo>
                  <a:pt x="3745467" y="3092400"/>
                  <a:pt x="3746300" y="3094375"/>
                  <a:pt x="3746343" y="3097703"/>
                </a:cubicBezTo>
                <a:cubicBezTo>
                  <a:pt x="3754816" y="3093496"/>
                  <a:pt x="3749641" y="3100105"/>
                  <a:pt x="3749018" y="3110287"/>
                </a:cubicBezTo>
                <a:cubicBezTo>
                  <a:pt x="3762039" y="3106026"/>
                  <a:pt x="3755113" y="3134407"/>
                  <a:pt x="3762400" y="3140063"/>
                </a:cubicBezTo>
                <a:cubicBezTo>
                  <a:pt x="3761648" y="3147641"/>
                  <a:pt x="3761093" y="3155576"/>
                  <a:pt x="3760798" y="3163705"/>
                </a:cubicBezTo>
                <a:cubicBezTo>
                  <a:pt x="3760796" y="3165306"/>
                  <a:pt x="3760795" y="3166906"/>
                  <a:pt x="3760793" y="3168507"/>
                </a:cubicBezTo>
                <a:lnTo>
                  <a:pt x="3760925" y="3168621"/>
                </a:lnTo>
                <a:cubicBezTo>
                  <a:pt x="3761203" y="3169703"/>
                  <a:pt x="3761307" y="3171298"/>
                  <a:pt x="3761180" y="3173722"/>
                </a:cubicBezTo>
                <a:lnTo>
                  <a:pt x="3760784" y="3177263"/>
                </a:lnTo>
                <a:lnTo>
                  <a:pt x="3760776" y="3186578"/>
                </a:lnTo>
                <a:lnTo>
                  <a:pt x="3761644" y="3189908"/>
                </a:lnTo>
                <a:cubicBezTo>
                  <a:pt x="3767239" y="3200999"/>
                  <a:pt x="3784386" y="3192521"/>
                  <a:pt x="3778090" y="3215620"/>
                </a:cubicBezTo>
                <a:cubicBezTo>
                  <a:pt x="3782929" y="3238942"/>
                  <a:pt x="3794645" y="3248487"/>
                  <a:pt x="3792860" y="3273934"/>
                </a:cubicBezTo>
                <a:cubicBezTo>
                  <a:pt x="3797428" y="3295746"/>
                  <a:pt x="3804878" y="3312408"/>
                  <a:pt x="3805965" y="3332638"/>
                </a:cubicBezTo>
                <a:cubicBezTo>
                  <a:pt x="3810325" y="3338359"/>
                  <a:pt x="3812891" y="3344736"/>
                  <a:pt x="3809972" y="3354360"/>
                </a:cubicBezTo>
                <a:cubicBezTo>
                  <a:pt x="3815463" y="3373933"/>
                  <a:pt x="3822569" y="3374995"/>
                  <a:pt x="3820366" y="3391014"/>
                </a:cubicBezTo>
                <a:cubicBezTo>
                  <a:pt x="3832550" y="3396219"/>
                  <a:pt x="3828906" y="3399305"/>
                  <a:pt x="3827143" y="3406519"/>
                </a:cubicBezTo>
                <a:cubicBezTo>
                  <a:pt x="3827126" y="3406819"/>
                  <a:pt x="3827110" y="3407118"/>
                  <a:pt x="3827093" y="3407418"/>
                </a:cubicBezTo>
                <a:lnTo>
                  <a:pt x="3828820" y="3408091"/>
                </a:lnTo>
                <a:lnTo>
                  <a:pt x="3830121" y="3410929"/>
                </a:lnTo>
                <a:lnTo>
                  <a:pt x="3831461" y="3420084"/>
                </a:lnTo>
                <a:cubicBezTo>
                  <a:pt x="3831507" y="3421309"/>
                  <a:pt x="3831554" y="3422534"/>
                  <a:pt x="3831600" y="3423759"/>
                </a:cubicBezTo>
                <a:cubicBezTo>
                  <a:pt x="3831831" y="3426205"/>
                  <a:pt x="3832160" y="3427719"/>
                  <a:pt x="3832580" y="3428642"/>
                </a:cubicBezTo>
                <a:cubicBezTo>
                  <a:pt x="3832626" y="3428658"/>
                  <a:pt x="3832672" y="3428675"/>
                  <a:pt x="3832719" y="3428690"/>
                </a:cubicBezTo>
                <a:lnTo>
                  <a:pt x="3832765" y="3429000"/>
                </a:lnTo>
                <a:lnTo>
                  <a:pt x="0" y="3429000"/>
                </a:lnTo>
                <a:close/>
              </a:path>
            </a:pathLst>
          </a:custGeom>
        </p:spPr>
      </p:pic>
      <p:sp>
        <p:nvSpPr>
          <p:cNvPr id="3" name="Sisällön paikkamerkki 2">
            <a:extLst>
              <a:ext uri="{FF2B5EF4-FFF2-40B4-BE49-F238E27FC236}">
                <a16:creationId xmlns:a16="http://schemas.microsoft.com/office/drawing/2014/main" id="{1DD1D947-063E-1B04-8D3B-125B6F3AD5DA}"/>
              </a:ext>
            </a:extLst>
          </p:cNvPr>
          <p:cNvSpPr>
            <a:spLocks noGrp="1"/>
          </p:cNvSpPr>
          <p:nvPr>
            <p:ph idx="1"/>
          </p:nvPr>
        </p:nvSpPr>
        <p:spPr>
          <a:xfrm>
            <a:off x="4086468" y="873315"/>
            <a:ext cx="8263470" cy="5866682"/>
          </a:xfrm>
        </p:spPr>
        <p:txBody>
          <a:bodyPr>
            <a:normAutofit fontScale="92500" lnSpcReduction="20000"/>
          </a:bodyPr>
          <a:lstStyle/>
          <a:p>
            <a:pPr marL="0" indent="0">
              <a:buNone/>
            </a:pPr>
            <a:r>
              <a:rPr lang="fi-FI" sz="1800" b="1" dirty="0">
                <a:latin typeface="Calibri" panose="020F0502020204030204" pitchFamily="34" charset="0"/>
                <a:ea typeface="Calibri" panose="020F0502020204030204" pitchFamily="34" charset="0"/>
                <a:cs typeface="Calibri" panose="020F0502020204030204" pitchFamily="34" charset="0"/>
              </a:rPr>
              <a:t>USKONTO</a:t>
            </a:r>
          </a:p>
          <a:p>
            <a:r>
              <a:rPr lang="fi-FI" sz="1500" b="1" i="0" dirty="0">
                <a:effectLst/>
                <a:latin typeface="Calibri" panose="020F0502020204030204" pitchFamily="34" charset="0"/>
                <a:ea typeface="Calibri" panose="020F0502020204030204" pitchFamily="34" charset="0"/>
                <a:cs typeface="Calibri" panose="020F0502020204030204" pitchFamily="34" charset="0"/>
              </a:rPr>
              <a:t>Katolinen kristillisyys yhdisti keskiajan Länsi-Eurooppaa</a:t>
            </a:r>
            <a:r>
              <a:rPr lang="fi-FI" sz="1500" b="0" i="0" dirty="0">
                <a:effectLst/>
                <a:latin typeface="Calibri" panose="020F0502020204030204" pitchFamily="34" charset="0"/>
                <a:ea typeface="Calibri" panose="020F0502020204030204" pitchFamily="34" charset="0"/>
                <a:cs typeface="Calibri" panose="020F0502020204030204" pitchFamily="34" charset="0"/>
              </a:rPr>
              <a:t>, mutta kulttuurivaikutteita saatiin ortodokseilta sekä muslimeilta</a:t>
            </a:r>
          </a:p>
          <a:p>
            <a:r>
              <a:rPr lang="fi-FI" sz="1500" dirty="0">
                <a:latin typeface="Calibri" panose="020F0502020204030204" pitchFamily="34" charset="0"/>
                <a:ea typeface="Calibri" panose="020F0502020204030204" pitchFamily="34" charset="0"/>
                <a:cs typeface="Calibri" panose="020F0502020204030204" pitchFamily="34" charset="0"/>
              </a:rPr>
              <a:t>Kuuria, kanoninen oikeus, inkvisitio, kerettiläinen, ristiretket</a:t>
            </a:r>
          </a:p>
          <a:p>
            <a:r>
              <a:rPr lang="fi-FI" sz="1500" dirty="0">
                <a:latin typeface="Calibri" panose="020F0502020204030204" pitchFamily="34" charset="0"/>
                <a:ea typeface="Calibri" panose="020F0502020204030204" pitchFamily="34" charset="0"/>
                <a:cs typeface="Calibri" panose="020F0502020204030204" pitchFamily="34" charset="0"/>
              </a:rPr>
              <a:t>luostarilaitos</a:t>
            </a:r>
          </a:p>
          <a:p>
            <a:pPr marL="0" indent="0">
              <a:buNone/>
            </a:pPr>
            <a:endParaRPr lang="fi-FI" sz="1500" b="0" i="0" dirty="0">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fi-FI" sz="1800" b="1" dirty="0">
                <a:latin typeface="Calibri" panose="020F0502020204030204" pitchFamily="34" charset="0"/>
                <a:ea typeface="Calibri" panose="020F0502020204030204" pitchFamily="34" charset="0"/>
                <a:cs typeface="Calibri" panose="020F0502020204030204" pitchFamily="34" charset="0"/>
              </a:rPr>
              <a:t>MAAILMANKUVA</a:t>
            </a:r>
          </a:p>
          <a:p>
            <a:r>
              <a:rPr lang="fi-FI" sz="1500" dirty="0">
                <a:latin typeface="Calibri" panose="020F0502020204030204" pitchFamily="34" charset="0"/>
                <a:ea typeface="Calibri" panose="020F0502020204030204" pitchFamily="34" charset="0"/>
                <a:cs typeface="Calibri" panose="020F0502020204030204" pitchFamily="34" charset="0"/>
              </a:rPr>
              <a:t>Keskiajan alussa Eurooppa oli hajanainen (valtioiden välillä ei ollut selkeitä rajoja)</a:t>
            </a:r>
          </a:p>
          <a:p>
            <a:r>
              <a:rPr lang="fi-FI" sz="1500" dirty="0">
                <a:latin typeface="Calibri" panose="020F0502020204030204" pitchFamily="34" charset="0"/>
                <a:ea typeface="Calibri" panose="020F0502020204030204" pitchFamily="34" charset="0"/>
                <a:cs typeface="Calibri" panose="020F0502020204030204" pitchFamily="34" charset="0"/>
              </a:rPr>
              <a:t>Läntistä kristikuntaa </a:t>
            </a:r>
            <a:r>
              <a:rPr lang="fi-FI" sz="1500" b="1" dirty="0">
                <a:latin typeface="Calibri" panose="020F0502020204030204" pitchFamily="34" charset="0"/>
                <a:ea typeface="Calibri" panose="020F0502020204030204" pitchFamily="34" charset="0"/>
                <a:cs typeface="Calibri" panose="020F0502020204030204" pitchFamily="34" charset="0"/>
              </a:rPr>
              <a:t>yhdisti feodalismi, säätyjako, ritarikulttuuri ja latinan kieli </a:t>
            </a:r>
            <a:r>
              <a:rPr lang="fi-FI" sz="1500" dirty="0">
                <a:latin typeface="Calibri" panose="020F0502020204030204" pitchFamily="34" charset="0"/>
                <a:ea typeface="Calibri" panose="020F0502020204030204" pitchFamily="34" charset="0"/>
                <a:cs typeface="Calibri" panose="020F0502020204030204" pitchFamily="34" charset="0"/>
              </a:rPr>
              <a:t>(oppineet)</a:t>
            </a:r>
          </a:p>
          <a:p>
            <a:r>
              <a:rPr lang="fi-FI" sz="1500" dirty="0">
                <a:latin typeface="Calibri" panose="020F0502020204030204" pitchFamily="34" charset="0"/>
                <a:ea typeface="Calibri" panose="020F0502020204030204" pitchFamily="34" charset="0"/>
                <a:cs typeface="Calibri" panose="020F0502020204030204" pitchFamily="34" charset="0"/>
              </a:rPr>
              <a:t>Yhteisöllisyys (oma kylä ja kirkko), karnevaalit</a:t>
            </a:r>
          </a:p>
          <a:p>
            <a:r>
              <a:rPr lang="fi-FI" sz="1500" dirty="0">
                <a:latin typeface="Calibri" panose="020F0502020204030204" pitchFamily="34" charset="0"/>
                <a:ea typeface="Calibri" panose="020F0502020204030204" pitchFamily="34" charset="0"/>
                <a:cs typeface="Calibri" panose="020F0502020204030204" pitchFamily="34" charset="0"/>
              </a:rPr>
              <a:t>Nykyhetki, </a:t>
            </a:r>
            <a:r>
              <a:rPr lang="fi-FI" sz="1500" b="1" dirty="0">
                <a:latin typeface="Calibri" panose="020F0502020204030204" pitchFamily="34" charset="0"/>
                <a:ea typeface="Calibri" panose="020F0502020204030204" pitchFamily="34" charset="0"/>
                <a:cs typeface="Calibri" panose="020F0502020204030204" pitchFamily="34" charset="0"/>
              </a:rPr>
              <a:t>luonnon kiertokulku</a:t>
            </a:r>
            <a:r>
              <a:rPr lang="fi-FI" sz="1500" dirty="0">
                <a:latin typeface="Calibri" panose="020F0502020204030204" pitchFamily="34" charset="0"/>
                <a:ea typeface="Calibri" panose="020F0502020204030204" pitchFamily="34" charset="0"/>
                <a:cs typeface="Calibri" panose="020F0502020204030204" pitchFamily="34" charset="0"/>
              </a:rPr>
              <a:t> ja vuodenajat määrittivät elämää (aikaa vaikea mitata, kirkkopyhät)</a:t>
            </a:r>
          </a:p>
          <a:p>
            <a:r>
              <a:rPr lang="fi-FI" sz="1500" b="1" dirty="0">
                <a:latin typeface="Calibri" panose="020F0502020204030204" pitchFamily="34" charset="0"/>
                <a:ea typeface="Calibri" panose="020F0502020204030204" pitchFamily="34" charset="0"/>
                <a:cs typeface="Calibri" panose="020F0502020204030204" pitchFamily="34" charset="0"/>
              </a:rPr>
              <a:t>Pyhimyksillä suuri rooli, kirkon opit </a:t>
            </a:r>
            <a:r>
              <a:rPr lang="fi-FI" sz="1500" dirty="0">
                <a:latin typeface="Calibri" panose="020F0502020204030204" pitchFamily="34" charset="0"/>
                <a:ea typeface="Calibri" panose="020F0502020204030204" pitchFamily="34" charset="0"/>
                <a:cs typeface="Calibri" panose="020F0502020204030204" pitchFamily="34" charset="0"/>
              </a:rPr>
              <a:t>olivat olennainen osa maailmankuvaa</a:t>
            </a:r>
          </a:p>
          <a:p>
            <a:pPr marL="0" indent="0">
              <a:buNone/>
            </a:pPr>
            <a:endParaRPr lang="fi-FI" sz="15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fi-FI" sz="1800" b="1" dirty="0">
                <a:latin typeface="Calibri" panose="020F0502020204030204" pitchFamily="34" charset="0"/>
                <a:ea typeface="Calibri" panose="020F0502020204030204" pitchFamily="34" charset="0"/>
                <a:cs typeface="Calibri" panose="020F0502020204030204" pitchFamily="34" charset="0"/>
              </a:rPr>
              <a:t>TAIDE</a:t>
            </a:r>
          </a:p>
          <a:p>
            <a:r>
              <a:rPr lang="fi-FI" sz="1500" dirty="0">
                <a:latin typeface="Calibri" panose="020F0502020204030204" pitchFamily="34" charset="0"/>
                <a:ea typeface="Calibri" panose="020F0502020204030204" pitchFamily="34" charset="0"/>
                <a:cs typeface="Calibri" panose="020F0502020204030204" pitchFamily="34" charset="0"/>
              </a:rPr>
              <a:t>Kirkkoarkkitehtuuria, alttaritauluja, </a:t>
            </a:r>
            <a:r>
              <a:rPr lang="fi-FI" sz="1500" b="1" dirty="0">
                <a:latin typeface="Calibri" panose="020F0502020204030204" pitchFamily="34" charset="0"/>
                <a:ea typeface="Calibri" panose="020F0502020204030204" pitchFamily="34" charset="0"/>
                <a:cs typeface="Calibri" panose="020F0502020204030204" pitchFamily="34" charset="0"/>
              </a:rPr>
              <a:t>aiheet Raamatusta </a:t>
            </a:r>
          </a:p>
          <a:p>
            <a:r>
              <a:rPr lang="fi-FI" sz="1500" b="1" dirty="0">
                <a:latin typeface="Calibri" panose="020F0502020204030204" pitchFamily="34" charset="0"/>
                <a:ea typeface="Calibri" panose="020F0502020204030204" pitchFamily="34" charset="0"/>
                <a:cs typeface="Calibri" panose="020F0502020204030204" pitchFamily="34" charset="0"/>
              </a:rPr>
              <a:t>Arvoperspektiivi</a:t>
            </a:r>
          </a:p>
          <a:p>
            <a:r>
              <a:rPr lang="fi-FI" sz="1500" dirty="0">
                <a:latin typeface="Calibri" panose="020F0502020204030204" pitchFamily="34" charset="0"/>
                <a:ea typeface="Calibri" panose="020F0502020204030204" pitchFamily="34" charset="0"/>
                <a:cs typeface="Calibri" panose="020F0502020204030204" pitchFamily="34" charset="0"/>
              </a:rPr>
              <a:t>Mesenaatit</a:t>
            </a:r>
          </a:p>
          <a:p>
            <a:r>
              <a:rPr lang="fi-FI" sz="1500" dirty="0">
                <a:latin typeface="Calibri" panose="020F0502020204030204" pitchFamily="34" charset="0"/>
                <a:ea typeface="Calibri" panose="020F0502020204030204" pitchFamily="34" charset="0"/>
                <a:cs typeface="Calibri" panose="020F0502020204030204" pitchFamily="34" charset="0"/>
              </a:rPr>
              <a:t>Ei taiteilijoita vaan käsityöläisiä</a:t>
            </a:r>
          </a:p>
          <a:p>
            <a:r>
              <a:rPr lang="fi-FI" sz="1500" b="1" dirty="0">
                <a:latin typeface="Calibri" panose="020F0502020204030204" pitchFamily="34" charset="0"/>
                <a:ea typeface="Calibri" panose="020F0502020204030204" pitchFamily="34" charset="0"/>
                <a:cs typeface="Calibri" panose="020F0502020204030204" pitchFamily="34" charset="0"/>
              </a:rPr>
              <a:t>Romaaninen tyyli </a:t>
            </a:r>
            <a:r>
              <a:rPr lang="fi-FI" sz="1500" dirty="0">
                <a:latin typeface="Calibri" panose="020F0502020204030204" pitchFamily="34" charset="0"/>
                <a:ea typeface="Calibri" panose="020F0502020204030204" pitchFamily="34" charset="0"/>
                <a:cs typeface="Calibri" panose="020F0502020204030204" pitchFamily="34" charset="0"/>
              </a:rPr>
              <a:t>(1000-1100), basilikakirkot</a:t>
            </a:r>
          </a:p>
          <a:p>
            <a:r>
              <a:rPr lang="fi-FI" sz="1500" b="1" dirty="0">
                <a:latin typeface="Calibri" panose="020F0502020204030204" pitchFamily="34" charset="0"/>
                <a:ea typeface="Calibri" panose="020F0502020204030204" pitchFamily="34" charset="0"/>
                <a:cs typeface="Calibri" panose="020F0502020204030204" pitchFamily="34" charset="0"/>
              </a:rPr>
              <a:t>Goottilainen tyyli </a:t>
            </a:r>
            <a:r>
              <a:rPr lang="fi-FI" sz="1500" dirty="0">
                <a:latin typeface="Calibri" panose="020F0502020204030204" pitchFamily="34" charset="0"/>
                <a:ea typeface="Calibri" panose="020F0502020204030204" pitchFamily="34" charset="0"/>
                <a:cs typeface="Calibri" panose="020F0502020204030204" pitchFamily="34" charset="0"/>
              </a:rPr>
              <a:t>(1100-1400), katedraalikirkot</a:t>
            </a:r>
          </a:p>
          <a:p>
            <a:endParaRPr lang="fi-FI" sz="700" dirty="0"/>
          </a:p>
          <a:p>
            <a:endParaRPr lang="fi-FI" sz="700" dirty="0"/>
          </a:p>
          <a:p>
            <a:endParaRPr lang="fi-FI" sz="700" dirty="0"/>
          </a:p>
          <a:p>
            <a:endParaRPr lang="fi-FI" sz="700" dirty="0"/>
          </a:p>
        </p:txBody>
      </p:sp>
      <p:sp>
        <p:nvSpPr>
          <p:cNvPr id="6" name="Tekstiruutu 5">
            <a:extLst>
              <a:ext uri="{FF2B5EF4-FFF2-40B4-BE49-F238E27FC236}">
                <a16:creationId xmlns:a16="http://schemas.microsoft.com/office/drawing/2014/main" id="{9BEB229F-4EBD-1A27-0A7D-C0804AEF3620}"/>
              </a:ext>
            </a:extLst>
          </p:cNvPr>
          <p:cNvSpPr txBox="1"/>
          <p:nvPr/>
        </p:nvSpPr>
        <p:spPr>
          <a:xfrm>
            <a:off x="5763491" y="2944091"/>
            <a:ext cx="914400" cy="914400"/>
          </a:xfrm>
          <a:prstGeom prst="rect">
            <a:avLst/>
          </a:prstGeom>
          <a:noFill/>
        </p:spPr>
        <p:txBody>
          <a:bodyPr wrap="square" rtlCol="0">
            <a:spAutoFit/>
          </a:bodyPr>
          <a:lstStyle/>
          <a:p>
            <a:endParaRPr lang="fi-FI" dirty="0"/>
          </a:p>
        </p:txBody>
      </p:sp>
      <p:sp>
        <p:nvSpPr>
          <p:cNvPr id="7" name="Tekstiruutu 6">
            <a:extLst>
              <a:ext uri="{FF2B5EF4-FFF2-40B4-BE49-F238E27FC236}">
                <a16:creationId xmlns:a16="http://schemas.microsoft.com/office/drawing/2014/main" id="{AE266943-C672-0920-C1A8-8EC7A51BBD76}"/>
              </a:ext>
            </a:extLst>
          </p:cNvPr>
          <p:cNvSpPr txBox="1"/>
          <p:nvPr/>
        </p:nvSpPr>
        <p:spPr>
          <a:xfrm>
            <a:off x="5763491" y="2944091"/>
            <a:ext cx="914400" cy="914400"/>
          </a:xfrm>
          <a:prstGeom prst="rect">
            <a:avLst/>
          </a:prstGeom>
          <a:noFill/>
        </p:spPr>
        <p:txBody>
          <a:bodyPr wrap="square" rtlCol="0">
            <a:spAutoFit/>
          </a:bodyPr>
          <a:lstStyle/>
          <a:p>
            <a:endParaRPr lang="fi-FI" dirty="0"/>
          </a:p>
        </p:txBody>
      </p:sp>
      <p:sp>
        <p:nvSpPr>
          <p:cNvPr id="8" name="Tekstiruutu 7">
            <a:extLst>
              <a:ext uri="{FF2B5EF4-FFF2-40B4-BE49-F238E27FC236}">
                <a16:creationId xmlns:a16="http://schemas.microsoft.com/office/drawing/2014/main" id="{0ABD5E89-7CBA-D236-9087-0C97EE12355F}"/>
              </a:ext>
            </a:extLst>
          </p:cNvPr>
          <p:cNvSpPr txBox="1"/>
          <p:nvPr/>
        </p:nvSpPr>
        <p:spPr>
          <a:xfrm rot="10800000" flipV="1">
            <a:off x="8839197" y="4894039"/>
            <a:ext cx="3117276" cy="1200329"/>
          </a:xfrm>
          <a:prstGeom prst="rect">
            <a:avLst/>
          </a:prstGeom>
          <a:noFill/>
        </p:spPr>
        <p:txBody>
          <a:bodyPr wrap="square" rtlCol="0">
            <a:spAutoFit/>
          </a:bodyPr>
          <a:lstStyle/>
          <a:p>
            <a:r>
              <a:rPr lang="fi-FI" b="1" dirty="0"/>
              <a:t>TIEDE</a:t>
            </a:r>
          </a:p>
          <a:p>
            <a:r>
              <a:rPr lang="fi-FI" dirty="0"/>
              <a:t>”Kaikki olemassa oleva tieto on saatu selville jo antiikin aikana”.</a:t>
            </a:r>
          </a:p>
        </p:txBody>
      </p:sp>
    </p:spTree>
    <p:extLst>
      <p:ext uri="{BB962C8B-B14F-4D97-AF65-F5344CB8AC3E}">
        <p14:creationId xmlns:p14="http://schemas.microsoft.com/office/powerpoint/2010/main" val="3031929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3" end="1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2" end="12"/>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4" end="1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5" end="1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6" end="1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7" end="17"/>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8" end="1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542F8BBB-D32D-8B06-B097-647D10E30CE0}"/>
              </a:ext>
            </a:extLst>
          </p:cNvPr>
          <p:cNvSpPr>
            <a:spLocks noGrp="1"/>
          </p:cNvSpPr>
          <p:nvPr>
            <p:ph type="title"/>
          </p:nvPr>
        </p:nvSpPr>
        <p:spPr>
          <a:xfrm>
            <a:off x="221513" y="24883"/>
            <a:ext cx="10515600" cy="623703"/>
          </a:xfrm>
        </p:spPr>
        <p:txBody>
          <a:bodyPr>
            <a:noAutofit/>
          </a:bodyPr>
          <a:lstStyle/>
          <a:p>
            <a:r>
              <a:rPr lang="fi-FI" sz="3600" dirty="0"/>
              <a:t>Uuden ajan murros 1400-luvun loppu-1500-luvun alku</a:t>
            </a:r>
          </a:p>
        </p:txBody>
      </p:sp>
      <p:sp>
        <p:nvSpPr>
          <p:cNvPr id="3" name="Sisällön paikkamerkki 2">
            <a:extLst>
              <a:ext uri="{FF2B5EF4-FFF2-40B4-BE49-F238E27FC236}">
                <a16:creationId xmlns:a16="http://schemas.microsoft.com/office/drawing/2014/main" id="{1E8A04A2-42C3-8697-EFDB-12AB5C19621B}"/>
              </a:ext>
            </a:extLst>
          </p:cNvPr>
          <p:cNvSpPr>
            <a:spLocks noGrp="1"/>
          </p:cNvSpPr>
          <p:nvPr>
            <p:ph idx="1"/>
          </p:nvPr>
        </p:nvSpPr>
        <p:spPr>
          <a:xfrm>
            <a:off x="221513" y="648586"/>
            <a:ext cx="11527464" cy="6014410"/>
          </a:xfrm>
        </p:spPr>
        <p:txBody>
          <a:bodyPr>
            <a:normAutofit fontScale="25000" lnSpcReduction="20000"/>
          </a:bodyPr>
          <a:lstStyle/>
          <a:p>
            <a:pPr marL="0" indent="0">
              <a:buNone/>
            </a:pPr>
            <a:r>
              <a:rPr lang="fi-FI" sz="7200" b="1" dirty="0">
                <a:latin typeface="Calibri" panose="020F0502020204030204" pitchFamily="34" charset="0"/>
                <a:ea typeface="Calibri" panose="020F0502020204030204" pitchFamily="34" charset="0"/>
                <a:cs typeface="Calibri" panose="020F0502020204030204" pitchFamily="34" charset="0"/>
              </a:rPr>
              <a:t>TAIDE</a:t>
            </a:r>
          </a:p>
          <a:p>
            <a:pPr marL="0" indent="0">
              <a:buNone/>
            </a:pPr>
            <a:r>
              <a:rPr lang="fi-FI" sz="6000" b="1" dirty="0">
                <a:latin typeface="Calibri" panose="020F0502020204030204" pitchFamily="34" charset="0"/>
                <a:ea typeface="Calibri" panose="020F0502020204030204" pitchFamily="34" charset="0"/>
                <a:cs typeface="Calibri" panose="020F0502020204030204" pitchFamily="34" charset="0"/>
              </a:rPr>
              <a:t>Renessanssi</a:t>
            </a:r>
          </a:p>
          <a:p>
            <a:r>
              <a:rPr lang="fi-FI" sz="6000" dirty="0">
                <a:latin typeface="Calibri" panose="020F0502020204030204" pitchFamily="34" charset="0"/>
                <a:ea typeface="Calibri" panose="020F0502020204030204" pitchFamily="34" charset="0"/>
                <a:cs typeface="Calibri" panose="020F0502020204030204" pitchFamily="34" charset="0"/>
              </a:rPr>
              <a:t>Antiikin kulttuurin uudelleen elpyminen/syntyminen (la </a:t>
            </a:r>
            <a:r>
              <a:rPr lang="fi-FI" sz="6000" dirty="0" err="1">
                <a:latin typeface="Calibri" panose="020F0502020204030204" pitchFamily="34" charset="0"/>
                <a:ea typeface="Calibri" panose="020F0502020204030204" pitchFamily="34" charset="0"/>
                <a:cs typeface="Calibri" panose="020F0502020204030204" pitchFamily="34" charset="0"/>
              </a:rPr>
              <a:t>rinascita</a:t>
            </a:r>
            <a:r>
              <a:rPr lang="fi-FI" sz="6000" dirty="0">
                <a:latin typeface="Calibri" panose="020F0502020204030204" pitchFamily="34" charset="0"/>
                <a:ea typeface="Calibri" panose="020F0502020204030204" pitchFamily="34" charset="0"/>
                <a:cs typeface="Calibri" panose="020F0502020204030204" pitchFamily="34" charset="0"/>
              </a:rPr>
              <a:t>), </a:t>
            </a:r>
            <a:r>
              <a:rPr lang="fi-FI" sz="6000" b="1" dirty="0">
                <a:latin typeface="Calibri" panose="020F0502020204030204" pitchFamily="34" charset="0"/>
                <a:ea typeface="Calibri" panose="020F0502020204030204" pitchFamily="34" charset="0"/>
                <a:cs typeface="Calibri" panose="020F0502020204030204" pitchFamily="34" charset="0"/>
              </a:rPr>
              <a:t>esikuvana Kreikan klassinen tyyli</a:t>
            </a:r>
          </a:p>
          <a:p>
            <a:r>
              <a:rPr lang="fi-FI" sz="6000" dirty="0">
                <a:latin typeface="Calibri" panose="020F0502020204030204" pitchFamily="34" charset="0"/>
                <a:ea typeface="Calibri" panose="020F0502020204030204" pitchFamily="34" charset="0"/>
                <a:cs typeface="Calibri" panose="020F0502020204030204" pitchFamily="34" charset="0"/>
              </a:rPr>
              <a:t>Ihanteena </a:t>
            </a:r>
            <a:r>
              <a:rPr lang="fi-FI" sz="6000" b="1" dirty="0">
                <a:latin typeface="Calibri" panose="020F0502020204030204" pitchFamily="34" charset="0"/>
                <a:ea typeface="Calibri" panose="020F0502020204030204" pitchFamily="34" charset="0"/>
                <a:cs typeface="Calibri" panose="020F0502020204030204" pitchFamily="34" charset="0"/>
              </a:rPr>
              <a:t>yksilöllinen ja oppinut ihminen, omia rajojaan hakeva yleisnero</a:t>
            </a:r>
          </a:p>
          <a:p>
            <a:r>
              <a:rPr lang="fi-FI" sz="6000" dirty="0">
                <a:latin typeface="Calibri" panose="020F0502020204030204" pitchFamily="34" charset="0"/>
                <a:ea typeface="Calibri" panose="020F0502020204030204" pitchFamily="34" charset="0"/>
                <a:cs typeface="Calibri" panose="020F0502020204030204" pitchFamily="34" charset="0"/>
              </a:rPr>
              <a:t>Huomio maanpäälliseen elämään (pukeutuminen, ruokakulttuuri)</a:t>
            </a:r>
          </a:p>
          <a:p>
            <a:r>
              <a:rPr lang="fi-FI" sz="6000" dirty="0">
                <a:latin typeface="Calibri" panose="020F0502020204030204" pitchFamily="34" charset="0"/>
                <a:ea typeface="Calibri" panose="020F0502020204030204" pitchFamily="34" charset="0"/>
                <a:cs typeface="Calibri" panose="020F0502020204030204" pitchFamily="34" charset="0"/>
              </a:rPr>
              <a:t>Aiheita uskonnon lisäksi myös antiikin mytologiasta ja maallisista asioista</a:t>
            </a:r>
          </a:p>
          <a:p>
            <a:r>
              <a:rPr lang="fi-FI" sz="6000" dirty="0">
                <a:latin typeface="Calibri" panose="020F0502020204030204" pitchFamily="34" charset="0"/>
                <a:ea typeface="Calibri" panose="020F0502020204030204" pitchFamily="34" charset="0"/>
                <a:cs typeface="Calibri" panose="020F0502020204030204" pitchFamily="34" charset="0"/>
              </a:rPr>
              <a:t>Taideteoksissa kuvattiin yksittäisiä henkilöitä, muotokuvamaalaukset</a:t>
            </a:r>
          </a:p>
          <a:p>
            <a:r>
              <a:rPr lang="fi-FI" sz="6000" dirty="0">
                <a:latin typeface="Calibri" panose="020F0502020204030204" pitchFamily="34" charset="0"/>
                <a:ea typeface="Calibri" panose="020F0502020204030204" pitchFamily="34" charset="0"/>
                <a:cs typeface="Calibri" panose="020F0502020204030204" pitchFamily="34" charset="0"/>
              </a:rPr>
              <a:t>Maalausten signeeraaminen (itsenäinen, luova yksilö), </a:t>
            </a:r>
            <a:r>
              <a:rPr lang="fi-FI" sz="6000" b="1" dirty="0">
                <a:latin typeface="Calibri" panose="020F0502020204030204" pitchFamily="34" charset="0"/>
                <a:ea typeface="Calibri" panose="020F0502020204030204" pitchFamily="34" charset="0"/>
                <a:cs typeface="Calibri" panose="020F0502020204030204" pitchFamily="34" charset="0"/>
              </a:rPr>
              <a:t>keskeisperspektiivi,</a:t>
            </a:r>
            <a:r>
              <a:rPr lang="fi-FI" sz="6000" dirty="0">
                <a:latin typeface="Calibri" panose="020F0502020204030204" pitchFamily="34" charset="0"/>
                <a:ea typeface="Calibri" panose="020F0502020204030204" pitchFamily="34" charset="0"/>
                <a:cs typeface="Calibri" panose="020F0502020204030204" pitchFamily="34" charset="0"/>
              </a:rPr>
              <a:t> värikkäitä maalauksia, öljyvärit</a:t>
            </a:r>
          </a:p>
          <a:p>
            <a:pPr marL="0" indent="0">
              <a:buNone/>
            </a:pPr>
            <a:r>
              <a:rPr lang="fi-FI" sz="7200" b="1" dirty="0">
                <a:latin typeface="Calibri" panose="020F0502020204030204" pitchFamily="34" charset="0"/>
                <a:ea typeface="Calibri" panose="020F0502020204030204" pitchFamily="34" charset="0"/>
                <a:cs typeface="Calibri" panose="020F0502020204030204" pitchFamily="34" charset="0"/>
              </a:rPr>
              <a:t>USKONTO</a:t>
            </a:r>
          </a:p>
          <a:p>
            <a:pPr marL="0" indent="0">
              <a:buNone/>
            </a:pPr>
            <a:r>
              <a:rPr lang="fi-FI" sz="6000" b="1" dirty="0">
                <a:latin typeface="Calibri" panose="020F0502020204030204" pitchFamily="34" charset="0"/>
                <a:ea typeface="Calibri" panose="020F0502020204030204" pitchFamily="34" charset="0"/>
                <a:cs typeface="Calibri" panose="020F0502020204030204" pitchFamily="34" charset="0"/>
              </a:rPr>
              <a:t>Reformaatio</a:t>
            </a:r>
          </a:p>
          <a:p>
            <a:r>
              <a:rPr lang="fi-FI" sz="6000" dirty="0">
                <a:latin typeface="Calibri" panose="020F0502020204030204" pitchFamily="34" charset="0"/>
                <a:ea typeface="Calibri" panose="020F0502020204030204" pitchFamily="34" charset="0"/>
                <a:cs typeface="Calibri" panose="020F0502020204030204" pitchFamily="34" charset="0"/>
              </a:rPr>
              <a:t>Syyt: renessanssiajan paavien pröystäilevä elämä ja vallankäyttö, katolisen kirkon vauraus (verovapaus, verotulot, anekauppa) -&gt; kirkkoa syytettiin ahneudesta ja etääntymisestä Raamatun opeista</a:t>
            </a:r>
          </a:p>
          <a:p>
            <a:r>
              <a:rPr lang="fi-FI" sz="6000" dirty="0">
                <a:latin typeface="Calibri" panose="020F0502020204030204" pitchFamily="34" charset="0"/>
                <a:ea typeface="Calibri" panose="020F0502020204030204" pitchFamily="34" charset="0"/>
                <a:cs typeface="Calibri" panose="020F0502020204030204" pitchFamily="34" charset="0"/>
              </a:rPr>
              <a:t>Vaadittiin: Raamatun kääntämistä kansankielelle, anekaupan lopettamista</a:t>
            </a:r>
          </a:p>
          <a:p>
            <a:r>
              <a:rPr lang="fi-FI" sz="6000" b="1" dirty="0">
                <a:latin typeface="Calibri" panose="020F0502020204030204" pitchFamily="34" charset="0"/>
                <a:ea typeface="Calibri" panose="020F0502020204030204" pitchFamily="34" charset="0"/>
                <a:cs typeface="Calibri" panose="020F0502020204030204" pitchFamily="34" charset="0"/>
              </a:rPr>
              <a:t>Martti Luther </a:t>
            </a:r>
            <a:r>
              <a:rPr lang="fi-FI" sz="6000" dirty="0">
                <a:latin typeface="Calibri" panose="020F0502020204030204" pitchFamily="34" charset="0"/>
                <a:ea typeface="Calibri" panose="020F0502020204030204" pitchFamily="34" charset="0"/>
                <a:cs typeface="Calibri" panose="020F0502020204030204" pitchFamily="34" charset="0"/>
              </a:rPr>
              <a:t>(1483-1546) ”Ihminen saattoi pelastua ainoastaan uskon avulla, ei ostamalla aneita.”</a:t>
            </a:r>
          </a:p>
          <a:p>
            <a:r>
              <a:rPr lang="fi-FI" sz="6000" dirty="0">
                <a:latin typeface="Calibri" panose="020F0502020204030204" pitchFamily="34" charset="0"/>
                <a:ea typeface="Calibri" panose="020F0502020204030204" pitchFamily="34" charset="0"/>
                <a:cs typeface="Calibri" panose="020F0502020204030204" pitchFamily="34" charset="0"/>
              </a:rPr>
              <a:t>Vastauskonpuhdistus </a:t>
            </a:r>
          </a:p>
          <a:p>
            <a:pPr marL="0" indent="0">
              <a:buNone/>
            </a:pPr>
            <a:r>
              <a:rPr lang="fi-FI" sz="7200" b="1" dirty="0">
                <a:latin typeface="Calibri" panose="020F0502020204030204" pitchFamily="34" charset="0"/>
                <a:ea typeface="Calibri" panose="020F0502020204030204" pitchFamily="34" charset="0"/>
                <a:cs typeface="Calibri" panose="020F0502020204030204" pitchFamily="34" charset="0"/>
              </a:rPr>
              <a:t>MAAILMANKUVA</a:t>
            </a:r>
          </a:p>
          <a:p>
            <a:r>
              <a:rPr lang="fi-FI" sz="6000" dirty="0">
                <a:latin typeface="Calibri" panose="020F0502020204030204" pitchFamily="34" charset="0"/>
                <a:ea typeface="Calibri" panose="020F0502020204030204" pitchFamily="34" charset="0"/>
                <a:cs typeface="Calibri" panose="020F0502020204030204" pitchFamily="34" charset="0"/>
              </a:rPr>
              <a:t>Kopernikus: aurinko kaiken keskipiste -&gt; heikensi kirkon arvovaltaa</a:t>
            </a:r>
          </a:p>
          <a:p>
            <a:r>
              <a:rPr lang="fi-FI" sz="6000" dirty="0">
                <a:latin typeface="Calibri" panose="020F0502020204030204" pitchFamily="34" charset="0"/>
                <a:ea typeface="Calibri" panose="020F0502020204030204" pitchFamily="34" charset="0"/>
                <a:cs typeface="Calibri" panose="020F0502020204030204" pitchFamily="34" charset="0"/>
              </a:rPr>
              <a:t>Yksiöllisyyttä alettiin korostaa</a:t>
            </a:r>
          </a:p>
          <a:p>
            <a:r>
              <a:rPr lang="fi-FI" sz="6000" dirty="0">
                <a:latin typeface="Calibri" panose="020F0502020204030204" pitchFamily="34" charset="0"/>
                <a:ea typeface="Calibri" panose="020F0502020204030204" pitchFamily="34" charset="0"/>
                <a:cs typeface="Calibri" panose="020F0502020204030204" pitchFamily="34" charset="0"/>
              </a:rPr>
              <a:t>Löytöretket </a:t>
            </a:r>
          </a:p>
          <a:p>
            <a:r>
              <a:rPr lang="fi-FI" sz="6000" dirty="0">
                <a:latin typeface="Calibri" panose="020F0502020204030204" pitchFamily="34" charset="0"/>
                <a:ea typeface="Calibri" panose="020F0502020204030204" pitchFamily="34" charset="0"/>
                <a:cs typeface="Calibri" panose="020F0502020204030204" pitchFamily="34" charset="0"/>
              </a:rPr>
              <a:t>Kirjapainotaito </a:t>
            </a:r>
          </a:p>
          <a:p>
            <a:endParaRPr lang="fi-FI" dirty="0"/>
          </a:p>
          <a:p>
            <a:endParaRPr lang="fi-FI" dirty="0"/>
          </a:p>
        </p:txBody>
      </p:sp>
    </p:spTree>
    <p:extLst>
      <p:ext uri="{BB962C8B-B14F-4D97-AF65-F5344CB8AC3E}">
        <p14:creationId xmlns:p14="http://schemas.microsoft.com/office/powerpoint/2010/main" val="41950095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29AB273-BA98-FD09-9DA8-5F77E6515A92}"/>
              </a:ext>
            </a:extLst>
          </p:cNvPr>
          <p:cNvSpPr>
            <a:spLocks noGrp="1"/>
          </p:cNvSpPr>
          <p:nvPr>
            <p:ph type="title"/>
          </p:nvPr>
        </p:nvSpPr>
        <p:spPr>
          <a:xfrm>
            <a:off x="217475" y="177867"/>
            <a:ext cx="3549649" cy="598311"/>
          </a:xfrm>
        </p:spPr>
        <p:txBody>
          <a:bodyPr anchor="b">
            <a:normAutofit/>
          </a:bodyPr>
          <a:lstStyle/>
          <a:p>
            <a:r>
              <a:rPr lang="fi-FI" sz="3200" dirty="0"/>
              <a:t>Uusi aika</a:t>
            </a:r>
          </a:p>
        </p:txBody>
      </p:sp>
      <p:sp>
        <p:nvSpPr>
          <p:cNvPr id="3" name="Sisällön paikkamerkki 2">
            <a:extLst>
              <a:ext uri="{FF2B5EF4-FFF2-40B4-BE49-F238E27FC236}">
                <a16:creationId xmlns:a16="http://schemas.microsoft.com/office/drawing/2014/main" id="{24AF4B8D-27D3-13B5-0A2B-8C0EBE588598}"/>
              </a:ext>
            </a:extLst>
          </p:cNvPr>
          <p:cNvSpPr>
            <a:spLocks noGrp="1"/>
          </p:cNvSpPr>
          <p:nvPr>
            <p:ph idx="1"/>
          </p:nvPr>
        </p:nvSpPr>
        <p:spPr>
          <a:xfrm>
            <a:off x="414669" y="776178"/>
            <a:ext cx="7453424" cy="5903955"/>
          </a:xfrm>
        </p:spPr>
        <p:txBody>
          <a:bodyPr anchor="t">
            <a:normAutofit fontScale="62500" lnSpcReduction="20000"/>
          </a:bodyPr>
          <a:lstStyle/>
          <a:p>
            <a:pPr marL="0" indent="0">
              <a:buNone/>
            </a:pPr>
            <a:r>
              <a:rPr lang="fi-FI" sz="2000" b="1" dirty="0"/>
              <a:t>TAIDE</a:t>
            </a:r>
          </a:p>
          <a:p>
            <a:pPr marL="0" indent="0">
              <a:buNone/>
            </a:pPr>
            <a:r>
              <a:rPr lang="fi-FI" sz="2000" b="1" dirty="0"/>
              <a:t>Barokki </a:t>
            </a:r>
            <a:r>
              <a:rPr lang="fi-FI" sz="2000" dirty="0"/>
              <a:t>(1500-luvun loppu – 1700-luvun alku)</a:t>
            </a:r>
          </a:p>
          <a:p>
            <a:r>
              <a:rPr lang="fi-FI" sz="2000" dirty="0"/>
              <a:t>geometrisia muotoja, symmetriaa, runsasta koristelua</a:t>
            </a:r>
          </a:p>
          <a:p>
            <a:r>
              <a:rPr lang="fi-FI" sz="2000" dirty="0"/>
              <a:t>arkkitehtuurissa jatkui antiikin ihannointi (pylväät, kupolit ja patsaat)</a:t>
            </a:r>
          </a:p>
          <a:p>
            <a:r>
              <a:rPr lang="fi-FI" sz="2000" dirty="0"/>
              <a:t>maalauksissa </a:t>
            </a:r>
            <a:r>
              <a:rPr lang="fi-FI" sz="2000" b="1" dirty="0"/>
              <a:t>voimakkaita värejä, runsaita muotoja, valo ja varjo </a:t>
            </a:r>
            <a:r>
              <a:rPr lang="fi-FI" sz="2000" dirty="0"/>
              <a:t>vaihtelivat teoksissa, usein </a:t>
            </a:r>
            <a:r>
              <a:rPr lang="fi-FI" sz="2000" b="1" dirty="0"/>
              <a:t>tummasävyisiä</a:t>
            </a:r>
          </a:p>
          <a:p>
            <a:r>
              <a:rPr lang="fi-FI" sz="2000" dirty="0"/>
              <a:t>Pukeutumismuodissa barokki ilmeni raskaiden samettikankaiden käyttönä, turkisreunuksina ja isoina koruina. Barokin mahtipontisuus tuli esiin myös suurina peruukkeina. </a:t>
            </a:r>
          </a:p>
          <a:p>
            <a:pPr marL="0" indent="0">
              <a:buNone/>
            </a:pPr>
            <a:r>
              <a:rPr lang="fi-FI" sz="2000" b="1" dirty="0"/>
              <a:t>Absolutismi</a:t>
            </a:r>
          </a:p>
          <a:p>
            <a:pPr marL="0" indent="0">
              <a:buNone/>
            </a:pPr>
            <a:r>
              <a:rPr lang="fi-FI" sz="2000" b="1" dirty="0"/>
              <a:t>TIEDE </a:t>
            </a:r>
          </a:p>
          <a:p>
            <a:r>
              <a:rPr lang="fi-FI" sz="2000" dirty="0"/>
              <a:t>Tavoitteeksi uuden tiedon etsintä (empiirinen tiedonhankintamenetelmä)</a:t>
            </a:r>
          </a:p>
          <a:p>
            <a:r>
              <a:rPr lang="fi-FI" sz="2000" dirty="0"/>
              <a:t>Uusia yliopistoja perustettiin</a:t>
            </a:r>
          </a:p>
          <a:p>
            <a:r>
              <a:rPr lang="fi-FI" sz="2000" dirty="0" err="1"/>
              <a:t>Vesalius</a:t>
            </a:r>
            <a:r>
              <a:rPr lang="fi-FI" sz="2000" dirty="0"/>
              <a:t> anatomia, Kopernikus ”aurinko on kaiken keskipiste”</a:t>
            </a:r>
          </a:p>
          <a:p>
            <a:r>
              <a:rPr lang="fi-FI" sz="2000" dirty="0"/>
              <a:t>Mekanistinen maailmankuva</a:t>
            </a:r>
          </a:p>
          <a:p>
            <a:r>
              <a:rPr lang="fi-FI" sz="2000" dirty="0"/>
              <a:t>Käsitys eurooppalaisuudesta alkaa muodostua</a:t>
            </a:r>
          </a:p>
          <a:p>
            <a:pPr marL="0" indent="0">
              <a:buNone/>
            </a:pPr>
            <a:r>
              <a:rPr lang="fi-FI" sz="2000" b="1" dirty="0"/>
              <a:t>VALISTUS </a:t>
            </a:r>
            <a:r>
              <a:rPr lang="fi-FI" sz="2000" dirty="0"/>
              <a:t>(1700-luku valistuksen valtakautta)</a:t>
            </a:r>
          </a:p>
          <a:p>
            <a:r>
              <a:rPr lang="fi-FI" sz="2000" b="1" dirty="0"/>
              <a:t>John Locke </a:t>
            </a:r>
            <a:r>
              <a:rPr lang="fi-FI" sz="2000" dirty="0"/>
              <a:t>(1632-1704), ”</a:t>
            </a:r>
            <a:r>
              <a:rPr lang="fi-FI" sz="2000" b="1" dirty="0"/>
              <a:t>valistusfilosofian isä</a:t>
            </a:r>
            <a:r>
              <a:rPr lang="fi-FI" sz="2000" dirty="0"/>
              <a:t>”, tasa-arvo, yhteiskuntasopimus</a:t>
            </a:r>
          </a:p>
          <a:p>
            <a:r>
              <a:rPr lang="fi-FI" sz="2000" dirty="0"/>
              <a:t>Korosti järjen käyttöä ja arvosteli yhteiskunnan epäkohtia</a:t>
            </a:r>
          </a:p>
          <a:p>
            <a:r>
              <a:rPr lang="fi-FI" sz="2000" dirty="0"/>
              <a:t>Valistusfilosofit arvostelivat kirkon vahvaa asemaa, vaativat uskonnonvapautta</a:t>
            </a:r>
          </a:p>
          <a:p>
            <a:r>
              <a:rPr lang="fi-FI" sz="2000" dirty="0"/>
              <a:t>Mainio vallankumous 1688-1689, Yhdysvaltain itsenäistyminen 1776, Ranskan suuri vallankumous 1789</a:t>
            </a:r>
          </a:p>
          <a:p>
            <a:r>
              <a:rPr lang="fi-FI" sz="2000" dirty="0"/>
              <a:t>Ranskan kieli korvasi 1700-luvulla latinan sivistyneistön kielenä</a:t>
            </a:r>
          </a:p>
          <a:p>
            <a:r>
              <a:rPr lang="fi-FI" sz="2000" b="1" dirty="0"/>
              <a:t>Rokokoo 1700-luvulla korvasi barokin -&gt;  uusklassismi </a:t>
            </a:r>
            <a:r>
              <a:rPr lang="fi-FI" sz="2000" dirty="0"/>
              <a:t>1700-luvun jälkipuolella (valistuksen aatteet ja antiikin klassinen taide yhdistettiin)</a:t>
            </a:r>
            <a:r>
              <a:rPr lang="fi-FI" sz="2000" b="1" dirty="0"/>
              <a:t> </a:t>
            </a:r>
          </a:p>
          <a:p>
            <a:endParaRPr lang="fi-FI" sz="2000" dirty="0"/>
          </a:p>
        </p:txBody>
      </p:sp>
      <p:pic>
        <p:nvPicPr>
          <p:cNvPr id="4" name="Kuva 3">
            <a:extLst>
              <a:ext uri="{FF2B5EF4-FFF2-40B4-BE49-F238E27FC236}">
                <a16:creationId xmlns:a16="http://schemas.microsoft.com/office/drawing/2014/main" id="{00FF6DAC-9AB1-EB70-7151-1297B76C47B6}"/>
              </a:ext>
            </a:extLst>
          </p:cNvPr>
          <p:cNvPicPr>
            <a:picLocks noChangeAspect="1"/>
          </p:cNvPicPr>
          <p:nvPr/>
        </p:nvPicPr>
        <p:blipFill rotWithShape="1">
          <a:blip r:embed="rId3"/>
          <a:srcRect l="5738" r="11899"/>
          <a:stretch/>
        </p:blipFill>
        <p:spPr>
          <a:xfrm>
            <a:off x="8075373" y="0"/>
            <a:ext cx="4033939" cy="3269285"/>
          </a:xfrm>
          <a:prstGeom prst="rect">
            <a:avLst/>
          </a:prstGeom>
        </p:spPr>
      </p:pic>
      <p:sp>
        <p:nvSpPr>
          <p:cNvPr id="5" name="Tekstiruutu 4">
            <a:extLst>
              <a:ext uri="{FF2B5EF4-FFF2-40B4-BE49-F238E27FC236}">
                <a16:creationId xmlns:a16="http://schemas.microsoft.com/office/drawing/2014/main" id="{71F1F0ED-C5C7-43FB-3E4A-95C209E2E568}"/>
              </a:ext>
            </a:extLst>
          </p:cNvPr>
          <p:cNvSpPr txBox="1"/>
          <p:nvPr/>
        </p:nvSpPr>
        <p:spPr>
          <a:xfrm>
            <a:off x="8291951" y="3508744"/>
            <a:ext cx="3340068" cy="2062103"/>
          </a:xfrm>
          <a:prstGeom prst="rect">
            <a:avLst/>
          </a:prstGeom>
          <a:solidFill>
            <a:schemeClr val="accent5">
              <a:lumMod val="20000"/>
              <a:lumOff val="80000"/>
            </a:schemeClr>
          </a:solidFill>
        </p:spPr>
        <p:txBody>
          <a:bodyPr wrap="square" rtlCol="0">
            <a:spAutoFit/>
          </a:bodyPr>
          <a:lstStyle/>
          <a:p>
            <a:r>
              <a:rPr lang="fi-FI" sz="1600" b="1" dirty="0"/>
              <a:t>Montesquieu</a:t>
            </a:r>
            <a:r>
              <a:rPr lang="fi-FI" sz="1600" dirty="0"/>
              <a:t> (1689-1755):</a:t>
            </a:r>
          </a:p>
          <a:p>
            <a:r>
              <a:rPr lang="fi-FI" sz="1600" b="1" dirty="0"/>
              <a:t>Vallan kolmijako</a:t>
            </a:r>
            <a:r>
              <a:rPr lang="fi-FI" sz="1600" dirty="0"/>
              <a:t>: lainsäädäntö-, toimeenpano- ja tuomiovalta annetaan eri hallintoelimien käsiin </a:t>
            </a:r>
          </a:p>
          <a:p>
            <a:r>
              <a:rPr lang="fi-FI" sz="1600" b="1" dirty="0"/>
              <a:t>Voltaire</a:t>
            </a:r>
            <a:r>
              <a:rPr lang="fi-FI" sz="1600" dirty="0"/>
              <a:t> (1694-1778): valistunut itsevaltius</a:t>
            </a:r>
          </a:p>
          <a:p>
            <a:r>
              <a:rPr lang="fi-FI" sz="1600" b="1" dirty="0" err="1"/>
              <a:t>Rousseau</a:t>
            </a:r>
            <a:r>
              <a:rPr lang="fi-FI" sz="1600" b="1" dirty="0"/>
              <a:t> </a:t>
            </a:r>
            <a:r>
              <a:rPr lang="fi-FI" sz="1600" dirty="0"/>
              <a:t>(1712-1778): suora kansanvalta, </a:t>
            </a:r>
          </a:p>
        </p:txBody>
      </p:sp>
    </p:spTree>
    <p:extLst>
      <p:ext uri="{BB962C8B-B14F-4D97-AF65-F5344CB8AC3E}">
        <p14:creationId xmlns:p14="http://schemas.microsoft.com/office/powerpoint/2010/main" val="209122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tsikko 1">
            <a:extLst>
              <a:ext uri="{FF2B5EF4-FFF2-40B4-BE49-F238E27FC236}">
                <a16:creationId xmlns:a16="http://schemas.microsoft.com/office/drawing/2014/main" id="{5727AB7B-41C4-A81B-9FE6-1FD0E6095E8F}"/>
              </a:ext>
            </a:extLst>
          </p:cNvPr>
          <p:cNvSpPr>
            <a:spLocks noGrp="1"/>
          </p:cNvSpPr>
          <p:nvPr>
            <p:ph type="title"/>
          </p:nvPr>
        </p:nvSpPr>
        <p:spPr>
          <a:xfrm>
            <a:off x="686834" y="1153572"/>
            <a:ext cx="3200400" cy="4461163"/>
          </a:xfrm>
        </p:spPr>
        <p:txBody>
          <a:bodyPr>
            <a:normAutofit/>
          </a:bodyPr>
          <a:lstStyle/>
          <a:p>
            <a:r>
              <a:rPr lang="fi-FI">
                <a:solidFill>
                  <a:srgbClr val="FFFFFF"/>
                </a:solidFill>
              </a:rPr>
              <a:t>Valistuksen merkitys</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Sisällön paikkamerkki 2">
            <a:extLst>
              <a:ext uri="{FF2B5EF4-FFF2-40B4-BE49-F238E27FC236}">
                <a16:creationId xmlns:a16="http://schemas.microsoft.com/office/drawing/2014/main" id="{DBB3ABDE-33A7-F09D-999A-D1491992CC5A}"/>
              </a:ext>
            </a:extLst>
          </p:cNvPr>
          <p:cNvSpPr>
            <a:spLocks noGrp="1"/>
          </p:cNvSpPr>
          <p:nvPr>
            <p:ph idx="1"/>
          </p:nvPr>
        </p:nvSpPr>
        <p:spPr>
          <a:xfrm>
            <a:off x="4447308" y="591344"/>
            <a:ext cx="6906491" cy="5585619"/>
          </a:xfrm>
        </p:spPr>
        <p:txBody>
          <a:bodyPr anchor="ctr">
            <a:normAutofit/>
          </a:bodyPr>
          <a:lstStyle/>
          <a:p>
            <a:r>
              <a:rPr lang="fi-FI" sz="1800" dirty="0"/>
              <a:t>Vaikutti koko yhteiskuntaan (vaikka ei ollut koko kansan aate)</a:t>
            </a:r>
          </a:p>
          <a:p>
            <a:r>
              <a:rPr lang="fi-FI" sz="1800" dirty="0"/>
              <a:t>Erityisesti porvarit ajoivat valistuksen sanomaa: syntyperäiset etuoikeudet pois -&gt; tilalle mahdollisuuksien tasa-arvo </a:t>
            </a:r>
          </a:p>
          <a:p>
            <a:r>
              <a:rPr lang="fi-FI" sz="1800" b="1" dirty="0"/>
              <a:t>Edisti sääty-yhteiskunnan hajoamista</a:t>
            </a:r>
            <a:r>
              <a:rPr lang="fi-FI" sz="1800" dirty="0"/>
              <a:t>, vanhojen perinteiden murtumista, yhteiskunnallisten uudistusten alkamista</a:t>
            </a:r>
          </a:p>
          <a:p>
            <a:r>
              <a:rPr lang="fi-FI" sz="1800" dirty="0"/>
              <a:t>Kristillisen maailmankuvan korvasi </a:t>
            </a:r>
            <a:r>
              <a:rPr lang="fi-FI" sz="1800" b="1" dirty="0"/>
              <a:t>vähitellen tietoon perustuva maailmankuva</a:t>
            </a:r>
          </a:p>
          <a:p>
            <a:r>
              <a:rPr lang="fi-FI" sz="1800" b="1" dirty="0"/>
              <a:t>Edistysusko eli positivismi</a:t>
            </a:r>
          </a:p>
          <a:p>
            <a:r>
              <a:rPr lang="fi-FI" sz="1800" dirty="0"/>
              <a:t>Vaikutti osaltaan teolliseen vallankumoukseen (järjen ja hyödyn korostus) </a:t>
            </a:r>
          </a:p>
          <a:p>
            <a:r>
              <a:rPr lang="fi-FI" sz="1800" dirty="0"/>
              <a:t>Uusi ilmiö: </a:t>
            </a:r>
            <a:r>
              <a:rPr lang="fi-FI" sz="1800" b="1" dirty="0"/>
              <a:t>julkinen keskustelu ja ns. yleinen mielipide </a:t>
            </a:r>
            <a:r>
              <a:rPr lang="fi-FI" sz="1800" dirty="0"/>
              <a:t>-&gt; myöhemmin entiset alamaiset vaikutusvaltaisiksi kansalaisiksi (kansallisvaltiot)</a:t>
            </a:r>
          </a:p>
          <a:p>
            <a:r>
              <a:rPr lang="fi-FI" sz="1800" dirty="0"/>
              <a:t>Ihmisen </a:t>
            </a:r>
            <a:r>
              <a:rPr lang="fi-FI" sz="1800" b="1" dirty="0"/>
              <a:t>oikeus oikeuksiin</a:t>
            </a:r>
          </a:p>
        </p:txBody>
      </p:sp>
    </p:spTree>
    <p:extLst>
      <p:ext uri="{BB962C8B-B14F-4D97-AF65-F5344CB8AC3E}">
        <p14:creationId xmlns:p14="http://schemas.microsoft.com/office/powerpoint/2010/main" val="3636875630"/>
      </p:ext>
    </p:extLst>
  </p:cSld>
  <p:clrMapOvr>
    <a:masterClrMapping/>
  </p:clrMapOvr>
</p:sld>
</file>

<file path=ppt/theme/theme1.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TotalTime>
  <Words>1554</Words>
  <Application>Microsoft Office PowerPoint</Application>
  <PresentationFormat>Laajakuva</PresentationFormat>
  <Paragraphs>235</Paragraphs>
  <Slides>17</Slides>
  <Notes>16</Notes>
  <HiddenSlides>0</HiddenSlides>
  <MMClips>0</MMClips>
  <ScaleCrop>false</ScaleCrop>
  <HeadingPairs>
    <vt:vector size="6" baseType="variant">
      <vt:variant>
        <vt:lpstr>Käytetyt fontit</vt:lpstr>
      </vt:variant>
      <vt:variant>
        <vt:i4>7</vt:i4>
      </vt:variant>
      <vt:variant>
        <vt:lpstr>Teema</vt:lpstr>
      </vt:variant>
      <vt:variant>
        <vt:i4>1</vt:i4>
      </vt:variant>
      <vt:variant>
        <vt:lpstr>Dian otsikot</vt:lpstr>
      </vt:variant>
      <vt:variant>
        <vt:i4>17</vt:i4>
      </vt:variant>
    </vt:vector>
  </HeadingPairs>
  <TitlesOfParts>
    <vt:vector size="25" baseType="lpstr">
      <vt:lpstr>Aptos</vt:lpstr>
      <vt:lpstr>Aptos Display</vt:lpstr>
      <vt:lpstr>arial</vt:lpstr>
      <vt:lpstr>arial</vt:lpstr>
      <vt:lpstr>Calibri</vt:lpstr>
      <vt:lpstr>Open Sans</vt:lpstr>
      <vt:lpstr>Source Sans Pro</vt:lpstr>
      <vt:lpstr>Office-teema</vt:lpstr>
      <vt:lpstr>Pohjatunti</vt:lpstr>
      <vt:lpstr>Antiikki Kreikka </vt:lpstr>
      <vt:lpstr>Antiikki Kreikka Taide (heijasti kreikkalaisten maailmankuvaa: uskonnollisuus, jumalat, voittoisat taistelut, urheilijat)</vt:lpstr>
      <vt:lpstr>Perhe antiikin Kreikassa</vt:lpstr>
      <vt:lpstr>Antiikki Rooma</vt:lpstr>
      <vt:lpstr>Keskiaika n. 400-1400-luvun loppu</vt:lpstr>
      <vt:lpstr>Uuden ajan murros 1400-luvun loppu-1500-luvun alku</vt:lpstr>
      <vt:lpstr>Uusi aika</vt:lpstr>
      <vt:lpstr>Valistuksen merkitys</vt:lpstr>
      <vt:lpstr>1800-luku</vt:lpstr>
      <vt:lpstr>Tieteiden voittokulku 1800-luvulla</vt:lpstr>
      <vt:lpstr>Moderni taide (1800-l. lopulta alkaen)</vt:lpstr>
      <vt:lpstr>Belle époque</vt:lpstr>
      <vt:lpstr>Uudet totalitaristiset aatteet</vt:lpstr>
      <vt:lpstr>Populaarikulttuuri</vt:lpstr>
      <vt:lpstr>PowerPoint-esitys</vt:lpstr>
      <vt:lpstr>Kokeen rakenne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Pohjatunti</dc:title>
  <dc:creator>Suvi Munnukka</dc:creator>
  <cp:lastModifiedBy>Suvi Munnukka</cp:lastModifiedBy>
  <cp:revision>1</cp:revision>
  <dcterms:created xsi:type="dcterms:W3CDTF">2024-04-05T09:23:37Z</dcterms:created>
  <dcterms:modified xsi:type="dcterms:W3CDTF">2024-04-05T09:34:56Z</dcterms:modified>
</cp:coreProperties>
</file>