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71" r:id="rId5"/>
    <p:sldId id="272" r:id="rId6"/>
    <p:sldId id="273" r:id="rId7"/>
    <p:sldId id="274" r:id="rId8"/>
    <p:sldId id="275" r:id="rId9"/>
    <p:sldId id="467" r:id="rId10"/>
    <p:sldId id="469" r:id="rId11"/>
    <p:sldId id="332" r:id="rId12"/>
    <p:sldId id="525" r:id="rId13"/>
    <p:sldId id="522" r:id="rId14"/>
    <p:sldId id="517" r:id="rId15"/>
    <p:sldId id="527" r:id="rId16"/>
    <p:sldId id="519" r:id="rId17"/>
    <p:sldId id="468" r:id="rId18"/>
    <p:sldId id="261" r:id="rId19"/>
    <p:sldId id="501" r:id="rId20"/>
    <p:sldId id="502" r:id="rId21"/>
    <p:sldId id="503" r:id="rId22"/>
    <p:sldId id="504" r:id="rId23"/>
    <p:sldId id="505" r:id="rId24"/>
    <p:sldId id="506" r:id="rId25"/>
    <p:sldId id="507" r:id="rId26"/>
    <p:sldId id="508" r:id="rId27"/>
    <p:sldId id="509" r:id="rId28"/>
    <p:sldId id="510" r:id="rId29"/>
    <p:sldId id="511" r:id="rId30"/>
    <p:sldId id="282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33CFD2-3F61-4E50-8EA6-0FB31291C1A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0155D5B-D0CC-4169-8FCB-57CF1C9F3F05}">
      <dgm:prSet/>
      <dgm:spPr/>
      <dgm:t>
        <a:bodyPr/>
        <a:lstStyle/>
        <a:p>
          <a:r>
            <a:rPr lang="fi-FI" b="1"/>
            <a:t>Lääketiede</a:t>
          </a:r>
          <a:endParaRPr lang="en-US"/>
        </a:p>
      </dgm:t>
    </dgm:pt>
    <dgm:pt modelId="{94FF5A70-0DB1-480E-ABFE-49D34E3A8719}" type="parTrans" cxnId="{3408449F-4ADC-4E07-AAA9-F0F36E656999}">
      <dgm:prSet/>
      <dgm:spPr/>
      <dgm:t>
        <a:bodyPr/>
        <a:lstStyle/>
        <a:p>
          <a:endParaRPr lang="en-US"/>
        </a:p>
      </dgm:t>
    </dgm:pt>
    <dgm:pt modelId="{5B4A68CF-518A-4D7D-8FB1-AD257D243249}" type="sibTrans" cxnId="{3408449F-4ADC-4E07-AAA9-F0F36E656999}">
      <dgm:prSet/>
      <dgm:spPr/>
      <dgm:t>
        <a:bodyPr/>
        <a:lstStyle/>
        <a:p>
          <a:endParaRPr lang="en-US"/>
        </a:p>
      </dgm:t>
    </dgm:pt>
    <dgm:pt modelId="{2E1E5FD2-72EE-428F-8252-E42C9AAA289D}">
      <dgm:prSet/>
      <dgm:spPr/>
      <dgm:t>
        <a:bodyPr/>
        <a:lstStyle/>
        <a:p>
          <a:r>
            <a:rPr lang="fi-FI" dirty="0"/>
            <a:t>Havaittiin </a:t>
          </a:r>
          <a:r>
            <a:rPr lang="fi-FI" b="1" dirty="0"/>
            <a:t>mikrobien</a:t>
          </a:r>
          <a:r>
            <a:rPr lang="fi-FI" dirty="0"/>
            <a:t> aiheuttavan tauteja.</a:t>
          </a:r>
          <a:endParaRPr lang="en-US" dirty="0"/>
        </a:p>
      </dgm:t>
    </dgm:pt>
    <dgm:pt modelId="{0B75F439-2024-4A7B-BDFB-9DC4AAF12A7B}" type="parTrans" cxnId="{E2A42881-3830-416A-A51C-2B338664B527}">
      <dgm:prSet/>
      <dgm:spPr/>
      <dgm:t>
        <a:bodyPr/>
        <a:lstStyle/>
        <a:p>
          <a:endParaRPr lang="en-US"/>
        </a:p>
      </dgm:t>
    </dgm:pt>
    <dgm:pt modelId="{95399C9E-F89A-4537-93CA-BC5CB2545DAC}" type="sibTrans" cxnId="{E2A42881-3830-416A-A51C-2B338664B527}">
      <dgm:prSet/>
      <dgm:spPr/>
      <dgm:t>
        <a:bodyPr/>
        <a:lstStyle/>
        <a:p>
          <a:endParaRPr lang="en-US"/>
        </a:p>
      </dgm:t>
    </dgm:pt>
    <dgm:pt modelId="{B41D9699-4050-4268-BB76-F18C4E6075D3}">
      <dgm:prSet/>
      <dgm:spPr/>
      <dgm:t>
        <a:bodyPr/>
        <a:lstStyle/>
        <a:p>
          <a:r>
            <a:rPr lang="fi-FI" b="1" dirty="0"/>
            <a:t>Hygieniaa</a:t>
          </a:r>
          <a:r>
            <a:rPr lang="fi-FI" dirty="0"/>
            <a:t> parannettiin ja leikkaukset onnistuivat useammin.</a:t>
          </a:r>
          <a:endParaRPr lang="en-US" dirty="0"/>
        </a:p>
      </dgm:t>
    </dgm:pt>
    <dgm:pt modelId="{989DE4C8-2C5F-4FB6-A17B-D3502589B9A4}" type="parTrans" cxnId="{0D805397-1BCA-43AA-A3AB-154A013F2E83}">
      <dgm:prSet/>
      <dgm:spPr/>
      <dgm:t>
        <a:bodyPr/>
        <a:lstStyle/>
        <a:p>
          <a:endParaRPr lang="en-US"/>
        </a:p>
      </dgm:t>
    </dgm:pt>
    <dgm:pt modelId="{42601C19-B61F-4AEA-87E2-A38D308ED441}" type="sibTrans" cxnId="{0D805397-1BCA-43AA-A3AB-154A013F2E83}">
      <dgm:prSet/>
      <dgm:spPr/>
      <dgm:t>
        <a:bodyPr/>
        <a:lstStyle/>
        <a:p>
          <a:endParaRPr lang="en-US"/>
        </a:p>
      </dgm:t>
    </dgm:pt>
    <dgm:pt modelId="{FCD21F05-0F97-41FE-9FD5-BB47B63032FF}">
      <dgm:prSet/>
      <dgm:spPr/>
      <dgm:t>
        <a:bodyPr/>
        <a:lstStyle/>
        <a:p>
          <a:r>
            <a:rPr lang="fi-FI" dirty="0"/>
            <a:t>Sairauksia parannettiin </a:t>
          </a:r>
          <a:r>
            <a:rPr lang="fi-FI" b="1" dirty="0"/>
            <a:t>leikkauksilla</a:t>
          </a:r>
          <a:r>
            <a:rPr lang="fi-FI" dirty="0"/>
            <a:t>.</a:t>
          </a:r>
          <a:endParaRPr lang="en-US" dirty="0"/>
        </a:p>
      </dgm:t>
    </dgm:pt>
    <dgm:pt modelId="{068D34CF-07EB-4942-AD81-976DFC24FF2E}" type="parTrans" cxnId="{51D1A1AF-5AF6-47CF-9194-DAE177B7B568}">
      <dgm:prSet/>
      <dgm:spPr/>
      <dgm:t>
        <a:bodyPr/>
        <a:lstStyle/>
        <a:p>
          <a:endParaRPr lang="en-US"/>
        </a:p>
      </dgm:t>
    </dgm:pt>
    <dgm:pt modelId="{84FCF693-1AA9-448B-96FB-5ACDAF35F152}" type="sibTrans" cxnId="{51D1A1AF-5AF6-47CF-9194-DAE177B7B568}">
      <dgm:prSet/>
      <dgm:spPr/>
      <dgm:t>
        <a:bodyPr/>
        <a:lstStyle/>
        <a:p>
          <a:endParaRPr lang="en-US"/>
        </a:p>
      </dgm:t>
    </dgm:pt>
    <dgm:pt modelId="{6384EB3B-8767-4656-A582-EA729E6C5DAE}">
      <dgm:prSet/>
      <dgm:spPr/>
      <dgm:t>
        <a:bodyPr/>
        <a:lstStyle/>
        <a:p>
          <a:r>
            <a:rPr lang="fi-FI" b="1" dirty="0"/>
            <a:t>Nukutusaineet</a:t>
          </a:r>
          <a:r>
            <a:rPr lang="fi-FI" dirty="0"/>
            <a:t> otettiin käyttöön. </a:t>
          </a:r>
          <a:endParaRPr lang="en-US" dirty="0"/>
        </a:p>
      </dgm:t>
    </dgm:pt>
    <dgm:pt modelId="{96DCE8DC-A922-4FE5-9156-A82992176E9E}" type="parTrans" cxnId="{DF8B756D-5967-439C-A112-CC8004C5E980}">
      <dgm:prSet/>
      <dgm:spPr/>
      <dgm:t>
        <a:bodyPr/>
        <a:lstStyle/>
        <a:p>
          <a:endParaRPr lang="en-US"/>
        </a:p>
      </dgm:t>
    </dgm:pt>
    <dgm:pt modelId="{0910CB73-D6DD-4A35-AEE4-88BB546E3686}" type="sibTrans" cxnId="{DF8B756D-5967-439C-A112-CC8004C5E980}">
      <dgm:prSet/>
      <dgm:spPr/>
      <dgm:t>
        <a:bodyPr/>
        <a:lstStyle/>
        <a:p>
          <a:endParaRPr lang="en-US"/>
        </a:p>
      </dgm:t>
    </dgm:pt>
    <dgm:pt modelId="{7DD249D1-8E2B-49D5-81D6-CF36787ED132}">
      <dgm:prSet/>
      <dgm:spPr/>
      <dgm:t>
        <a:bodyPr/>
        <a:lstStyle/>
        <a:p>
          <a:r>
            <a:rPr lang="fi-FI" b="1" dirty="0"/>
            <a:t>Röntgenkuvauksella</a:t>
          </a:r>
          <a:r>
            <a:rPr lang="fi-FI" dirty="0"/>
            <a:t> tutkittiin keuhkotautia.</a:t>
          </a:r>
          <a:endParaRPr lang="en-US" dirty="0"/>
        </a:p>
      </dgm:t>
    </dgm:pt>
    <dgm:pt modelId="{938D73EE-2199-4CB8-B841-8C77C345EBCC}" type="parTrans" cxnId="{A80E4ABF-857D-4A3D-9D43-C4A35BF39A35}">
      <dgm:prSet/>
      <dgm:spPr/>
      <dgm:t>
        <a:bodyPr/>
        <a:lstStyle/>
        <a:p>
          <a:endParaRPr lang="en-US"/>
        </a:p>
      </dgm:t>
    </dgm:pt>
    <dgm:pt modelId="{C7F6C995-243F-483E-A49D-A3629C3FC4BD}" type="sibTrans" cxnId="{A80E4ABF-857D-4A3D-9D43-C4A35BF39A35}">
      <dgm:prSet/>
      <dgm:spPr/>
      <dgm:t>
        <a:bodyPr/>
        <a:lstStyle/>
        <a:p>
          <a:endParaRPr lang="en-US"/>
        </a:p>
      </dgm:t>
    </dgm:pt>
    <dgm:pt modelId="{CD6D6D04-309E-4DC4-83C8-E2B5069B9658}">
      <dgm:prSet/>
      <dgm:spPr/>
      <dgm:t>
        <a:bodyPr/>
        <a:lstStyle/>
        <a:p>
          <a:r>
            <a:rPr lang="fi-FI" b="1"/>
            <a:t>Fysiikka</a:t>
          </a:r>
          <a:endParaRPr lang="en-US"/>
        </a:p>
      </dgm:t>
    </dgm:pt>
    <dgm:pt modelId="{1AE0848F-073F-4D92-B78B-7BEFAD8DF1F5}" type="parTrans" cxnId="{85F4E24B-A76D-45B1-B1F1-FF115C6BAE91}">
      <dgm:prSet/>
      <dgm:spPr/>
      <dgm:t>
        <a:bodyPr/>
        <a:lstStyle/>
        <a:p>
          <a:endParaRPr lang="en-US"/>
        </a:p>
      </dgm:t>
    </dgm:pt>
    <dgm:pt modelId="{56806C3E-47BC-48A9-97B5-9756DA5B8C1B}" type="sibTrans" cxnId="{85F4E24B-A76D-45B1-B1F1-FF115C6BAE91}">
      <dgm:prSet/>
      <dgm:spPr/>
      <dgm:t>
        <a:bodyPr/>
        <a:lstStyle/>
        <a:p>
          <a:endParaRPr lang="en-US"/>
        </a:p>
      </dgm:t>
    </dgm:pt>
    <dgm:pt modelId="{E704A14B-E91F-41A7-A82F-4496EAB19677}">
      <dgm:prSet/>
      <dgm:spPr/>
      <dgm:t>
        <a:bodyPr/>
        <a:lstStyle/>
        <a:p>
          <a:r>
            <a:rPr lang="fi-FI" dirty="0"/>
            <a:t>Kehitettiin erityisesti </a:t>
          </a:r>
          <a:r>
            <a:rPr lang="fi-FI" b="1" dirty="0"/>
            <a:t>sähköoppia ja sähkömagnetismia </a:t>
          </a:r>
          <a:r>
            <a:rPr lang="fi-FI" dirty="0"/>
            <a:t>sekä sähkölaitteiden käytännön sovellutuksia, kuten hehkulamppuja ja sähköraitiotie, sähkömoottori</a:t>
          </a:r>
          <a:endParaRPr lang="en-US" dirty="0"/>
        </a:p>
      </dgm:t>
    </dgm:pt>
    <dgm:pt modelId="{C8D8C252-9ACC-4CF1-8784-4DB1B4E9B7AF}" type="parTrans" cxnId="{D339D335-C821-45BF-8909-F586C6CC5622}">
      <dgm:prSet/>
      <dgm:spPr/>
      <dgm:t>
        <a:bodyPr/>
        <a:lstStyle/>
        <a:p>
          <a:endParaRPr lang="en-US"/>
        </a:p>
      </dgm:t>
    </dgm:pt>
    <dgm:pt modelId="{702331E2-F8D2-4838-B54D-B382F05B75A0}" type="sibTrans" cxnId="{D339D335-C821-45BF-8909-F586C6CC5622}">
      <dgm:prSet/>
      <dgm:spPr/>
      <dgm:t>
        <a:bodyPr/>
        <a:lstStyle/>
        <a:p>
          <a:endParaRPr lang="en-US"/>
        </a:p>
      </dgm:t>
    </dgm:pt>
    <dgm:pt modelId="{8A880238-FD99-42D6-BA91-3E283E22BEFA}">
      <dgm:prSet/>
      <dgm:spPr/>
      <dgm:t>
        <a:bodyPr/>
        <a:lstStyle/>
        <a:p>
          <a:r>
            <a:rPr lang="fi-FI" b="1"/>
            <a:t>Historia</a:t>
          </a:r>
          <a:endParaRPr lang="en-US"/>
        </a:p>
      </dgm:t>
    </dgm:pt>
    <dgm:pt modelId="{7FEB17D0-7B3A-4399-952F-00A2FD781B48}" type="parTrans" cxnId="{8F1BCF4F-0B2E-4A50-9277-382B2B67A6F4}">
      <dgm:prSet/>
      <dgm:spPr/>
      <dgm:t>
        <a:bodyPr/>
        <a:lstStyle/>
        <a:p>
          <a:endParaRPr lang="en-US"/>
        </a:p>
      </dgm:t>
    </dgm:pt>
    <dgm:pt modelId="{5A3C70A2-E4C3-4509-8D70-65F62AA562A2}" type="sibTrans" cxnId="{8F1BCF4F-0B2E-4A50-9277-382B2B67A6F4}">
      <dgm:prSet/>
      <dgm:spPr/>
      <dgm:t>
        <a:bodyPr/>
        <a:lstStyle/>
        <a:p>
          <a:endParaRPr lang="en-US"/>
        </a:p>
      </dgm:t>
    </dgm:pt>
    <dgm:pt modelId="{30D5567B-8E84-4CBF-96E5-C203757B477C}">
      <dgm:prSet/>
      <dgm:spPr/>
      <dgm:t>
        <a:bodyPr/>
        <a:lstStyle/>
        <a:p>
          <a:r>
            <a:rPr lang="fi-FI"/>
            <a:t>Historiantutkimuksen menetelmät kehittyivät.</a:t>
          </a:r>
          <a:endParaRPr lang="en-US"/>
        </a:p>
      </dgm:t>
    </dgm:pt>
    <dgm:pt modelId="{CCD8E867-8D38-4004-A7A3-1E43BBB7E145}" type="parTrans" cxnId="{D056CE35-73D1-432A-91B5-DE64BB6C14B6}">
      <dgm:prSet/>
      <dgm:spPr/>
      <dgm:t>
        <a:bodyPr/>
        <a:lstStyle/>
        <a:p>
          <a:endParaRPr lang="en-US"/>
        </a:p>
      </dgm:t>
    </dgm:pt>
    <dgm:pt modelId="{31D134C0-C5C1-4402-889A-8644F048BC7C}" type="sibTrans" cxnId="{D056CE35-73D1-432A-91B5-DE64BB6C14B6}">
      <dgm:prSet/>
      <dgm:spPr/>
      <dgm:t>
        <a:bodyPr/>
        <a:lstStyle/>
        <a:p>
          <a:endParaRPr lang="en-US"/>
        </a:p>
      </dgm:t>
    </dgm:pt>
    <dgm:pt modelId="{93BCBB60-A40A-4347-9C87-9932DF4755C6}">
      <dgm:prSet/>
      <dgm:spPr/>
      <dgm:t>
        <a:bodyPr/>
        <a:lstStyle/>
        <a:p>
          <a:r>
            <a:rPr lang="fi-FI" b="1" dirty="0"/>
            <a:t>Arkistotutkimus ja lähdekritiikki </a:t>
          </a:r>
          <a:r>
            <a:rPr lang="fi-FI" dirty="0"/>
            <a:t>kehittyivät ja loivat pohjan nykyiselle historiantutkimukselle.</a:t>
          </a:r>
          <a:endParaRPr lang="en-US" dirty="0"/>
        </a:p>
      </dgm:t>
    </dgm:pt>
    <dgm:pt modelId="{51B043F3-9938-4444-8575-4370DA8FDCE5}" type="parTrans" cxnId="{B496A753-C83A-4ED5-A8E6-37B5E041B2D1}">
      <dgm:prSet/>
      <dgm:spPr/>
      <dgm:t>
        <a:bodyPr/>
        <a:lstStyle/>
        <a:p>
          <a:endParaRPr lang="en-US"/>
        </a:p>
      </dgm:t>
    </dgm:pt>
    <dgm:pt modelId="{CEFCEAAF-0DBD-45CA-AAFC-1373161E7DA0}" type="sibTrans" cxnId="{B496A753-C83A-4ED5-A8E6-37B5E041B2D1}">
      <dgm:prSet/>
      <dgm:spPr/>
      <dgm:t>
        <a:bodyPr/>
        <a:lstStyle/>
        <a:p>
          <a:endParaRPr lang="en-US"/>
        </a:p>
      </dgm:t>
    </dgm:pt>
    <dgm:pt modelId="{FDA38FB8-359E-4EDF-AA1D-C2FCC983FC3C}">
      <dgm:prSet/>
      <dgm:spPr/>
      <dgm:t>
        <a:bodyPr/>
        <a:lstStyle/>
        <a:p>
          <a:r>
            <a:rPr lang="fi-FI" b="1" dirty="0"/>
            <a:t>Arkeologia kehittyi </a:t>
          </a:r>
          <a:r>
            <a:rPr lang="fi-FI" dirty="0"/>
            <a:t>tieteenä Pompeijin kaivausten seurauksena.</a:t>
          </a:r>
          <a:endParaRPr lang="en-US" dirty="0"/>
        </a:p>
      </dgm:t>
    </dgm:pt>
    <dgm:pt modelId="{9839C374-4E16-4DA2-A08F-C36BF6FF0ABB}" type="parTrans" cxnId="{C21CDB09-9FAF-486C-A249-F6C50EBC5F71}">
      <dgm:prSet/>
      <dgm:spPr/>
      <dgm:t>
        <a:bodyPr/>
        <a:lstStyle/>
        <a:p>
          <a:endParaRPr lang="en-US"/>
        </a:p>
      </dgm:t>
    </dgm:pt>
    <dgm:pt modelId="{2814129D-0D7D-4595-BA71-7CF79276A768}" type="sibTrans" cxnId="{C21CDB09-9FAF-486C-A249-F6C50EBC5F71}">
      <dgm:prSet/>
      <dgm:spPr/>
      <dgm:t>
        <a:bodyPr/>
        <a:lstStyle/>
        <a:p>
          <a:endParaRPr lang="en-US"/>
        </a:p>
      </dgm:t>
    </dgm:pt>
    <dgm:pt modelId="{7493CB55-A33F-4548-8C27-69596011CEEC}" type="pres">
      <dgm:prSet presAssocID="{7C33CFD2-3F61-4E50-8EA6-0FB31291C1A0}" presName="linear" presStyleCnt="0">
        <dgm:presLayoutVars>
          <dgm:animLvl val="lvl"/>
          <dgm:resizeHandles val="exact"/>
        </dgm:presLayoutVars>
      </dgm:prSet>
      <dgm:spPr/>
    </dgm:pt>
    <dgm:pt modelId="{414BA351-8C23-4CEB-B5D6-C7B2E8EB01AC}" type="pres">
      <dgm:prSet presAssocID="{60155D5B-D0CC-4169-8FCB-57CF1C9F3F0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A1A1768-24D8-4EA0-92F6-FFC7621BAD0A}" type="pres">
      <dgm:prSet presAssocID="{60155D5B-D0CC-4169-8FCB-57CF1C9F3F05}" presName="childText" presStyleLbl="revTx" presStyleIdx="0" presStyleCnt="3">
        <dgm:presLayoutVars>
          <dgm:bulletEnabled val="1"/>
        </dgm:presLayoutVars>
      </dgm:prSet>
      <dgm:spPr/>
    </dgm:pt>
    <dgm:pt modelId="{3247DCD6-699B-46A0-9B29-226EE795DB10}" type="pres">
      <dgm:prSet presAssocID="{CD6D6D04-309E-4DC4-83C8-E2B5069B965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D8ECFAF-8AC0-440E-80AC-A2783BF2EAF0}" type="pres">
      <dgm:prSet presAssocID="{CD6D6D04-309E-4DC4-83C8-E2B5069B9658}" presName="childText" presStyleLbl="revTx" presStyleIdx="1" presStyleCnt="3">
        <dgm:presLayoutVars>
          <dgm:bulletEnabled val="1"/>
        </dgm:presLayoutVars>
      </dgm:prSet>
      <dgm:spPr/>
    </dgm:pt>
    <dgm:pt modelId="{89AF0A96-E301-4E10-841F-53CF02812885}" type="pres">
      <dgm:prSet presAssocID="{8A880238-FD99-42D6-BA91-3E283E22BEF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FF071A6-121A-4331-BE5E-8A727FD9947C}" type="pres">
      <dgm:prSet presAssocID="{8A880238-FD99-42D6-BA91-3E283E22BEF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7F69E05-67F0-4910-B440-EE17A96E9A41}" type="presOf" srcId="{E704A14B-E91F-41A7-A82F-4496EAB19677}" destId="{DD8ECFAF-8AC0-440E-80AC-A2783BF2EAF0}" srcOrd="0" destOrd="0" presId="urn:microsoft.com/office/officeart/2005/8/layout/vList2"/>
    <dgm:cxn modelId="{09F9E105-68F4-43E9-82EF-0E3D0A2F5A1D}" type="presOf" srcId="{7DD249D1-8E2B-49D5-81D6-CF36787ED132}" destId="{FA1A1768-24D8-4EA0-92F6-FFC7621BAD0A}" srcOrd="0" destOrd="4" presId="urn:microsoft.com/office/officeart/2005/8/layout/vList2"/>
    <dgm:cxn modelId="{D3048307-3E3C-4212-87C5-FB59BCBD9628}" type="presOf" srcId="{7C33CFD2-3F61-4E50-8EA6-0FB31291C1A0}" destId="{7493CB55-A33F-4548-8C27-69596011CEEC}" srcOrd="0" destOrd="0" presId="urn:microsoft.com/office/officeart/2005/8/layout/vList2"/>
    <dgm:cxn modelId="{C21CDB09-9FAF-486C-A249-F6C50EBC5F71}" srcId="{8A880238-FD99-42D6-BA91-3E283E22BEFA}" destId="{FDA38FB8-359E-4EDF-AA1D-C2FCC983FC3C}" srcOrd="2" destOrd="0" parTransId="{9839C374-4E16-4DA2-A08F-C36BF6FF0ABB}" sibTransId="{2814129D-0D7D-4595-BA71-7CF79276A768}"/>
    <dgm:cxn modelId="{57A64810-E261-456F-A9C8-E48A5EF941A6}" type="presOf" srcId="{60155D5B-D0CC-4169-8FCB-57CF1C9F3F05}" destId="{414BA351-8C23-4CEB-B5D6-C7B2E8EB01AC}" srcOrd="0" destOrd="0" presId="urn:microsoft.com/office/officeart/2005/8/layout/vList2"/>
    <dgm:cxn modelId="{68848531-CCE3-4A4E-9009-F36E8BAD414C}" type="presOf" srcId="{30D5567B-8E84-4CBF-96E5-C203757B477C}" destId="{5FF071A6-121A-4331-BE5E-8A727FD9947C}" srcOrd="0" destOrd="0" presId="urn:microsoft.com/office/officeart/2005/8/layout/vList2"/>
    <dgm:cxn modelId="{D056CE35-73D1-432A-91B5-DE64BB6C14B6}" srcId="{8A880238-FD99-42D6-BA91-3E283E22BEFA}" destId="{30D5567B-8E84-4CBF-96E5-C203757B477C}" srcOrd="0" destOrd="0" parTransId="{CCD8E867-8D38-4004-A7A3-1E43BBB7E145}" sibTransId="{31D134C0-C5C1-4402-889A-8644F048BC7C}"/>
    <dgm:cxn modelId="{D339D335-C821-45BF-8909-F586C6CC5622}" srcId="{CD6D6D04-309E-4DC4-83C8-E2B5069B9658}" destId="{E704A14B-E91F-41A7-A82F-4496EAB19677}" srcOrd="0" destOrd="0" parTransId="{C8D8C252-9ACC-4CF1-8784-4DB1B4E9B7AF}" sibTransId="{702331E2-F8D2-4838-B54D-B382F05B75A0}"/>
    <dgm:cxn modelId="{4BEBA95F-5C76-4D8C-9CD5-5528FFDA7778}" type="presOf" srcId="{2E1E5FD2-72EE-428F-8252-E42C9AAA289D}" destId="{FA1A1768-24D8-4EA0-92F6-FFC7621BAD0A}" srcOrd="0" destOrd="0" presId="urn:microsoft.com/office/officeart/2005/8/layout/vList2"/>
    <dgm:cxn modelId="{85F4E24B-A76D-45B1-B1F1-FF115C6BAE91}" srcId="{7C33CFD2-3F61-4E50-8EA6-0FB31291C1A0}" destId="{CD6D6D04-309E-4DC4-83C8-E2B5069B9658}" srcOrd="1" destOrd="0" parTransId="{1AE0848F-073F-4D92-B78B-7BEFAD8DF1F5}" sibTransId="{56806C3E-47BC-48A9-97B5-9756DA5B8C1B}"/>
    <dgm:cxn modelId="{DF8B756D-5967-439C-A112-CC8004C5E980}" srcId="{60155D5B-D0CC-4169-8FCB-57CF1C9F3F05}" destId="{6384EB3B-8767-4656-A582-EA729E6C5DAE}" srcOrd="3" destOrd="0" parTransId="{96DCE8DC-A922-4FE5-9156-A82992176E9E}" sibTransId="{0910CB73-D6DD-4A35-AEE4-88BB546E3686}"/>
    <dgm:cxn modelId="{8F1BCF4F-0B2E-4A50-9277-382B2B67A6F4}" srcId="{7C33CFD2-3F61-4E50-8EA6-0FB31291C1A0}" destId="{8A880238-FD99-42D6-BA91-3E283E22BEFA}" srcOrd="2" destOrd="0" parTransId="{7FEB17D0-7B3A-4399-952F-00A2FD781B48}" sibTransId="{5A3C70A2-E4C3-4509-8D70-65F62AA562A2}"/>
    <dgm:cxn modelId="{B496A753-C83A-4ED5-A8E6-37B5E041B2D1}" srcId="{8A880238-FD99-42D6-BA91-3E283E22BEFA}" destId="{93BCBB60-A40A-4347-9C87-9932DF4755C6}" srcOrd="1" destOrd="0" parTransId="{51B043F3-9938-4444-8575-4370DA8FDCE5}" sibTransId="{CEFCEAAF-0DBD-45CA-AAFC-1373161E7DA0}"/>
    <dgm:cxn modelId="{BAD83480-1024-440C-A628-DDD65826ACBE}" type="presOf" srcId="{6384EB3B-8767-4656-A582-EA729E6C5DAE}" destId="{FA1A1768-24D8-4EA0-92F6-FFC7621BAD0A}" srcOrd="0" destOrd="3" presId="urn:microsoft.com/office/officeart/2005/8/layout/vList2"/>
    <dgm:cxn modelId="{E2A42881-3830-416A-A51C-2B338664B527}" srcId="{60155D5B-D0CC-4169-8FCB-57CF1C9F3F05}" destId="{2E1E5FD2-72EE-428F-8252-E42C9AAA289D}" srcOrd="0" destOrd="0" parTransId="{0B75F439-2024-4A7B-BDFB-9DC4AAF12A7B}" sibTransId="{95399C9E-F89A-4537-93CA-BC5CB2545DAC}"/>
    <dgm:cxn modelId="{A2E10E92-6EDC-4B22-936A-B1F10063B1FE}" type="presOf" srcId="{FDA38FB8-359E-4EDF-AA1D-C2FCC983FC3C}" destId="{5FF071A6-121A-4331-BE5E-8A727FD9947C}" srcOrd="0" destOrd="2" presId="urn:microsoft.com/office/officeart/2005/8/layout/vList2"/>
    <dgm:cxn modelId="{0D805397-1BCA-43AA-A3AB-154A013F2E83}" srcId="{60155D5B-D0CC-4169-8FCB-57CF1C9F3F05}" destId="{B41D9699-4050-4268-BB76-F18C4E6075D3}" srcOrd="1" destOrd="0" parTransId="{989DE4C8-2C5F-4FB6-A17B-D3502589B9A4}" sibTransId="{42601C19-B61F-4AEA-87E2-A38D308ED441}"/>
    <dgm:cxn modelId="{3408449F-4ADC-4E07-AAA9-F0F36E656999}" srcId="{7C33CFD2-3F61-4E50-8EA6-0FB31291C1A0}" destId="{60155D5B-D0CC-4169-8FCB-57CF1C9F3F05}" srcOrd="0" destOrd="0" parTransId="{94FF5A70-0DB1-480E-ABFE-49D34E3A8719}" sibTransId="{5B4A68CF-518A-4D7D-8FB1-AD257D243249}"/>
    <dgm:cxn modelId="{A20387A1-5B37-48DA-8170-11D35F8A5687}" type="presOf" srcId="{8A880238-FD99-42D6-BA91-3E283E22BEFA}" destId="{89AF0A96-E301-4E10-841F-53CF02812885}" srcOrd="0" destOrd="0" presId="urn:microsoft.com/office/officeart/2005/8/layout/vList2"/>
    <dgm:cxn modelId="{51D1A1AF-5AF6-47CF-9194-DAE177B7B568}" srcId="{60155D5B-D0CC-4169-8FCB-57CF1C9F3F05}" destId="{FCD21F05-0F97-41FE-9FD5-BB47B63032FF}" srcOrd="2" destOrd="0" parTransId="{068D34CF-07EB-4942-AD81-976DFC24FF2E}" sibTransId="{84FCF693-1AA9-448B-96FB-5ACDAF35F152}"/>
    <dgm:cxn modelId="{A80E4ABF-857D-4A3D-9D43-C4A35BF39A35}" srcId="{60155D5B-D0CC-4169-8FCB-57CF1C9F3F05}" destId="{7DD249D1-8E2B-49D5-81D6-CF36787ED132}" srcOrd="4" destOrd="0" parTransId="{938D73EE-2199-4CB8-B841-8C77C345EBCC}" sibTransId="{C7F6C995-243F-483E-A49D-A3629C3FC4BD}"/>
    <dgm:cxn modelId="{AF448EC2-E904-4595-917F-8641C3FBE37C}" type="presOf" srcId="{FCD21F05-0F97-41FE-9FD5-BB47B63032FF}" destId="{FA1A1768-24D8-4EA0-92F6-FFC7621BAD0A}" srcOrd="0" destOrd="2" presId="urn:microsoft.com/office/officeart/2005/8/layout/vList2"/>
    <dgm:cxn modelId="{5F6E6ECE-21E2-43EB-97EA-8F7EA357D23A}" type="presOf" srcId="{CD6D6D04-309E-4DC4-83C8-E2B5069B9658}" destId="{3247DCD6-699B-46A0-9B29-226EE795DB10}" srcOrd="0" destOrd="0" presId="urn:microsoft.com/office/officeart/2005/8/layout/vList2"/>
    <dgm:cxn modelId="{7D1D70DF-E9FD-4BFC-AFD5-343F30DA2E1E}" type="presOf" srcId="{93BCBB60-A40A-4347-9C87-9932DF4755C6}" destId="{5FF071A6-121A-4331-BE5E-8A727FD9947C}" srcOrd="0" destOrd="1" presId="urn:microsoft.com/office/officeart/2005/8/layout/vList2"/>
    <dgm:cxn modelId="{E3FAB0F8-F0C4-409D-8879-73226A51A3F1}" type="presOf" srcId="{B41D9699-4050-4268-BB76-F18C4E6075D3}" destId="{FA1A1768-24D8-4EA0-92F6-FFC7621BAD0A}" srcOrd="0" destOrd="1" presId="urn:microsoft.com/office/officeart/2005/8/layout/vList2"/>
    <dgm:cxn modelId="{8C82B17E-337A-49A6-A310-C3E0E401044C}" type="presParOf" srcId="{7493CB55-A33F-4548-8C27-69596011CEEC}" destId="{414BA351-8C23-4CEB-B5D6-C7B2E8EB01AC}" srcOrd="0" destOrd="0" presId="urn:microsoft.com/office/officeart/2005/8/layout/vList2"/>
    <dgm:cxn modelId="{E34189D0-319B-45FB-8184-4A960D05E182}" type="presParOf" srcId="{7493CB55-A33F-4548-8C27-69596011CEEC}" destId="{FA1A1768-24D8-4EA0-92F6-FFC7621BAD0A}" srcOrd="1" destOrd="0" presId="urn:microsoft.com/office/officeart/2005/8/layout/vList2"/>
    <dgm:cxn modelId="{C37F7538-2427-4D81-8506-7E92AEDA3494}" type="presParOf" srcId="{7493CB55-A33F-4548-8C27-69596011CEEC}" destId="{3247DCD6-699B-46A0-9B29-226EE795DB10}" srcOrd="2" destOrd="0" presId="urn:microsoft.com/office/officeart/2005/8/layout/vList2"/>
    <dgm:cxn modelId="{4D7D9154-BFDC-4F82-96A0-D5CFC5817CE0}" type="presParOf" srcId="{7493CB55-A33F-4548-8C27-69596011CEEC}" destId="{DD8ECFAF-8AC0-440E-80AC-A2783BF2EAF0}" srcOrd="3" destOrd="0" presId="urn:microsoft.com/office/officeart/2005/8/layout/vList2"/>
    <dgm:cxn modelId="{8C636F0C-648A-42DA-AF9D-3E3DD0A7815B}" type="presParOf" srcId="{7493CB55-A33F-4548-8C27-69596011CEEC}" destId="{89AF0A96-E301-4E10-841F-53CF02812885}" srcOrd="4" destOrd="0" presId="urn:microsoft.com/office/officeart/2005/8/layout/vList2"/>
    <dgm:cxn modelId="{3E95AC91-3299-4D26-9764-BFA40A4F090E}" type="presParOf" srcId="{7493CB55-A33F-4548-8C27-69596011CEEC}" destId="{5FF071A6-121A-4331-BE5E-8A727FD9947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C0E01D-9500-451D-9FFF-10587B039FB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69EA54A-951C-454C-A582-19DB89221C6A}">
      <dgm:prSet/>
      <dgm:spPr/>
      <dgm:t>
        <a:bodyPr/>
        <a:lstStyle/>
        <a:p>
          <a:r>
            <a:rPr lang="fi-FI" dirty="0"/>
            <a:t>Mikä on ollut hyvää?</a:t>
          </a:r>
          <a:endParaRPr lang="en-US" dirty="0"/>
        </a:p>
      </dgm:t>
    </dgm:pt>
    <dgm:pt modelId="{23638A7F-1408-4363-8D76-4630E8B4C67C}" type="parTrans" cxnId="{A0289A1E-23E8-417E-A80E-1497D9C22A07}">
      <dgm:prSet/>
      <dgm:spPr/>
      <dgm:t>
        <a:bodyPr/>
        <a:lstStyle/>
        <a:p>
          <a:endParaRPr lang="en-US"/>
        </a:p>
      </dgm:t>
    </dgm:pt>
    <dgm:pt modelId="{77CCC3BC-75E6-471A-BEA4-3B8A2B1C5725}" type="sibTrans" cxnId="{A0289A1E-23E8-417E-A80E-1497D9C22A07}">
      <dgm:prSet/>
      <dgm:spPr/>
      <dgm:t>
        <a:bodyPr/>
        <a:lstStyle/>
        <a:p>
          <a:endParaRPr lang="en-US"/>
        </a:p>
      </dgm:t>
    </dgm:pt>
    <dgm:pt modelId="{54621510-0B20-4D92-A765-7DFB6842DD87}">
      <dgm:prSet/>
      <dgm:spPr/>
      <dgm:t>
        <a:bodyPr/>
        <a:lstStyle/>
        <a:p>
          <a:r>
            <a:rPr lang="fi-FI"/>
            <a:t>Mitä olisit toivonut enemmän/vähemmän?</a:t>
          </a:r>
          <a:endParaRPr lang="en-US"/>
        </a:p>
      </dgm:t>
    </dgm:pt>
    <dgm:pt modelId="{647579FD-081A-46A2-A3EA-6936761268E8}" type="parTrans" cxnId="{568F9C97-A76C-4099-8371-61061C193A5D}">
      <dgm:prSet/>
      <dgm:spPr/>
      <dgm:t>
        <a:bodyPr/>
        <a:lstStyle/>
        <a:p>
          <a:endParaRPr lang="en-US"/>
        </a:p>
      </dgm:t>
    </dgm:pt>
    <dgm:pt modelId="{1E07527D-C9D7-4AAD-BBAF-DA6B51312ED3}" type="sibTrans" cxnId="{568F9C97-A76C-4099-8371-61061C193A5D}">
      <dgm:prSet/>
      <dgm:spPr/>
      <dgm:t>
        <a:bodyPr/>
        <a:lstStyle/>
        <a:p>
          <a:endParaRPr lang="en-US"/>
        </a:p>
      </dgm:t>
    </dgm:pt>
    <dgm:pt modelId="{41E345C6-8686-497D-BA36-93FA6A664E42}">
      <dgm:prSet/>
      <dgm:spPr/>
      <dgm:t>
        <a:bodyPr/>
        <a:lstStyle/>
        <a:p>
          <a:r>
            <a:rPr lang="fi-FI"/>
            <a:t>Kehittämisehdotuksia? </a:t>
          </a:r>
          <a:endParaRPr lang="en-US"/>
        </a:p>
      </dgm:t>
    </dgm:pt>
    <dgm:pt modelId="{E74B2EF4-D0C5-4E0F-B8D3-71D6DD6FD079}" type="parTrans" cxnId="{B7FF20DF-A8B5-498D-BD5B-A2B22F60B489}">
      <dgm:prSet/>
      <dgm:spPr/>
      <dgm:t>
        <a:bodyPr/>
        <a:lstStyle/>
        <a:p>
          <a:endParaRPr lang="en-US"/>
        </a:p>
      </dgm:t>
    </dgm:pt>
    <dgm:pt modelId="{0288A4BA-D0F6-4554-80B2-F38C12D8A75B}" type="sibTrans" cxnId="{B7FF20DF-A8B5-498D-BD5B-A2B22F60B489}">
      <dgm:prSet/>
      <dgm:spPr/>
      <dgm:t>
        <a:bodyPr/>
        <a:lstStyle/>
        <a:p>
          <a:endParaRPr lang="en-US"/>
        </a:p>
      </dgm:t>
    </dgm:pt>
    <dgm:pt modelId="{8926AD31-1EA2-495E-811A-CB0237A752DB}" type="pres">
      <dgm:prSet presAssocID="{EAC0E01D-9500-451D-9FFF-10587B039FB2}" presName="linear" presStyleCnt="0">
        <dgm:presLayoutVars>
          <dgm:animLvl val="lvl"/>
          <dgm:resizeHandles val="exact"/>
        </dgm:presLayoutVars>
      </dgm:prSet>
      <dgm:spPr/>
    </dgm:pt>
    <dgm:pt modelId="{93AA3306-EB41-4BB8-B377-331601AB2FD8}" type="pres">
      <dgm:prSet presAssocID="{769EA54A-951C-454C-A582-19DB89221C6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209560D-148C-4F13-9E18-30E7A36F46FB}" type="pres">
      <dgm:prSet presAssocID="{77CCC3BC-75E6-471A-BEA4-3B8A2B1C5725}" presName="spacer" presStyleCnt="0"/>
      <dgm:spPr/>
    </dgm:pt>
    <dgm:pt modelId="{A698852D-5AD7-4329-9F70-E5BD5A33267F}" type="pres">
      <dgm:prSet presAssocID="{54621510-0B20-4D92-A765-7DFB6842DD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325C3E0-B238-4A13-9BA4-18FE9889F801}" type="pres">
      <dgm:prSet presAssocID="{1E07527D-C9D7-4AAD-BBAF-DA6B51312ED3}" presName="spacer" presStyleCnt="0"/>
      <dgm:spPr/>
    </dgm:pt>
    <dgm:pt modelId="{98EC2190-BCBF-402D-808E-FB301EF44B1B}" type="pres">
      <dgm:prSet presAssocID="{41E345C6-8686-497D-BA36-93FA6A664E4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0289A1E-23E8-417E-A80E-1497D9C22A07}" srcId="{EAC0E01D-9500-451D-9FFF-10587B039FB2}" destId="{769EA54A-951C-454C-A582-19DB89221C6A}" srcOrd="0" destOrd="0" parTransId="{23638A7F-1408-4363-8D76-4630E8B4C67C}" sibTransId="{77CCC3BC-75E6-471A-BEA4-3B8A2B1C5725}"/>
    <dgm:cxn modelId="{3352544A-6055-46D7-B970-EAA72A9814A0}" type="presOf" srcId="{EAC0E01D-9500-451D-9FFF-10587B039FB2}" destId="{8926AD31-1EA2-495E-811A-CB0237A752DB}" srcOrd="0" destOrd="0" presId="urn:microsoft.com/office/officeart/2005/8/layout/vList2"/>
    <dgm:cxn modelId="{40C06C4D-1610-4B1B-912F-E5094C38B509}" type="presOf" srcId="{54621510-0B20-4D92-A765-7DFB6842DD87}" destId="{A698852D-5AD7-4329-9F70-E5BD5A33267F}" srcOrd="0" destOrd="0" presId="urn:microsoft.com/office/officeart/2005/8/layout/vList2"/>
    <dgm:cxn modelId="{824F1259-7151-414B-BD4E-91ABDFA9BF7C}" type="presOf" srcId="{769EA54A-951C-454C-A582-19DB89221C6A}" destId="{93AA3306-EB41-4BB8-B377-331601AB2FD8}" srcOrd="0" destOrd="0" presId="urn:microsoft.com/office/officeart/2005/8/layout/vList2"/>
    <dgm:cxn modelId="{568F9C97-A76C-4099-8371-61061C193A5D}" srcId="{EAC0E01D-9500-451D-9FFF-10587B039FB2}" destId="{54621510-0B20-4D92-A765-7DFB6842DD87}" srcOrd="1" destOrd="0" parTransId="{647579FD-081A-46A2-A3EA-6936761268E8}" sibTransId="{1E07527D-C9D7-4AAD-BBAF-DA6B51312ED3}"/>
    <dgm:cxn modelId="{8830C0BC-9C47-47D9-B9D4-B339A8A69CF2}" type="presOf" srcId="{41E345C6-8686-497D-BA36-93FA6A664E42}" destId="{98EC2190-BCBF-402D-808E-FB301EF44B1B}" srcOrd="0" destOrd="0" presId="urn:microsoft.com/office/officeart/2005/8/layout/vList2"/>
    <dgm:cxn modelId="{B7FF20DF-A8B5-498D-BD5B-A2B22F60B489}" srcId="{EAC0E01D-9500-451D-9FFF-10587B039FB2}" destId="{41E345C6-8686-497D-BA36-93FA6A664E42}" srcOrd="2" destOrd="0" parTransId="{E74B2EF4-D0C5-4E0F-B8D3-71D6DD6FD079}" sibTransId="{0288A4BA-D0F6-4554-80B2-F38C12D8A75B}"/>
    <dgm:cxn modelId="{13DB75FB-E549-4C37-941F-2744D07A6625}" type="presParOf" srcId="{8926AD31-1EA2-495E-811A-CB0237A752DB}" destId="{93AA3306-EB41-4BB8-B377-331601AB2FD8}" srcOrd="0" destOrd="0" presId="urn:microsoft.com/office/officeart/2005/8/layout/vList2"/>
    <dgm:cxn modelId="{E5AE974C-6C27-4913-AED8-D08E7D2F9F1C}" type="presParOf" srcId="{8926AD31-1EA2-495E-811A-CB0237A752DB}" destId="{2209560D-148C-4F13-9E18-30E7A36F46FB}" srcOrd="1" destOrd="0" presId="urn:microsoft.com/office/officeart/2005/8/layout/vList2"/>
    <dgm:cxn modelId="{13EC09CE-8E2E-4B02-8995-A23350AD0628}" type="presParOf" srcId="{8926AD31-1EA2-495E-811A-CB0237A752DB}" destId="{A698852D-5AD7-4329-9F70-E5BD5A33267F}" srcOrd="2" destOrd="0" presId="urn:microsoft.com/office/officeart/2005/8/layout/vList2"/>
    <dgm:cxn modelId="{20A09321-29E0-40EF-AB89-B6BF31FA646F}" type="presParOf" srcId="{8926AD31-1EA2-495E-811A-CB0237A752DB}" destId="{9325C3E0-B238-4A13-9BA4-18FE9889F801}" srcOrd="3" destOrd="0" presId="urn:microsoft.com/office/officeart/2005/8/layout/vList2"/>
    <dgm:cxn modelId="{1F87A2B0-1E9B-4176-BF74-3CB2A76DF443}" type="presParOf" srcId="{8926AD31-1EA2-495E-811A-CB0237A752DB}" destId="{98EC2190-BCBF-402D-808E-FB301EF44B1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BA351-8C23-4CEB-B5D6-C7B2E8EB01AC}">
      <dsp:nvSpPr>
        <dsp:cNvPr id="0" name=""/>
        <dsp:cNvSpPr/>
      </dsp:nvSpPr>
      <dsp:spPr>
        <a:xfrm>
          <a:off x="0" y="155249"/>
          <a:ext cx="6945559" cy="5896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/>
            <a:t>Lääketiede</a:t>
          </a:r>
          <a:endParaRPr lang="en-US" sz="2400" kern="1200"/>
        </a:p>
      </dsp:txBody>
      <dsp:txXfrm>
        <a:off x="28786" y="184035"/>
        <a:ext cx="6887987" cy="532107"/>
      </dsp:txXfrm>
    </dsp:sp>
    <dsp:sp modelId="{FA1A1768-24D8-4EA0-92F6-FFC7621BAD0A}">
      <dsp:nvSpPr>
        <dsp:cNvPr id="0" name=""/>
        <dsp:cNvSpPr/>
      </dsp:nvSpPr>
      <dsp:spPr>
        <a:xfrm>
          <a:off x="0" y="744929"/>
          <a:ext cx="6945559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2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kern="1200" dirty="0"/>
            <a:t>Havaittiin </a:t>
          </a:r>
          <a:r>
            <a:rPr lang="fi-FI" sz="1900" b="1" kern="1200" dirty="0"/>
            <a:t>mikrobien</a:t>
          </a:r>
          <a:r>
            <a:rPr lang="fi-FI" sz="1900" kern="1200" dirty="0"/>
            <a:t> aiheuttavan tauteja.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b="1" kern="1200" dirty="0"/>
            <a:t>Hygieniaa</a:t>
          </a:r>
          <a:r>
            <a:rPr lang="fi-FI" sz="1900" kern="1200" dirty="0"/>
            <a:t> parannettiin ja leikkaukset onnistuivat useammin.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kern="1200" dirty="0"/>
            <a:t>Sairauksia parannettiin </a:t>
          </a:r>
          <a:r>
            <a:rPr lang="fi-FI" sz="1900" b="1" kern="1200" dirty="0"/>
            <a:t>leikkauksilla</a:t>
          </a:r>
          <a:r>
            <a:rPr lang="fi-FI" sz="1900" kern="1200" dirty="0"/>
            <a:t>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b="1" kern="1200" dirty="0"/>
            <a:t>Nukutusaineet</a:t>
          </a:r>
          <a:r>
            <a:rPr lang="fi-FI" sz="1900" kern="1200" dirty="0"/>
            <a:t> otettiin käyttöön.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b="1" kern="1200" dirty="0"/>
            <a:t>Röntgenkuvauksella</a:t>
          </a:r>
          <a:r>
            <a:rPr lang="fi-FI" sz="1900" kern="1200" dirty="0"/>
            <a:t> tutkittiin keuhkotautia.</a:t>
          </a:r>
          <a:endParaRPr lang="en-US" sz="1900" kern="1200" dirty="0"/>
        </a:p>
      </dsp:txBody>
      <dsp:txXfrm>
        <a:off x="0" y="744929"/>
        <a:ext cx="6945559" cy="1639440"/>
      </dsp:txXfrm>
    </dsp:sp>
    <dsp:sp modelId="{3247DCD6-699B-46A0-9B29-226EE795DB10}">
      <dsp:nvSpPr>
        <dsp:cNvPr id="0" name=""/>
        <dsp:cNvSpPr/>
      </dsp:nvSpPr>
      <dsp:spPr>
        <a:xfrm>
          <a:off x="0" y="2384369"/>
          <a:ext cx="6945559" cy="589679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/>
            <a:t>Fysiikka</a:t>
          </a:r>
          <a:endParaRPr lang="en-US" sz="2400" kern="1200"/>
        </a:p>
      </dsp:txBody>
      <dsp:txXfrm>
        <a:off x="28786" y="2413155"/>
        <a:ext cx="6887987" cy="532107"/>
      </dsp:txXfrm>
    </dsp:sp>
    <dsp:sp modelId="{DD8ECFAF-8AC0-440E-80AC-A2783BF2EAF0}">
      <dsp:nvSpPr>
        <dsp:cNvPr id="0" name=""/>
        <dsp:cNvSpPr/>
      </dsp:nvSpPr>
      <dsp:spPr>
        <a:xfrm>
          <a:off x="0" y="2974049"/>
          <a:ext cx="6945559" cy="869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2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kern="1200" dirty="0"/>
            <a:t>Kehitettiin erityisesti </a:t>
          </a:r>
          <a:r>
            <a:rPr lang="fi-FI" sz="1900" b="1" kern="1200" dirty="0"/>
            <a:t>sähköoppia ja sähkömagnetismia </a:t>
          </a:r>
          <a:r>
            <a:rPr lang="fi-FI" sz="1900" kern="1200" dirty="0"/>
            <a:t>sekä sähkölaitteiden käytännön sovellutuksia, kuten hehkulamppuja ja sähköraitiotie, sähkömoottori</a:t>
          </a:r>
          <a:endParaRPr lang="en-US" sz="1900" kern="1200" dirty="0"/>
        </a:p>
      </dsp:txBody>
      <dsp:txXfrm>
        <a:off x="0" y="2974049"/>
        <a:ext cx="6945559" cy="869400"/>
      </dsp:txXfrm>
    </dsp:sp>
    <dsp:sp modelId="{89AF0A96-E301-4E10-841F-53CF02812885}">
      <dsp:nvSpPr>
        <dsp:cNvPr id="0" name=""/>
        <dsp:cNvSpPr/>
      </dsp:nvSpPr>
      <dsp:spPr>
        <a:xfrm>
          <a:off x="0" y="3843449"/>
          <a:ext cx="6945559" cy="589679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/>
            <a:t>Historia</a:t>
          </a:r>
          <a:endParaRPr lang="en-US" sz="2400" kern="1200"/>
        </a:p>
      </dsp:txBody>
      <dsp:txXfrm>
        <a:off x="28786" y="3872235"/>
        <a:ext cx="6887987" cy="532107"/>
      </dsp:txXfrm>
    </dsp:sp>
    <dsp:sp modelId="{5FF071A6-121A-4331-BE5E-8A727FD9947C}">
      <dsp:nvSpPr>
        <dsp:cNvPr id="0" name=""/>
        <dsp:cNvSpPr/>
      </dsp:nvSpPr>
      <dsp:spPr>
        <a:xfrm>
          <a:off x="0" y="4433129"/>
          <a:ext cx="6945559" cy="1515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2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kern="1200"/>
            <a:t>Historiantutkimuksen menetelmät kehittyivät.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b="1" kern="1200" dirty="0"/>
            <a:t>Arkistotutkimus ja lähdekritiikki </a:t>
          </a:r>
          <a:r>
            <a:rPr lang="fi-FI" sz="1900" kern="1200" dirty="0"/>
            <a:t>kehittyivät ja loivat pohjan nykyiselle historiantutkimukselle.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b="1" kern="1200" dirty="0"/>
            <a:t>Arkeologia kehittyi </a:t>
          </a:r>
          <a:r>
            <a:rPr lang="fi-FI" sz="1900" kern="1200" dirty="0"/>
            <a:t>tieteenä Pompeijin kaivausten seurauksena.</a:t>
          </a:r>
          <a:endParaRPr lang="en-US" sz="1900" kern="1200" dirty="0"/>
        </a:p>
      </dsp:txBody>
      <dsp:txXfrm>
        <a:off x="0" y="4433129"/>
        <a:ext cx="6945559" cy="1515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A3306-EB41-4BB8-B377-331601AB2FD8}">
      <dsp:nvSpPr>
        <dsp:cNvPr id="0" name=""/>
        <dsp:cNvSpPr/>
      </dsp:nvSpPr>
      <dsp:spPr>
        <a:xfrm>
          <a:off x="0" y="32820"/>
          <a:ext cx="6245265" cy="17567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kern="1200" dirty="0"/>
            <a:t>Mikä on ollut hyvää?</a:t>
          </a:r>
          <a:endParaRPr lang="en-US" sz="4400" kern="1200" dirty="0"/>
        </a:p>
      </dsp:txBody>
      <dsp:txXfrm>
        <a:off x="85758" y="118578"/>
        <a:ext cx="6073749" cy="1585239"/>
      </dsp:txXfrm>
    </dsp:sp>
    <dsp:sp modelId="{A698852D-5AD7-4329-9F70-E5BD5A33267F}">
      <dsp:nvSpPr>
        <dsp:cNvPr id="0" name=""/>
        <dsp:cNvSpPr/>
      </dsp:nvSpPr>
      <dsp:spPr>
        <a:xfrm>
          <a:off x="0" y="1916296"/>
          <a:ext cx="6245265" cy="1756755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kern="1200"/>
            <a:t>Mitä olisit toivonut enemmän/vähemmän?</a:t>
          </a:r>
          <a:endParaRPr lang="en-US" sz="4400" kern="1200"/>
        </a:p>
      </dsp:txBody>
      <dsp:txXfrm>
        <a:off x="85758" y="2002054"/>
        <a:ext cx="6073749" cy="1585239"/>
      </dsp:txXfrm>
    </dsp:sp>
    <dsp:sp modelId="{98EC2190-BCBF-402D-808E-FB301EF44B1B}">
      <dsp:nvSpPr>
        <dsp:cNvPr id="0" name=""/>
        <dsp:cNvSpPr/>
      </dsp:nvSpPr>
      <dsp:spPr>
        <a:xfrm>
          <a:off x="0" y="3799771"/>
          <a:ext cx="6245265" cy="1756755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kern="1200"/>
            <a:t>Kehittämisehdotuksia? </a:t>
          </a:r>
          <a:endParaRPr lang="en-US" sz="4400" kern="1200"/>
        </a:p>
      </dsp:txBody>
      <dsp:txXfrm>
        <a:off x="85758" y="3885529"/>
        <a:ext cx="6073749" cy="1585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B43B3-574C-481A-9D1B-4B761C342C25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57235-D8DA-44D4-B003-51DDE05218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582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1FEE9-DD7A-4932-A1A2-F96275771F0B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3126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1FEE9-DD7A-4932-A1A2-F96275771F0B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0185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b="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B9433-6324-4A28-9A1F-5FB8BBCBC91F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0668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B9433-6324-4A28-9A1F-5FB8BBCBC91F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8300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B9433-6324-4A28-9A1F-5FB8BBCBC91F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5154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B9433-6324-4A28-9A1F-5FB8BBCBC91F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2072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B9433-6324-4A28-9A1F-5FB8BBCBC91F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4869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1FEE9-DD7A-4932-A1A2-F96275771F0B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036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1FEE9-DD7A-4932-A1A2-F96275771F0B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047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30A94-3E91-42A5-A8A2-DA89EDFAF39A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3038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1FEE9-DD7A-4932-A1A2-F96275771F0B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8896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1FEE9-DD7A-4932-A1A2-F96275771F0B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13270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B9433-6324-4A28-9A1F-5FB8BBCBC91F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41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1FEE9-DD7A-4932-A1A2-F96275771F0B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474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1FEE9-DD7A-4932-A1A2-F96275771F0B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3922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1FEE9-DD7A-4932-A1A2-F96275771F0B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3433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1FEE9-DD7A-4932-A1A2-F96275771F0B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4078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B9433-6324-4A28-9A1F-5FB8BBCBC91F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490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7B6262-5B14-6D06-2EDB-D23B8A8E9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06C6844-03D0-D0CC-31E7-56B3F8500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33549C-0C8B-6C12-BCB9-6DDFB82E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88B769-856D-306D-BBAD-ABB6B891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BC0A31-32B2-411E-2D91-10069526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157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626275-3BAF-36CB-E197-65029A017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2DCAD01-B5A5-D592-2C4F-11248300C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24E4F6-C429-2693-D542-59ECB37B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A2FC6A1-1DCD-9508-2106-4C51BD1D5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EA505-48E1-9827-278A-4DD3674C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025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D6536A8-D9AD-FE42-4AD0-C0C0F5CD9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19B3CDF-D8A6-F33C-AAFB-821A69991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3CC004-330F-3743-4DBB-112A11E6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48093A-07C5-4D59-4F5C-EA166917A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B43E53-2328-7C88-FC3F-6F1A0141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6702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65257"/>
            <a:ext cx="10515600" cy="407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000"/>
            </a:lvl1pPr>
            <a:lvl2pPr marL="457200" lvl="1" indent="-2857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2700"/>
            </a:lvl2pPr>
            <a:lvl3pPr marL="685800" lvl="2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2400"/>
            </a:lvl3pPr>
            <a:lvl4pPr marL="914400" lvl="3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439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71D0FC-5968-0722-4EDD-1CD8C3F0F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15A609-8FEB-3DF7-2C23-63228CBF4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8F4C37A-63C0-E806-D6EA-E05851E39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9EF37C-2E2A-8A36-8102-B8D30912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9E0BD68-76EE-9BF6-3265-2FC31C58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08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859C7A-0CB6-C6EE-00DF-117D4E3D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47A440-959A-432C-A54C-7B7A1D42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EDAFCD-9309-C22C-3758-54DBF054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CBC680-F116-A1A7-03AF-0FBFD2096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2F83FC2-2AB6-6E7C-BE3E-E38EF773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194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744AE2-114C-801A-9699-9F0F184BF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B7CA43-5F68-7B2C-8D85-59A54FCB3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B3A9C05-52C8-9438-BCE3-FAC799D43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3B574F7-4F65-4276-586D-414CB865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C53AA6C-706E-111E-3969-B40E0EFD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B74EB2B-A4FA-992E-E1E8-805B76F2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033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540475-5615-8CAC-078F-D5550DF0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BF9F4D5-811F-BC78-5AAA-FF1E4927B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8BCDF7B-9B3B-AA53-24DC-8417F4C25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7704628-292D-C146-C631-1A2E41186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C134912-4BC9-CBAE-D85F-00E789A91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6916CA0-3205-89EF-2032-BC724476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63DA8C1-53A3-0632-3642-A8C37A15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F085778-48F9-56E9-F474-B682F1CB3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40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3D23C2-3DA2-C852-3375-C4A4A939F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4D6F2FD-1724-DF78-21C8-5E2A413E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B7BF4D-BF72-100F-CFF8-E4A4200B1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4EBDEC1-EDED-1578-C53A-ED6B6420F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83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6A791CD-853A-E68F-7806-D149C9CE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CBFC7F6-BEF0-A976-F7BF-3284A437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48A0CC6-9CCE-C02F-F228-E43C1EBD9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62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263993-6D3F-92C3-1055-64C9DD81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42D2B8-F933-E477-98CC-F5890832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EE51A42-BCF4-AF86-8C22-219769A7E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0A84CE9-52FC-9583-0F7D-A077556B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D44E696-CFC1-376B-028B-C52B5768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E561026-4C31-EEF3-FFF5-7E7817B9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945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51FA1A-FF17-A17C-40C4-E0F064B0A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55D5421-90A9-9BC7-05E1-690F6727C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AFA7507-810B-FE98-EFA9-31A210B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7F12CC3-D125-E49B-A1C5-3AFB30840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9C385D3-4807-B84B-7F8E-BF0FE146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5E0C99E-AE20-D1EE-469E-E0F2DBEC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68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2869A71-71A7-574E-E5CF-44020AA0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210CF0E-EA9B-0BB1-BA1F-AE1376A21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4DD8C7-1437-177E-8F2D-DB43F315B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38A317-19BB-4F3F-8D9A-75B81EA8D611}" type="datetimeFigureOut">
              <a:rPr lang="fi-FI" smtClean="0"/>
              <a:t>2.4.2025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9E79B1-A8A1-0F4D-5F20-06D1A5EAA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AA65B6-36EF-8E5B-4011-950AA90F3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89DC05-6932-4C24-A600-645C0D5366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902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C8C30D2-B21E-83B9-FBA1-799DBE0E3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fi-FI" dirty="0"/>
              <a:t>Pohjatunti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E94308-55F0-F3A7-529A-A3856EADD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fi-FI" sz="6600" dirty="0"/>
              <a:t>HI4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63F7C8-8E47-2296-F451-B0ECAD0D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2" y="166572"/>
            <a:ext cx="6797405" cy="570714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1800-luku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838239-D323-1CFA-339F-749DD7B3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31" y="1110686"/>
            <a:ext cx="7414093" cy="52168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100" b="1" dirty="0"/>
              <a:t>MAAILMANKUVA</a:t>
            </a:r>
          </a:p>
          <a:p>
            <a:r>
              <a:rPr lang="fi-FI" sz="2100" dirty="0"/>
              <a:t>Perinteisen kristillisen maailmankuvan mureneminen</a:t>
            </a:r>
          </a:p>
          <a:p>
            <a:r>
              <a:rPr lang="fi-FI" sz="2100" dirty="0"/>
              <a:t>Tieteiden voittokulku</a:t>
            </a:r>
          </a:p>
          <a:p>
            <a:r>
              <a:rPr lang="fi-FI" sz="2100" dirty="0"/>
              <a:t>Suuret aatteet: </a:t>
            </a:r>
            <a:r>
              <a:rPr lang="fi-FI" sz="2100" b="1" dirty="0"/>
              <a:t>liberalismi, nationalismi, sosialismi, konservatismi</a:t>
            </a:r>
          </a:p>
          <a:p>
            <a:r>
              <a:rPr lang="fi-FI" sz="2100" dirty="0"/>
              <a:t>Koulutuksen avulla mahdollisuus nousta parempaan asemaan</a:t>
            </a:r>
          </a:p>
          <a:p>
            <a:r>
              <a:rPr lang="fi-FI" sz="2100" dirty="0"/>
              <a:t>Porvariston merkitys kasvoi</a:t>
            </a:r>
          </a:p>
          <a:p>
            <a:pPr marL="0" indent="0">
              <a:buNone/>
            </a:pPr>
            <a:r>
              <a:rPr lang="fi-FI" sz="2100" b="1" dirty="0"/>
              <a:t>TAIDE</a:t>
            </a:r>
          </a:p>
          <a:p>
            <a:r>
              <a:rPr lang="fi-FI" sz="2100" b="1" dirty="0" err="1"/>
              <a:t>Romatiikka</a:t>
            </a:r>
            <a:r>
              <a:rPr lang="fi-FI" sz="2100" b="1" dirty="0"/>
              <a:t>:</a:t>
            </a:r>
            <a:r>
              <a:rPr lang="fi-FI" sz="2100" dirty="0"/>
              <a:t> Valistuksen korostaman järjen tilalle nousivat tunteet, nationalistiset aatteet heijastuivat romantiikkaan, luotiin kansallisromanttisia teoksia ja taiteilijat ammensivat aiheitaan historiasta, kirjoitettiin kansalliseepoksia ja perustettiin kansallismuseoita </a:t>
            </a:r>
          </a:p>
          <a:p>
            <a:r>
              <a:rPr lang="fi-FI" sz="2100" b="1" dirty="0"/>
              <a:t>Realismi:</a:t>
            </a:r>
            <a:r>
              <a:rPr lang="fi-FI" sz="2100" dirty="0"/>
              <a:t> teollisen yhteiskunnan ongelmat saivat taiteilijat maalaamaan realistisesti, aiheiksi todellisen elämän tapahtumat kaunistelematta, ateljeiden ohella alettiin maalata luonnossa </a:t>
            </a:r>
          </a:p>
          <a:p>
            <a:pPr marL="0" indent="0">
              <a:buNone/>
            </a:pPr>
            <a:endParaRPr lang="fi-FI" sz="13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183C9AA-17A8-5A4A-722A-6E9F84A2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866" y="168168"/>
            <a:ext cx="2487002" cy="316815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62FE74F6-7F92-4FA5-CBB0-D3FA257D5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556" y="3987469"/>
            <a:ext cx="3995623" cy="184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F7042F-089E-20A3-C64F-8E653107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i-FI" sz="5400"/>
              <a:t>Tieteiden voittokulku 1800-luvulla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5496C5FE-FCCB-3930-D17E-58A314F528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11441" y="365760"/>
          <a:ext cx="6945559" cy="6103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5876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5E4102E8-6074-5AD3-28AC-C04F09D38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21" r="23077" b="-1"/>
          <a:stretch/>
        </p:blipFill>
        <p:spPr>
          <a:xfrm>
            <a:off x="6332706" y="1008560"/>
            <a:ext cx="5622846" cy="43593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CF0C4EB-41A8-6026-D15E-107618A8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42" y="131661"/>
            <a:ext cx="6177064" cy="870288"/>
          </a:xfrm>
        </p:spPr>
        <p:txBody>
          <a:bodyPr>
            <a:normAutofit/>
          </a:bodyPr>
          <a:lstStyle/>
          <a:p>
            <a:r>
              <a:rPr lang="fi-FI" sz="2800" b="1" dirty="0">
                <a:latin typeface="Source Sans Pro" panose="020B0503030403020204" pitchFamily="34" charset="0"/>
              </a:rPr>
              <a:t>Moderni taide (1800-l. lopulta alkaen)</a:t>
            </a:r>
            <a:endParaRPr lang="fi-FI" sz="2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92B06D-6676-1468-AE25-F6D77BD8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58" y="997674"/>
            <a:ext cx="6099242" cy="5728665"/>
          </a:xfrm>
        </p:spPr>
        <p:txBody>
          <a:bodyPr>
            <a:normAutofit lnSpcReduction="10000"/>
          </a:bodyPr>
          <a:lstStyle/>
          <a:p>
            <a:pPr fontAlgn="t">
              <a:buFont typeface="Arial" panose="020B0604020202020204" pitchFamily="34" charset="0"/>
              <a:buChar char="•"/>
            </a:pPr>
            <a:r>
              <a:rPr lang="fi-FI" sz="2400" b="1" dirty="0" err="1"/>
              <a:t>Art</a:t>
            </a:r>
            <a:r>
              <a:rPr lang="fi-FI" sz="2400" b="1" dirty="0"/>
              <a:t> </a:t>
            </a:r>
            <a:r>
              <a:rPr lang="fi-FI" sz="2400" b="1" dirty="0" err="1"/>
              <a:t>nouveau</a:t>
            </a:r>
            <a:r>
              <a:rPr lang="fi-FI" sz="2400" b="1" dirty="0"/>
              <a:t> </a:t>
            </a:r>
            <a:r>
              <a:rPr lang="fi-FI" sz="2400" dirty="0"/>
              <a:t>Ranskassa, aaltoviivat kukka- ja lehtiaiheet – </a:t>
            </a:r>
            <a:r>
              <a:rPr lang="fi-FI" sz="2400" b="1" dirty="0"/>
              <a:t>Jugend</a:t>
            </a:r>
            <a:r>
              <a:rPr lang="fi-FI" sz="2400" dirty="0"/>
              <a:t> Saksassa (Suomessa, luontoaiheet, kävyt, oravat, karhut)</a:t>
            </a:r>
            <a:endParaRPr lang="fi-FI" sz="2400" b="0" i="0" dirty="0">
              <a:effectLst/>
            </a:endParaRPr>
          </a:p>
          <a:p>
            <a:r>
              <a:rPr lang="fi-FI" sz="2400" b="1" dirty="0"/>
              <a:t>Avantgarde</a:t>
            </a:r>
            <a:r>
              <a:rPr lang="fi-FI" sz="2400" dirty="0"/>
              <a:t> eli kaikkea kokeilevaa ja uutta ilmaisumuotoa etsivä taide -&gt; kubismi (Picasso), ei pyritty esittävyyteen, ei jäljitelty todellisuutta (abstraktismi)</a:t>
            </a:r>
          </a:p>
          <a:p>
            <a:r>
              <a:rPr lang="fi-FI" sz="2400" b="1" dirty="0"/>
              <a:t>Kubismi </a:t>
            </a:r>
            <a:r>
              <a:rPr lang="fi-FI" sz="2400" dirty="0"/>
              <a:t>(kuva hajotettiin geometrisiin muotoihin)</a:t>
            </a:r>
          </a:p>
          <a:p>
            <a:r>
              <a:rPr lang="fi-FI" sz="2400" b="1" dirty="0"/>
              <a:t>Surrealismi </a:t>
            </a:r>
            <a:r>
              <a:rPr lang="fi-FI" sz="2400" dirty="0"/>
              <a:t>(tietoisen ja tiedostamattoman kokemusmaailman yhdistäminen)</a:t>
            </a:r>
          </a:p>
          <a:p>
            <a:r>
              <a:rPr lang="fi-FI" sz="2400" b="1" dirty="0"/>
              <a:t>Funktionalismi </a:t>
            </a:r>
            <a:r>
              <a:rPr lang="fi-FI" sz="2400" dirty="0"/>
              <a:t>arkkitehtuurissa 1920-1930-luvulta</a:t>
            </a:r>
          </a:p>
          <a:p>
            <a:r>
              <a:rPr lang="fi-FI" sz="2400" dirty="0"/>
              <a:t>1960-luvulta </a:t>
            </a:r>
            <a:r>
              <a:rPr lang="fi-FI" sz="2400" b="1" dirty="0"/>
              <a:t>Postmodernismi</a:t>
            </a:r>
            <a:r>
              <a:rPr lang="fi-FI" sz="2400" dirty="0"/>
              <a:t> (taide pirstoutunut moniksi eri alalajeiksi)</a:t>
            </a:r>
          </a:p>
        </p:txBody>
      </p:sp>
    </p:spTree>
    <p:extLst>
      <p:ext uri="{BB962C8B-B14F-4D97-AF65-F5344CB8AC3E}">
        <p14:creationId xmlns:p14="http://schemas.microsoft.com/office/powerpoint/2010/main" val="22669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E14C6D-0977-97B5-B5B3-B39100C8B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fi-FI" sz="3600" b="1" dirty="0" err="1"/>
              <a:t>Belle</a:t>
            </a:r>
            <a:r>
              <a:rPr lang="fi-FI" sz="3600" b="1" dirty="0"/>
              <a:t> </a:t>
            </a:r>
            <a:r>
              <a:rPr lang="fi-FI" sz="3600" b="1" dirty="0" err="1"/>
              <a:t>époque</a:t>
            </a:r>
            <a:endParaRPr lang="fi-FI" sz="3600" b="1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147DEC3-D747-4EB8-2148-9C6BDED1E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22" r="17339" b="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8222C69-A3D6-AFFE-5CE8-44E4CAB7F3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5" r="9189" b="1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236AB13-83D0-BF1A-6248-62F5A18EDD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90" r="16279"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465CFE-CC80-49D8-0680-50AD740A5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60" y="4249995"/>
            <a:ext cx="6999540" cy="2422942"/>
          </a:xfrm>
        </p:spPr>
        <p:txBody>
          <a:bodyPr anchor="ctr">
            <a:normAutofit/>
          </a:bodyPr>
          <a:lstStyle/>
          <a:p>
            <a:r>
              <a:rPr lang="fi-FI" sz="1800" dirty="0"/>
              <a:t>1800-luvun lopulta ensimmäisen maailmansodan alkuun 1914</a:t>
            </a:r>
          </a:p>
          <a:p>
            <a:r>
              <a:rPr lang="fi-FI" sz="1800" dirty="0"/>
              <a:t>Rauhaa, yltäkylläisyyttä, edistystä, kulttuurin kukoistusta</a:t>
            </a:r>
          </a:p>
          <a:p>
            <a:r>
              <a:rPr lang="fi-FI" sz="1800" b="0" i="0" dirty="0">
                <a:effectLst/>
              </a:rPr>
              <a:t>Kaikkien yhteiskuntaluokkien elämänlaatua parantaneita keksintöjä mm. kaasuvoima, sähkö, juokseva vesi ja kunnollinen viemäröinti. </a:t>
            </a:r>
          </a:p>
          <a:p>
            <a:r>
              <a:rPr lang="fi-FI" sz="1800" b="0" i="0" dirty="0">
                <a:effectLst/>
              </a:rPr>
              <a:t>Kun kodin arkielämästä tuli helpompaa, ihmisillä oli enemmän aikaa työlle ja vapaa-ajan huvituksille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1131061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1EBE88-29E4-6408-21EA-3F18126B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4000">
                <a:solidFill>
                  <a:srgbClr val="FFFFFF"/>
                </a:solidFill>
              </a:rPr>
              <a:t>Uudet totalitaristiset aatteet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4F37E5-C2CB-EC7F-0DAE-6BB92A516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fi-FI" sz="1600" b="1"/>
              <a:t>Kommunismi</a:t>
            </a:r>
            <a:r>
              <a:rPr lang="fi-FI" sz="1600"/>
              <a:t> Neuvostoliitossa (Lenin)</a:t>
            </a:r>
          </a:p>
          <a:p>
            <a:r>
              <a:rPr lang="fi-FI" sz="1600" b="1"/>
              <a:t>Fasismi</a:t>
            </a:r>
            <a:r>
              <a:rPr lang="fi-FI" sz="1600"/>
              <a:t> Italiassa (Mussolini) </a:t>
            </a:r>
          </a:p>
          <a:p>
            <a:r>
              <a:rPr lang="fi-FI" sz="1600" b="1"/>
              <a:t>Kansallissosialismi</a:t>
            </a:r>
            <a:r>
              <a:rPr lang="fi-FI" sz="1600"/>
              <a:t> Saksassa (Hitler)</a:t>
            </a:r>
          </a:p>
          <a:p>
            <a:r>
              <a:rPr lang="fi-FI" sz="1600" b="1"/>
              <a:t>Vaikka kommunismi ja fasismi vastakkaisia aatteita, oli niillä paljon yhteistä: 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1600"/>
              <a:t>ajatus massojen alistamisesta jonkin yksilö arvokkaamman palveltavaksi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1600"/>
              <a:t>tavoitteena luoda parempi yhteiskunta, jonka voimakkaat, rohkeat ja ihanteellisen ulkomuodon omanneet ihmiset rakentaisivat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1600"/>
              <a:t>ei hyväksytty toisinajattelijoita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1600"/>
              <a:t>sananvapauden rajoittaminen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1600"/>
              <a:t>propaganda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1600"/>
              <a:t>korostettiin järjestystä ja valtaa, sotaisuutta</a:t>
            </a:r>
          </a:p>
          <a:p>
            <a:pPr marL="514350" indent="-514350">
              <a:buFont typeface="+mj-lt"/>
              <a:buAutoNum type="arabicPeriod"/>
            </a:pPr>
            <a:endParaRPr lang="fi-FI" sz="1600"/>
          </a:p>
          <a:p>
            <a:pPr marL="0" indent="0">
              <a:buNone/>
            </a:pPr>
            <a:r>
              <a:rPr lang="fi-FI" sz="1600" b="1"/>
              <a:t>TAIDE: </a:t>
            </a:r>
          </a:p>
          <a:p>
            <a:r>
              <a:rPr lang="fi-FI" sz="1600"/>
              <a:t>Sosialistinen realismi Neuvostoliitossa</a:t>
            </a:r>
          </a:p>
        </p:txBody>
      </p:sp>
    </p:spTree>
    <p:extLst>
      <p:ext uri="{BB962C8B-B14F-4D97-AF65-F5344CB8AC3E}">
        <p14:creationId xmlns:p14="http://schemas.microsoft.com/office/powerpoint/2010/main" val="365198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AD80FB-7251-57CC-5334-93179D501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039" y="189553"/>
            <a:ext cx="5416672" cy="836058"/>
          </a:xfrm>
        </p:spPr>
        <p:txBody>
          <a:bodyPr>
            <a:normAutofit/>
          </a:bodyPr>
          <a:lstStyle/>
          <a:p>
            <a:r>
              <a:rPr lang="fi-FI" sz="4000" dirty="0"/>
              <a:t>Populaarikulttuuri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1D22ADA-051E-8FEA-1E74-58814A8953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48" r="3" b="12274"/>
          <a:stretch/>
        </p:blipFill>
        <p:spPr>
          <a:xfrm>
            <a:off x="20" y="4114799"/>
            <a:ext cx="2711454" cy="274320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2F294995-7718-137A-C89D-6A3F9166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31" r="9217" b="2"/>
          <a:stretch/>
        </p:blipFill>
        <p:spPr>
          <a:xfrm>
            <a:off x="2705198" y="4114799"/>
            <a:ext cx="2711474" cy="2743201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A591B1F-1FEC-033F-F498-04F92BAA33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394"/>
          <a:stretch/>
        </p:blipFill>
        <p:spPr>
          <a:xfrm>
            <a:off x="1" y="-8"/>
            <a:ext cx="5416672" cy="4114802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792DE6-47BE-2F29-3528-03C35014C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038" y="1025611"/>
            <a:ext cx="5806375" cy="5642835"/>
          </a:xfrm>
        </p:spPr>
        <p:txBody>
          <a:bodyPr anchor="ctr">
            <a:normAutofit/>
          </a:bodyPr>
          <a:lstStyle/>
          <a:p>
            <a:r>
              <a:rPr lang="fi-FI" sz="2400" dirty="0"/>
              <a:t>Kulttuuria massoille</a:t>
            </a:r>
          </a:p>
          <a:p>
            <a:r>
              <a:rPr lang="fi-FI" sz="2400" dirty="0"/>
              <a:t>Radion merkitys (tiedonvälittäjänä, kansan sivistäjänä, kiihottajana ja viihdyttäjänä)</a:t>
            </a:r>
          </a:p>
          <a:p>
            <a:r>
              <a:rPr lang="fi-FI" sz="2400" dirty="0"/>
              <a:t>Elokuvat</a:t>
            </a:r>
          </a:p>
          <a:p>
            <a:r>
              <a:rPr lang="fi-FI" sz="2400" dirty="0"/>
              <a:t>TV (yleistyi Yhdysvalloissa 1950- ja Suomessa 1960-luvulla)</a:t>
            </a:r>
          </a:p>
          <a:p>
            <a:r>
              <a:rPr lang="fi-FI" sz="2400" dirty="0"/>
              <a:t>Nuorisokulttuuri syntyi 1950-60-luvuilla (elintason nousu, teini-iän käsite, nuorison kapina keskiluokkaista elämäntapaa vastaan)</a:t>
            </a:r>
          </a:p>
          <a:p>
            <a:r>
              <a:rPr lang="fi-FI" sz="2400" dirty="0"/>
              <a:t>Viihdekulttuuri, tähtikulttuuri (Elvis, James Dean, Beatles ym.)</a:t>
            </a:r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198552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17AE2A85-DCE0-3B8B-D326-C749733B6913}"/>
              </a:ext>
            </a:extLst>
          </p:cNvPr>
          <p:cNvSpPr txBox="1"/>
          <p:nvPr/>
        </p:nvSpPr>
        <p:spPr>
          <a:xfrm>
            <a:off x="284479" y="166568"/>
            <a:ext cx="5671477" cy="68326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Klassinen kausi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Hellenismi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 err="1"/>
              <a:t>Ostrakismos</a:t>
            </a:r>
            <a:endParaRPr lang="fi-FI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Patriarkaalinen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Ptolemaiolainen maailmankuva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Renessanssi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Goottilainen tyyli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Romaaninen tyyli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Arvoperspektiivi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Inkvisitio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 err="1"/>
              <a:t>Uomo</a:t>
            </a:r>
            <a:r>
              <a:rPr lang="fi-FI" sz="2800" dirty="0"/>
              <a:t> </a:t>
            </a:r>
            <a:r>
              <a:rPr lang="fi-FI" sz="2800" dirty="0" err="1"/>
              <a:t>universale</a:t>
            </a:r>
            <a:endParaRPr lang="fi-FI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Absolutismi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Valistus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Vallan kolmijako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Jalo villi</a:t>
            </a:r>
          </a:p>
          <a:p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B528FBD-56EB-3D8F-B93F-4285D3B8A0E2}"/>
              </a:ext>
            </a:extLst>
          </p:cNvPr>
          <p:cNvSpPr txBox="1"/>
          <p:nvPr/>
        </p:nvSpPr>
        <p:spPr>
          <a:xfrm>
            <a:off x="6236046" y="228123"/>
            <a:ext cx="5537200" cy="6401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Viktoriaaninen aika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Suffragetti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Romantiikka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Sosialismi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Realismi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Konservatismi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Nationalismi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Kommunismi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Kansallissosialismi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Sosialistinen realismi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Impressionismi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Populaarikulttuuri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Massakulttuuri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Nuorisokulttuuri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794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730C5BE-9D44-9779-9C70-53CEC22D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Kokeen rakenne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BDBAFF-CC29-E932-49A2-49F4EDDAD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fi-FI" b="1"/>
              <a:t>Osa 1: Monivalintatehtävä </a:t>
            </a:r>
            <a:r>
              <a:rPr lang="fi-FI"/>
              <a:t>(15 kysymystä, vastaa kaikkiin, 1p/oikea vastaus) yht. 15 p</a:t>
            </a:r>
          </a:p>
          <a:p>
            <a:endParaRPr lang="fi-FI"/>
          </a:p>
          <a:p>
            <a:r>
              <a:rPr lang="fi-FI" b="1"/>
              <a:t>Osa 2: Essee-kysymykset </a:t>
            </a:r>
            <a:r>
              <a:rPr lang="fi-FI"/>
              <a:t>(viisi kysymystä, vastaa kahteen, 20 p/kysymys) yht. 40 p</a:t>
            </a:r>
          </a:p>
          <a:p>
            <a:pPr marL="0" indent="0">
              <a:buNone/>
            </a:pPr>
            <a:endParaRPr lang="fi-FI"/>
          </a:p>
          <a:p>
            <a:r>
              <a:rPr lang="fi-FI" b="1"/>
              <a:t>Osa 3: Käsitteen määrittely</a:t>
            </a:r>
            <a:r>
              <a:rPr lang="fi-FI"/>
              <a:t> (kymmenen käsitettä, määrittele viisi käsitettä, 5 p/käsite) yht. 25 p</a:t>
            </a:r>
          </a:p>
          <a:p>
            <a:r>
              <a:rPr lang="fi-FI"/>
              <a:t>Koe yht. 80 p</a:t>
            </a:r>
          </a:p>
        </p:txBody>
      </p:sp>
    </p:spTree>
    <p:extLst>
      <p:ext uri="{BB962C8B-B14F-4D97-AF65-F5344CB8AC3E}">
        <p14:creationId xmlns:p14="http://schemas.microsoft.com/office/powerpoint/2010/main" val="551075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77B670-596E-8B47-7A08-9AB51E32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fi-FI" sz="6800"/>
              <a:t>Palautetta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D999B0BA-AED1-1670-B66A-86930EC7BB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0812" y="642639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4322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2728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ctr" anchorCtr="0">
            <a:normAutofit/>
          </a:bodyPr>
          <a:lstStyle/>
          <a:p>
            <a:r>
              <a:rPr lang="fi-FI"/>
              <a:t>ANTIIKKI (noin 800 eaa.–400 jaa.)</a:t>
            </a:r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19</a:t>
            </a:fld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181" name="Google Shape;181;p23"/>
          <p:cNvGraphicFramePr/>
          <p:nvPr/>
        </p:nvGraphicFramePr>
        <p:xfrm>
          <a:off x="585216" y="1519855"/>
          <a:ext cx="10911838" cy="46079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Yhteiskuntajärjestelmä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Kreikka: aristokratia ja demokratia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Rooma: tasavalta ja keisarikausi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Aikakauden aatteita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Kreikka: usko omaan ylivertaisuuteen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Rooma: keisarikultti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Kulttuuria luova voima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kreikkalainen pyrkimys täydellisyyteen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roomalainen käytännöllisyys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Uskonto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antiikin mytologian uskonnot ja jumalat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kristinuskon synty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FB7C629-C52C-057C-3B9D-408ECD83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Antiikki Kreikka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2869DF-A858-4639-440D-1E0D456C3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217714"/>
            <a:ext cx="7186527" cy="67491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1600" b="1" dirty="0"/>
              <a:t>Uskonto: </a:t>
            </a:r>
          </a:p>
          <a:p>
            <a:r>
              <a:rPr lang="fi-FI" sz="1600" dirty="0"/>
              <a:t>Maailma täynnä </a:t>
            </a:r>
            <a:r>
              <a:rPr lang="fi-FI" sz="1600" b="1" dirty="0"/>
              <a:t>erilaisia jumaluuksia</a:t>
            </a:r>
            <a:r>
              <a:rPr lang="fi-FI" sz="1600" dirty="0"/>
              <a:t>, 12 pääjumalaa, asuivat Olympos-vuoren huipulla (Zeus)</a:t>
            </a:r>
          </a:p>
          <a:p>
            <a:r>
              <a:rPr lang="fi-FI" sz="1600" dirty="0"/>
              <a:t>Jumalilla omat erityispiirteensä ja elämän alueensa, ihmisistä heidät erotti kuolemattomuus</a:t>
            </a:r>
          </a:p>
          <a:p>
            <a:r>
              <a:rPr lang="fi-FI" sz="1600" dirty="0"/>
              <a:t>Ihmiset tavoittelivat jumalten suosiota -&gt; uhrit, riitit, rukoukset</a:t>
            </a:r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r>
              <a:rPr lang="fi-FI" sz="1600" b="1" dirty="0"/>
              <a:t>Maailmankuva:</a:t>
            </a:r>
          </a:p>
          <a:p>
            <a:r>
              <a:rPr lang="fi-FI" sz="1600" b="1" dirty="0"/>
              <a:t>Myytit</a:t>
            </a:r>
          </a:p>
          <a:p>
            <a:r>
              <a:rPr lang="fi-FI" sz="1600" b="1" dirty="0"/>
              <a:t>Uskonnolliset juhlat </a:t>
            </a:r>
            <a:r>
              <a:rPr lang="fi-FI" sz="1600" dirty="0"/>
              <a:t>esim. Olympian juhlat joka neljäs vuosi</a:t>
            </a:r>
          </a:p>
          <a:p>
            <a:r>
              <a:rPr lang="fi-FI" sz="1600" b="1" dirty="0"/>
              <a:t>Teatteri</a:t>
            </a:r>
            <a:r>
              <a:rPr lang="fi-FI" sz="1600" dirty="0"/>
              <a:t> esim. </a:t>
            </a:r>
            <a:r>
              <a:rPr lang="fi-FI" sz="1600" dirty="0" err="1"/>
              <a:t>Dionysia</a:t>
            </a:r>
            <a:r>
              <a:rPr lang="fi-FI" sz="1600" dirty="0"/>
              <a:t>-juhla</a:t>
            </a:r>
          </a:p>
          <a:p>
            <a:r>
              <a:rPr lang="fi-FI" sz="1600" b="1" dirty="0" err="1"/>
              <a:t>Panhelleenisia</a:t>
            </a:r>
            <a:r>
              <a:rPr lang="fi-FI" sz="1600" dirty="0"/>
              <a:t> (yhdisti kreikkalaisia)</a:t>
            </a:r>
          </a:p>
          <a:p>
            <a:r>
              <a:rPr lang="fi-FI" sz="1600" b="1" dirty="0"/>
              <a:t>Demokratia</a:t>
            </a:r>
            <a:r>
              <a:rPr lang="fi-FI" sz="1600" dirty="0"/>
              <a:t> (Ateenassa 500-luvulla eaa. kehitetty hallintojärjestelmä)</a:t>
            </a:r>
          </a:p>
          <a:p>
            <a:r>
              <a:rPr lang="fi-FI" sz="1600" b="1" dirty="0"/>
              <a:t>Hellenismi</a:t>
            </a:r>
            <a:r>
              <a:rPr lang="fi-FI" sz="1600" dirty="0"/>
              <a:t> (Aleksanteri Suuri pyrki tietoisesti sulauttamaan kreikkalaisten helleenisen ja itämaiset kulttuurit toisiinsa </a:t>
            </a:r>
          </a:p>
          <a:p>
            <a:r>
              <a:rPr lang="fi-FI" sz="1600" b="1" dirty="0"/>
              <a:t>Filosofia</a:t>
            </a:r>
            <a:r>
              <a:rPr lang="fi-FI" sz="1600" dirty="0"/>
              <a:t> (kaikkea ihmiseen, yhteiskuntaan ja luontoon liittyvää voidaan tutkia ja pohtia kriittisesti; yritettiin selittää järjellä esim. Pythagoras luvut, </a:t>
            </a:r>
            <a:r>
              <a:rPr lang="fi-FI" sz="1600" dirty="0" err="1"/>
              <a:t>Demokritos</a:t>
            </a:r>
            <a:r>
              <a:rPr lang="fi-FI" sz="1600" dirty="0"/>
              <a:t> pienet näkymättömät hiukkaset, atomit) -&gt; tietoon perustuvan maailmankuvan synty</a:t>
            </a:r>
          </a:p>
          <a:p>
            <a:r>
              <a:rPr lang="fi-FI" sz="1600" b="1" dirty="0"/>
              <a:t>Tiede </a:t>
            </a:r>
            <a:r>
              <a:rPr lang="fi-FI" sz="1600" dirty="0"/>
              <a:t>(matematiikka, mekaniikka, lääketiede, tähtitiede), </a:t>
            </a:r>
            <a:r>
              <a:rPr lang="fi-FI" sz="1600" b="1" dirty="0"/>
              <a:t>Ptolemaiolainen maailmankuva </a:t>
            </a:r>
            <a:r>
              <a:rPr lang="fi-FI" sz="1600" dirty="0"/>
              <a:t>(yleisesti hyväksytty käsitys Euroopassa aina 1600-luvulle asti)</a:t>
            </a:r>
          </a:p>
          <a:p>
            <a:endParaRPr lang="fi-FI" sz="1300" dirty="0"/>
          </a:p>
        </p:txBody>
      </p:sp>
    </p:spTree>
    <p:extLst>
      <p:ext uri="{BB962C8B-B14F-4D97-AF65-F5344CB8AC3E}">
        <p14:creationId xmlns:p14="http://schemas.microsoft.com/office/powerpoint/2010/main" val="13041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20</a:t>
            </a:fld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188" name="Google Shape;188;p24"/>
          <p:cNvGraphicFramePr/>
          <p:nvPr/>
        </p:nvGraphicFramePr>
        <p:xfrm>
          <a:off x="640080" y="566927"/>
          <a:ext cx="10911838" cy="55608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Maailmankuva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myyttinen, filosofian synty, Aristoteleen ja Ptolemaioksen opit tähtitaivaasta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Keskeiset  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taidesuuntaukset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arkaainen kausi, klassinen kausi, hellenismi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Vapaa-ajan kulttuuri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Kreikka: uskonnolliset juhlat; teatteri, olympialaiset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Rooma: huvitukset; gladiaattorit, sirkusajot, kylpylät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Naisen asema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Kreikassa naisen alistettu asema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Roomassa naisen oikeuksien kasvu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Merkittäviä henkilöitä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Homeros, Sokrates, Aristoteles, Aleksanteri Suuri, Platon, Vergilius, Cicero, Konstantinus Suuri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2728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ctr" anchorCtr="0">
            <a:normAutofit/>
          </a:bodyPr>
          <a:lstStyle/>
          <a:p>
            <a:r>
              <a:rPr lang="fi-FI"/>
              <a:t>KESKIAIKA (noin 400–1500 jaa.)</a:t>
            </a:r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21</a:t>
            </a:fld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196" name="Google Shape;196;p25"/>
          <p:cNvGraphicFramePr/>
          <p:nvPr/>
        </p:nvGraphicFramePr>
        <p:xfrm>
          <a:off x="640080" y="1866130"/>
          <a:ext cx="10911838" cy="399577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99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Yhteiskuntajärjestelmä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feodalismi, katolisen kirkon ja paavin suuri valta, kuninkaan vallan vahvistuminen keskiajan lopulla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Aikakauden aatteita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kristinusko, aikakauden lopulla humanismi ja renessanssi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Kulttuuria luova voima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kirkko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Uskonto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kristinusko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22</a:t>
            </a:fld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203" name="Google Shape;203;p26"/>
          <p:cNvGraphicFramePr/>
          <p:nvPr/>
        </p:nvGraphicFramePr>
        <p:xfrm>
          <a:off x="585216" y="566928"/>
          <a:ext cx="10911838" cy="559165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Maailmankuva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maakeskinen maailmankuva, kirkon opit kuolemanjälkeisestä elämästä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Keskeiset  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taidesuuntaukset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kristillinen taide, romaaninen ja goottilainen tyyli, ritarirunous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Vapaa-ajan kulttuuri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kristilliset tavat, karnevaalit, ritarikulttuuri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Naisen asema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naisen alistettu asema, kristillinen ja ihanteellinen naiskuva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Merkittäviä henkilöitä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paavit, Tuomas Akvinolainen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2728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ctr" anchorCtr="0">
            <a:normAutofit/>
          </a:bodyPr>
          <a:lstStyle/>
          <a:p>
            <a:r>
              <a:rPr lang="fi-FI"/>
              <a:t>UUDEN AJAN MURROS (noin 1500–1700 jaa.)</a:t>
            </a:r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23</a:t>
            </a:fld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211" name="Google Shape;211;p27"/>
          <p:cNvGraphicFramePr/>
          <p:nvPr/>
        </p:nvGraphicFramePr>
        <p:xfrm>
          <a:off x="640080" y="1866130"/>
          <a:ext cx="10911838" cy="399577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99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Yhteiskuntajärjestelmä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kansallisvaltiot alkavat kehittyä, kuninkaiden asema vahvistui, kirkon asema heikkeni, itsevaltius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Aikakauden aatteita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humanismi, renessanssi, uskonpuhdistus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Kulttuuria luova voima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hallitsijat, ruhtinaat, kirkko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Uskonto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uskonpuhdistus ja vastauskonpuhdistus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24</a:t>
            </a:fld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218" name="Google Shape;218;p28"/>
          <p:cNvGraphicFramePr/>
          <p:nvPr/>
        </p:nvGraphicFramePr>
        <p:xfrm>
          <a:off x="585216" y="566928"/>
          <a:ext cx="10911838" cy="559165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Maailmankuva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luonnontieteellisen ja mekanistisen maailmankuvan synty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Keskeiset  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taidesuuntaukset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renessanssi, klassiset ihanteet, barokki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Vapaa-ajan kulttuuri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teatteri, ooppera, hovikulttuuri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Naisen asema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naisen alistettu asema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Merkittäviä henkilöitä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Erasmus Rotterdamilainen, Martti Luther, Kopernikus, Michelangelo, Leonardo da Vinci, Galileo Galilei, Isaac Newton, Ludvig XIV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2728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ctr" anchorCtr="0">
            <a:normAutofit/>
          </a:bodyPr>
          <a:lstStyle/>
          <a:p>
            <a:r>
              <a:rPr lang="fi-FI"/>
              <a:t>VALISTUS (1700-luku)</a:t>
            </a:r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25</a:t>
            </a:fld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226" name="Google Shape;226;p29"/>
          <p:cNvGraphicFramePr/>
          <p:nvPr/>
        </p:nvGraphicFramePr>
        <p:xfrm>
          <a:off x="640080" y="1866130"/>
          <a:ext cx="10911838" cy="399577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99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Yhteiskuntajärjestelmä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itsevaltius, Yhdysvaltojen itsenäistyminen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Aikakauden aatteita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valistus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Kulttuuria luova voima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hallitsijat, porvaristo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Uskonto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Kirkon ja taikauskon arvostelu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26</a:t>
            </a:fld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233" name="Google Shape;233;p30"/>
          <p:cNvGraphicFramePr/>
          <p:nvPr/>
        </p:nvGraphicFramePr>
        <p:xfrm>
          <a:off x="585216" y="566928"/>
          <a:ext cx="10911838" cy="55608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Maailmankuva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Järjen korostus ja edistysuskon synty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Keskeiset  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taidesuuntaukset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barokki ja rokokoo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Vapaa-ajan kulttuuri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Hovikulttuuri, salongit, lukeminen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Naisen asema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ihanteista huolimatta naisen asema ei parane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Merkittäviä henkilöitä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John Locke, Voltaire, Montesquieu, Jean-Jacques Rousseau</a:t>
                      </a:r>
                      <a:endParaRPr sz="2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2728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ctr" anchorCtr="0">
            <a:normAutofit/>
          </a:bodyPr>
          <a:lstStyle/>
          <a:p>
            <a:r>
              <a:rPr lang="fi-FI"/>
              <a:t>UUSIN AIKA (1789–1914)</a:t>
            </a:r>
            <a:endParaRPr/>
          </a:p>
        </p:txBody>
      </p:sp>
      <p:sp>
        <p:nvSpPr>
          <p:cNvPr id="239" name="Google Shape;239;p31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27</a:t>
            </a:fld>
            <a:endParaRPr/>
          </a:p>
        </p:txBody>
      </p:sp>
      <p:sp>
        <p:nvSpPr>
          <p:cNvPr id="240" name="Google Shape;240;p31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241" name="Google Shape;241;p31"/>
          <p:cNvGraphicFramePr/>
          <p:nvPr/>
        </p:nvGraphicFramePr>
        <p:xfrm>
          <a:off x="640080" y="1866130"/>
          <a:ext cx="10911838" cy="399577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99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Yhteiskuntajärjestelmä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Ranskan vallankumous ja yhteiskuntien vähittäinen demokratisoituminen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Aikakauden aatteita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konservatismi, liberalismi, nationalismi ja sosialismi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Kulttuuria luova voima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porvaristo, kansallisvaltio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Uskonto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28</a:t>
            </a:fld>
            <a:endParaRPr/>
          </a:p>
        </p:txBody>
      </p:sp>
      <p:sp>
        <p:nvSpPr>
          <p:cNvPr id="247" name="Google Shape;247;p32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248" name="Google Shape;248;p32"/>
          <p:cNvGraphicFramePr/>
          <p:nvPr/>
        </p:nvGraphicFramePr>
        <p:xfrm>
          <a:off x="585216" y="566928"/>
          <a:ext cx="10911838" cy="55608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Maailmankuva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tieteen merkitys kasvaa (esim. evoluutioteoria), kristinuskon asema alkaa horjua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Keskeiset  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taidesuuntaukset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uusklassismi, romantiikka, realismi ja impressionismi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Vapaa-ajan kulttuuri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kaupunkikulttuuri, teatteri, konsertit, matkailu, lehdistö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Naisen asema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taloudellinen asema paranee, naisasialiike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Merkittäviä henkilöitä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Mill, Marx, Darwin, Monet, Hegel, Victoria, Einstein, Freud, Marie Curie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2728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ctr" anchorCtr="0">
            <a:normAutofit/>
          </a:bodyPr>
          <a:lstStyle/>
          <a:p>
            <a:r>
              <a:rPr lang="fi-FI"/>
              <a:t>NYKYAIKA (1914–)</a:t>
            </a:r>
            <a:endParaRPr/>
          </a:p>
        </p:txBody>
      </p:sp>
      <p:sp>
        <p:nvSpPr>
          <p:cNvPr id="254" name="Google Shape;254;p33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29</a:t>
            </a:fld>
            <a:endParaRPr/>
          </a:p>
        </p:txBody>
      </p:sp>
      <p:sp>
        <p:nvSpPr>
          <p:cNvPr id="255" name="Google Shape;255;p33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256" name="Google Shape;256;p33"/>
          <p:cNvGraphicFramePr/>
          <p:nvPr/>
        </p:nvGraphicFramePr>
        <p:xfrm>
          <a:off x="585216" y="1519855"/>
          <a:ext cx="10911838" cy="46079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Yhteiskuntajärjestelmä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demokratia, diktatuurit maailmansotien välillä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Aikakauden aatteita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konservatismi, liberalismi, nationalismi ja sosialismi, demokratia, fasismi, kommunismi ja vihreä aate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Kulttuuria luova voima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massat, kansallisvaltiot, tekniset keksinnöt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Uskonto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uskonnosta yksilön henkilökohtainen asia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0BB0A6-5B99-328C-5C37-F03F83C3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54" y="78967"/>
            <a:ext cx="7895302" cy="1139967"/>
          </a:xfrm>
        </p:spPr>
        <p:txBody>
          <a:bodyPr anchor="b">
            <a:normAutofit/>
          </a:bodyPr>
          <a:lstStyle/>
          <a:p>
            <a:r>
              <a:rPr lang="fi-FI" sz="2500" dirty="0"/>
              <a:t>Antiikki Kreikka Taide</a:t>
            </a:r>
            <a:br>
              <a:rPr lang="fi-FI" sz="2500" dirty="0"/>
            </a:br>
            <a:r>
              <a:rPr lang="fi-FI" sz="2500" dirty="0"/>
              <a:t>(heijasti kreikkalaisten maailmankuvaa: uskonnollisuus, jumalat, voittoisat taistelut, urheilijat)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0477D2-1E7A-9E4F-106F-9F062BF7B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854" y="1601390"/>
            <a:ext cx="6075364" cy="5112256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fi-FI" sz="2000" b="1" dirty="0"/>
              <a:t>Arkaainen kausi 600-480 eaa. </a:t>
            </a:r>
          </a:p>
          <a:p>
            <a:r>
              <a:rPr lang="fi-FI" sz="2000" dirty="0"/>
              <a:t>Patsaissa tyyli jäykkä, kaavamainen, arvoituksellinen hymy, tyylivaikutteita Egyptistä</a:t>
            </a:r>
          </a:p>
          <a:p>
            <a:pPr marL="0" indent="0">
              <a:buNone/>
            </a:pPr>
            <a:r>
              <a:rPr lang="fi-FI" sz="2000" b="1" dirty="0"/>
              <a:t>Klassinen kausi 480-330 eaa.</a:t>
            </a:r>
          </a:p>
          <a:p>
            <a:r>
              <a:rPr lang="fi-FI" sz="2000" dirty="0"/>
              <a:t>Rakennukset mahdollisimman sopusuhtaisia (suorakulmaisuus, päätykolmiot, pylväiköt, marmori, kirkkaat värit)</a:t>
            </a:r>
          </a:p>
          <a:p>
            <a:r>
              <a:rPr lang="fi-FI" sz="2000" dirty="0"/>
              <a:t>Eri pylvästyylit: doorilainen, joonialainen, korinttilainen</a:t>
            </a:r>
          </a:p>
          <a:p>
            <a:r>
              <a:rPr lang="fi-FI" sz="2000" dirty="0"/>
              <a:t>Kuvanveistäjät pyrkivät sopusointuun ja symmetriaan, tasapainoon, matemaattisesti tarkat mittasuhteet</a:t>
            </a:r>
          </a:p>
          <a:p>
            <a:r>
              <a:rPr lang="fi-FI" sz="2000" dirty="0"/>
              <a:t>Luonnonmuotojen hyödyntäminen rakentamisessa</a:t>
            </a:r>
          </a:p>
          <a:p>
            <a:pPr marL="0" indent="0">
              <a:buNone/>
            </a:pPr>
            <a:r>
              <a:rPr lang="fi-FI" sz="2000" b="1" dirty="0"/>
              <a:t>Hellenistinen kausi 330-30 eaa.</a:t>
            </a:r>
          </a:p>
          <a:p>
            <a:r>
              <a:rPr lang="fi-FI" sz="2000" dirty="0"/>
              <a:t>Patsaissa teatraaliset aiheet, yksityiskohdat, dramaattisuus, tunteet</a:t>
            </a:r>
          </a:p>
        </p:txBody>
      </p:sp>
      <p:pic>
        <p:nvPicPr>
          <p:cNvPr id="5" name="Kuva 4" descr="Kuva, joka sisältää kohteen rakennus, sarake, Muinaisroomalainen arkkitehtuuri, monumentti&#10;&#10;Kuvaus luotu automaattisesti">
            <a:extLst>
              <a:ext uri="{FF2B5EF4-FFF2-40B4-BE49-F238E27FC236}">
                <a16:creationId xmlns:a16="http://schemas.microsoft.com/office/drawing/2014/main" id="{92EC1C11-7C6E-A61B-0CC7-AB56DC08F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01" y="156218"/>
            <a:ext cx="4170530" cy="228336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882FC14-C5D5-BDB7-F0F1-02B94320D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210" y="4536861"/>
            <a:ext cx="2616167" cy="232112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4B34F79-F3C2-98C2-1872-4F082A8BA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001" y="811617"/>
            <a:ext cx="2153256" cy="325593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34399B8-4C87-C028-ED46-7FDB780D2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415" y="2178641"/>
            <a:ext cx="2338889" cy="2841523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3FC4F90E-EFA1-8391-6B0F-30AED1907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3459" y="4495668"/>
            <a:ext cx="3295849" cy="228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>
            <a:spLocks noGrp="1"/>
          </p:cNvSpPr>
          <p:nvPr>
            <p:ph type="sldNum" idx="12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fld id="{00000000-1234-1234-1234-123412341234}" type="slidenum">
              <a:rPr lang="fi-FI"/>
              <a:pPr/>
              <a:t>30</a:t>
            </a:fld>
            <a:endParaRPr/>
          </a:p>
        </p:txBody>
      </p:sp>
      <p:sp>
        <p:nvSpPr>
          <p:cNvPr id="262" name="Google Shape;262;p34"/>
          <p:cNvSpPr txBox="1">
            <a:spLocks noGrp="1"/>
          </p:cNvSpPr>
          <p:nvPr>
            <p:ph type="ftr" idx="11"/>
          </p:nvPr>
        </p:nvSpPr>
        <p:spPr>
          <a:xfrm>
            <a:off x="810972" y="6127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b" anchorCtr="0">
            <a:noAutofit/>
          </a:bodyPr>
          <a:lstStyle/>
          <a:p>
            <a:r>
              <a:rPr lang="fi-FI"/>
              <a:t>Forum Historia 4</a:t>
            </a:r>
            <a:endParaRPr/>
          </a:p>
        </p:txBody>
      </p:sp>
      <p:graphicFrame>
        <p:nvGraphicFramePr>
          <p:cNvPr id="263" name="Google Shape;263;p34"/>
          <p:cNvGraphicFramePr/>
          <p:nvPr/>
        </p:nvGraphicFramePr>
        <p:xfrm>
          <a:off x="585216" y="566928"/>
          <a:ext cx="10911838" cy="55608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Maailmankuva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tieteellinen maailmankuva, maailmankuvan pirstoutuminen, valistuksen ihanteet tasa-arvosta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Keskeiset  </a:t>
                      </a:r>
                      <a:endParaRPr sz="9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taidesuuntaukset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lukuisat eri taidesuunnat, taiteen pirstoutuminen, populaari- ja massakulttuuri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fi-FI" sz="2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Vapaa-ajan kulttuuri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populaarikulttuurin eri muodot, urheilu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Naisen asema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naisille poliittiset oikeudet, naisten entistä tasa-arvoisempi asema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2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Merkittäviä henkilöitä</a:t>
                      </a:r>
                      <a:endParaRPr sz="900"/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Einstein, Freud, Picasso, Dali, Hitler, Stalin, Rosa Parks, Beauvoir, Chaplin, Elvis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63" marB="22863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B57A7ED-F3DD-BFAA-1C25-C930AFF4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Perhe antiikin Kreikassa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BC468F-E6A1-0D1D-77F8-AC6EF9053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fi-FI" sz="1800" dirty="0"/>
              <a:t>Naisen asema vaihteli eri kaupunkivaltioissa</a:t>
            </a:r>
          </a:p>
          <a:p>
            <a:r>
              <a:rPr lang="fi-FI" sz="1800" dirty="0"/>
              <a:t>Ateenassa tyttöjen ja poikien kasvatus oli pikkulapsina samanlaista-&gt; </a:t>
            </a:r>
            <a:r>
              <a:rPr lang="fi-FI" sz="1800" dirty="0" err="1"/>
              <a:t>erkani</a:t>
            </a:r>
            <a:r>
              <a:rPr lang="fi-FI" sz="1800" dirty="0"/>
              <a:t> 7-vuotiaana -&gt; poikien kasvatus tähtäsi julkiseen elämään, tyttöjen kotitalouteen</a:t>
            </a:r>
          </a:p>
          <a:p>
            <a:r>
              <a:rPr lang="fi-FI" sz="1800" dirty="0"/>
              <a:t>Spartassa tytöt kasvatettiin poikien tavoin kestämään sodan rasituksia, Spartassa yhteiskunta huolehti lasten kasvatuksesta 7 ikävuodesta lähtien</a:t>
            </a:r>
          </a:p>
          <a:p>
            <a:r>
              <a:rPr lang="fi-FI" sz="1800" dirty="0"/>
              <a:t>Ateenassa myös naiset saattoivat olla kansalaisia, mutta heillä ei ollut poliittisia oikeuksia (naiset oli suljettu julkisen elämän ulkopuolelle)</a:t>
            </a:r>
          </a:p>
          <a:p>
            <a:r>
              <a:rPr lang="fi-FI" sz="1800" dirty="0"/>
              <a:t>Miehet osallistuivat päivisin politiikkaan ja muuhun julkiseen toimintaan.</a:t>
            </a:r>
          </a:p>
          <a:p>
            <a:r>
              <a:rPr lang="fi-FI" sz="1800" dirty="0" err="1"/>
              <a:t>Oikos</a:t>
            </a:r>
            <a:r>
              <a:rPr lang="fi-FI" sz="1800" dirty="0"/>
              <a:t> eli koti oli naisten valtakunta </a:t>
            </a:r>
          </a:p>
          <a:p>
            <a:r>
              <a:rPr lang="fi-FI" sz="1800" dirty="0"/>
              <a:t>Köyhimmissä perheissä myös naisten oli työskenneltävä kodin ulkopuolella</a:t>
            </a:r>
          </a:p>
          <a:p>
            <a:r>
              <a:rPr lang="fi-FI" sz="1800" dirty="0"/>
              <a:t>Sosiaaliset erot suuria (orjien ja muukalaisten asema turvaton) </a:t>
            </a:r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42287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48C04F-73C6-DCF4-1DB7-054C6A78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650" y="164953"/>
            <a:ext cx="4959603" cy="643491"/>
          </a:xfrm>
        </p:spPr>
        <p:txBody>
          <a:bodyPr anchor="b">
            <a:normAutofit fontScale="90000"/>
          </a:bodyPr>
          <a:lstStyle/>
          <a:p>
            <a:r>
              <a:rPr lang="fi-FI" sz="4000" dirty="0"/>
              <a:t>Antiikki Rooma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213644-A59A-2DB2-CC48-C7A5BF0EA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99" y="301049"/>
            <a:ext cx="7239509" cy="6235419"/>
          </a:xfrm>
        </p:spPr>
        <p:txBody>
          <a:bodyPr anchor="t">
            <a:noAutofit/>
          </a:bodyPr>
          <a:lstStyle/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Merkittävimmät kulttuurisaavutukset liittyvät imperiumin johtamiseen: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insinööritaito (tieverkosto, julkiset rakennukset, viemäröinti, vesijohdot, sillat), yhtenäinen lakikokoelma, juristit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Demokratia ei periytynyt Kreikasta Roomaan; senaatt</a:t>
            </a:r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käytti korkeinta valtaa, </a:t>
            </a:r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senaatissa valta oli patriiseilla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kansalliskokousten äänimäärä perustui varallisuuteen, eri kansanryhmät eri arvoisia myöskin lain edessä</a:t>
            </a:r>
          </a:p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Ihmisen asema perustui syntyperää enemmän varallisuuteen ja suhteisiin 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(keisariaikana)</a:t>
            </a:r>
          </a:p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Patriarkaalinen yhteiskunta 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(keisariajalla naisen asema parempi kuin Kreikassa)</a:t>
            </a:r>
          </a:p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Suurvalta, miljoonakaupunki Rooma</a:t>
            </a:r>
          </a:p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Forum </a:t>
            </a:r>
            <a:r>
              <a:rPr lang="fi-FI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Romanum</a:t>
            </a:r>
            <a:endParaRPr lang="fi-FI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Colosseum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Circus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Maximus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julkiset kylpylät</a:t>
            </a:r>
          </a:p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Latinan kieli</a:t>
            </a:r>
          </a:p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Kristinusko;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aluksi kielletty, vainottu n. 200 luvulta, Konstantinus Suuri (274-337) lopetti vainot, julisti Roomaan uskonvapauden v. 313 -&gt; 300-luvun lopussa ainoaksi sallituksi uskonnoksi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FE1F12F-E426-8F58-9ADF-8DE4BFABD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906" y="973396"/>
            <a:ext cx="4669092" cy="3513492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05A22B5-F420-BDA9-8E2D-AF366AE8377F}"/>
              </a:ext>
            </a:extLst>
          </p:cNvPr>
          <p:cNvSpPr txBox="1"/>
          <p:nvPr/>
        </p:nvSpPr>
        <p:spPr>
          <a:xfrm>
            <a:off x="7647242" y="4584113"/>
            <a:ext cx="4651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0" i="0" dirty="0">
                <a:effectLst/>
                <a:latin typeface="Open Sans" panose="020B0606030504020204" pitchFamily="34" charset="0"/>
              </a:rPr>
              <a:t>Rooman valtakunta syntyi 700-luvulla eaa. kuningaskunnaksi, muuttui tasavallaksi 509 eaa.-n. 29 eaa. ja lopulta 27 eaa. keisarikunnaksi</a:t>
            </a:r>
            <a:r>
              <a:rPr lang="fi-FI" sz="1800" b="0" i="0" dirty="0">
                <a:effectLst/>
                <a:latin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949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371698-0FB0-57A6-A020-389077A86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3" y="14434"/>
            <a:ext cx="8082135" cy="556911"/>
          </a:xfrm>
        </p:spPr>
        <p:txBody>
          <a:bodyPr>
            <a:normAutofit/>
          </a:bodyPr>
          <a:lstStyle/>
          <a:p>
            <a:r>
              <a:rPr lang="fi-FI" sz="3200" dirty="0"/>
              <a:t>Keskiaika n. 400-1400-luvun loppu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F8245A2-F77B-55E3-3901-DB38F0F37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7" b="24164"/>
          <a:stretch/>
        </p:blipFill>
        <p:spPr>
          <a:xfrm>
            <a:off x="-8" y="3429008"/>
            <a:ext cx="4038600" cy="3428999"/>
          </a:xfrm>
          <a:custGeom>
            <a:avLst/>
            <a:gdLst/>
            <a:ahLst/>
            <a:cxnLst/>
            <a:rect l="l" t="t" r="r" b="b"/>
            <a:pathLst>
              <a:path w="4038600" h="3428999">
                <a:moveTo>
                  <a:pt x="0" y="0"/>
                </a:moveTo>
                <a:lnTo>
                  <a:pt x="3832764" y="0"/>
                </a:lnTo>
                <a:lnTo>
                  <a:pt x="3833410" y="4411"/>
                </a:lnTo>
                <a:cubicBezTo>
                  <a:pt x="3834310" y="12542"/>
                  <a:pt x="3834933" y="20617"/>
                  <a:pt x="3835321" y="28434"/>
                </a:cubicBezTo>
                <a:cubicBezTo>
                  <a:pt x="3843020" y="30350"/>
                  <a:pt x="3840588" y="61692"/>
                  <a:pt x="3852266" y="50998"/>
                </a:cubicBezTo>
                <a:cubicBezTo>
                  <a:pt x="3853153" y="61314"/>
                  <a:pt x="3849223" y="70391"/>
                  <a:pt x="3856614" y="62023"/>
                </a:cubicBezTo>
                <a:cubicBezTo>
                  <a:pt x="3857136" y="65272"/>
                  <a:pt x="3858208" y="66796"/>
                  <a:pt x="3859557" y="67517"/>
                </a:cubicBezTo>
                <a:lnTo>
                  <a:pt x="3860141" y="67604"/>
                </a:lnTo>
                <a:lnTo>
                  <a:pt x="3861913" y="90672"/>
                </a:lnTo>
                <a:lnTo>
                  <a:pt x="3863084" y="93141"/>
                </a:lnTo>
                <a:cubicBezTo>
                  <a:pt x="3863070" y="98407"/>
                  <a:pt x="3863057" y="103672"/>
                  <a:pt x="3863043" y="108938"/>
                </a:cubicBezTo>
                <a:lnTo>
                  <a:pt x="3863660" y="116693"/>
                </a:lnTo>
                <a:lnTo>
                  <a:pt x="3862518" y="119721"/>
                </a:lnTo>
                <a:cubicBezTo>
                  <a:pt x="3862017" y="122528"/>
                  <a:pt x="3862239" y="125949"/>
                  <a:pt x="3864097" y="130743"/>
                </a:cubicBezTo>
                <a:lnTo>
                  <a:pt x="3864775" y="131693"/>
                </a:lnTo>
                <a:lnTo>
                  <a:pt x="3864231" y="141960"/>
                </a:lnTo>
                <a:cubicBezTo>
                  <a:pt x="3863734" y="145469"/>
                  <a:pt x="3862886" y="148837"/>
                  <a:pt x="3861543" y="151981"/>
                </a:cubicBezTo>
                <a:cubicBezTo>
                  <a:pt x="3876816" y="176028"/>
                  <a:pt x="3873891" y="209754"/>
                  <a:pt x="3881956" y="241275"/>
                </a:cubicBezTo>
                <a:cubicBezTo>
                  <a:pt x="3880805" y="282291"/>
                  <a:pt x="3871108" y="290637"/>
                  <a:pt x="3883245" y="317540"/>
                </a:cubicBezTo>
                <a:cubicBezTo>
                  <a:pt x="3887431" y="330343"/>
                  <a:pt x="3884915" y="349601"/>
                  <a:pt x="3894824" y="382132"/>
                </a:cubicBezTo>
                <a:cubicBezTo>
                  <a:pt x="3902184" y="412768"/>
                  <a:pt x="3905028" y="440981"/>
                  <a:pt x="3912029" y="468465"/>
                </a:cubicBezTo>
                <a:cubicBezTo>
                  <a:pt x="3918870" y="501219"/>
                  <a:pt x="3919171" y="493504"/>
                  <a:pt x="3923563" y="512872"/>
                </a:cubicBezTo>
                <a:cubicBezTo>
                  <a:pt x="3925161" y="516259"/>
                  <a:pt x="3933257" y="548851"/>
                  <a:pt x="3935302" y="551780"/>
                </a:cubicBezTo>
                <a:cubicBezTo>
                  <a:pt x="3940193" y="569420"/>
                  <a:pt x="3948108" y="591435"/>
                  <a:pt x="3952908" y="618713"/>
                </a:cubicBezTo>
                <a:cubicBezTo>
                  <a:pt x="3949597" y="640336"/>
                  <a:pt x="3968857" y="662091"/>
                  <a:pt x="3964097" y="689135"/>
                </a:cubicBezTo>
                <a:cubicBezTo>
                  <a:pt x="3963409" y="698730"/>
                  <a:pt x="3967777" y="726290"/>
                  <a:pt x="3972561" y="730194"/>
                </a:cubicBezTo>
                <a:cubicBezTo>
                  <a:pt x="3974287" y="735671"/>
                  <a:pt x="3973869" y="742863"/>
                  <a:pt x="3978553" y="744105"/>
                </a:cubicBezTo>
                <a:cubicBezTo>
                  <a:pt x="3984369" y="746793"/>
                  <a:pt x="3979392" y="769550"/>
                  <a:pt x="3985056" y="764665"/>
                </a:cubicBezTo>
                <a:cubicBezTo>
                  <a:pt x="3981721" y="780759"/>
                  <a:pt x="3994221" y="788526"/>
                  <a:pt x="3998681" y="799644"/>
                </a:cubicBezTo>
                <a:cubicBezTo>
                  <a:pt x="3996807" y="806167"/>
                  <a:pt x="3999133" y="812044"/>
                  <a:pt x="4002586" y="819512"/>
                </a:cubicBezTo>
                <a:lnTo>
                  <a:pt x="4007152" y="829775"/>
                </a:lnTo>
                <a:cubicBezTo>
                  <a:pt x="4007290" y="831346"/>
                  <a:pt x="4007429" y="832918"/>
                  <a:pt x="4007568" y="834489"/>
                </a:cubicBezTo>
                <a:cubicBezTo>
                  <a:pt x="4008582" y="842878"/>
                  <a:pt x="4012501" y="870527"/>
                  <a:pt x="4013238" y="880111"/>
                </a:cubicBezTo>
                <a:lnTo>
                  <a:pt x="4011990" y="891990"/>
                </a:lnTo>
                <a:cubicBezTo>
                  <a:pt x="4012878" y="895711"/>
                  <a:pt x="4017741" y="899277"/>
                  <a:pt x="4018561" y="902435"/>
                </a:cubicBezTo>
                <a:lnTo>
                  <a:pt x="4016914" y="910937"/>
                </a:lnTo>
                <a:cubicBezTo>
                  <a:pt x="4021666" y="910045"/>
                  <a:pt x="4017754" y="920062"/>
                  <a:pt x="4017630" y="927631"/>
                </a:cubicBezTo>
                <a:cubicBezTo>
                  <a:pt x="4017765" y="943134"/>
                  <a:pt x="4017899" y="958638"/>
                  <a:pt x="4018033" y="974141"/>
                </a:cubicBezTo>
                <a:lnTo>
                  <a:pt x="4020844" y="1002853"/>
                </a:lnTo>
                <a:lnTo>
                  <a:pt x="4019159" y="1011649"/>
                </a:lnTo>
                <a:cubicBezTo>
                  <a:pt x="4018755" y="1030805"/>
                  <a:pt x="4025427" y="1051984"/>
                  <a:pt x="4019983" y="1065586"/>
                </a:cubicBezTo>
                <a:cubicBezTo>
                  <a:pt x="4019342" y="1071115"/>
                  <a:pt x="4019489" y="1076118"/>
                  <a:pt x="4020124" y="1080768"/>
                </a:cubicBezTo>
                <a:lnTo>
                  <a:pt x="4023046" y="1093182"/>
                </a:lnTo>
                <a:lnTo>
                  <a:pt x="4030993" y="1117768"/>
                </a:lnTo>
                <a:cubicBezTo>
                  <a:pt x="4017255" y="1119010"/>
                  <a:pt x="4036257" y="1175819"/>
                  <a:pt x="4024084" y="1169607"/>
                </a:cubicBezTo>
                <a:cubicBezTo>
                  <a:pt x="4026558" y="1192318"/>
                  <a:pt x="4002019" y="1213340"/>
                  <a:pt x="4015242" y="1235237"/>
                </a:cubicBezTo>
                <a:cubicBezTo>
                  <a:pt x="4014162" y="1269305"/>
                  <a:pt x="4018570" y="1317827"/>
                  <a:pt x="4017602" y="1350990"/>
                </a:cubicBezTo>
                <a:cubicBezTo>
                  <a:pt x="4023169" y="1344874"/>
                  <a:pt x="4021893" y="1374627"/>
                  <a:pt x="4021736" y="1378298"/>
                </a:cubicBezTo>
                <a:cubicBezTo>
                  <a:pt x="4018952" y="1400570"/>
                  <a:pt x="4019832" y="1419813"/>
                  <a:pt x="4016278" y="1458310"/>
                </a:cubicBezTo>
                <a:cubicBezTo>
                  <a:pt x="4018014" y="1492373"/>
                  <a:pt x="4008830" y="1521984"/>
                  <a:pt x="4018868" y="1553366"/>
                </a:cubicBezTo>
                <a:cubicBezTo>
                  <a:pt x="4016990" y="1555494"/>
                  <a:pt x="4015540" y="1558122"/>
                  <a:pt x="4014402" y="1561090"/>
                </a:cubicBezTo>
                <a:lnTo>
                  <a:pt x="4011936" y="1570307"/>
                </a:lnTo>
                <a:lnTo>
                  <a:pt x="4012405" y="1571592"/>
                </a:lnTo>
                <a:cubicBezTo>
                  <a:pt x="4013272" y="1577147"/>
                  <a:pt x="4012836" y="1580457"/>
                  <a:pt x="4011825" y="1582767"/>
                </a:cubicBezTo>
                <a:lnTo>
                  <a:pt x="4010160" y="1584906"/>
                </a:lnTo>
                <a:lnTo>
                  <a:pt x="4009282" y="1592480"/>
                </a:lnTo>
                <a:lnTo>
                  <a:pt x="4004224" y="1632608"/>
                </a:lnTo>
                <a:lnTo>
                  <a:pt x="4004766" y="1633033"/>
                </a:lnTo>
                <a:cubicBezTo>
                  <a:pt x="4005917" y="1634501"/>
                  <a:pt x="4006652" y="1636551"/>
                  <a:pt x="4006536" y="1639879"/>
                </a:cubicBezTo>
                <a:cubicBezTo>
                  <a:pt x="4015184" y="1636475"/>
                  <a:pt x="4009709" y="1642588"/>
                  <a:pt x="4008603" y="1652696"/>
                </a:cubicBezTo>
                <a:cubicBezTo>
                  <a:pt x="4021787" y="1649666"/>
                  <a:pt x="4013526" y="1677353"/>
                  <a:pt x="4020520" y="1683689"/>
                </a:cubicBezTo>
                <a:cubicBezTo>
                  <a:pt x="4019410" y="1691182"/>
                  <a:pt x="4018476" y="1699055"/>
                  <a:pt x="4017793" y="1707144"/>
                </a:cubicBezTo>
                <a:cubicBezTo>
                  <a:pt x="4017716" y="1708742"/>
                  <a:pt x="4017637" y="1710339"/>
                  <a:pt x="4017559" y="1711937"/>
                </a:cubicBezTo>
                <a:lnTo>
                  <a:pt x="4017686" y="1712065"/>
                </a:lnTo>
                <a:cubicBezTo>
                  <a:pt x="4017911" y="1713173"/>
                  <a:pt x="4017938" y="1714774"/>
                  <a:pt x="4017696" y="1717183"/>
                </a:cubicBezTo>
                <a:lnTo>
                  <a:pt x="4017133" y="1720681"/>
                </a:lnTo>
                <a:lnTo>
                  <a:pt x="4016678" y="1729981"/>
                </a:lnTo>
                <a:lnTo>
                  <a:pt x="4017384" y="1733388"/>
                </a:lnTo>
                <a:lnTo>
                  <a:pt x="4018907" y="1735034"/>
                </a:lnTo>
                <a:cubicBezTo>
                  <a:pt x="4018834" y="1735303"/>
                  <a:pt x="4018762" y="1735573"/>
                  <a:pt x="4018689" y="1735842"/>
                </a:cubicBezTo>
                <a:cubicBezTo>
                  <a:pt x="4015637" y="1741502"/>
                  <a:pt x="4011570" y="1742214"/>
                  <a:pt x="4022227" y="1754258"/>
                </a:cubicBezTo>
                <a:cubicBezTo>
                  <a:pt x="4017088" y="1767842"/>
                  <a:pt x="4023675" y="1773031"/>
                  <a:pt x="4025215" y="1794468"/>
                </a:cubicBezTo>
                <a:cubicBezTo>
                  <a:pt x="4020602" y="1801685"/>
                  <a:pt x="4021846" y="1809129"/>
                  <a:pt x="4024929" y="1817026"/>
                </a:cubicBezTo>
                <a:cubicBezTo>
                  <a:pt x="4022135" y="1836468"/>
                  <a:pt x="4026097" y="1856359"/>
                  <a:pt x="4026330" y="1879330"/>
                </a:cubicBezTo>
                <a:lnTo>
                  <a:pt x="4036998" y="1941432"/>
                </a:lnTo>
                <a:lnTo>
                  <a:pt x="4036084" y="2000732"/>
                </a:lnTo>
                <a:cubicBezTo>
                  <a:pt x="4034263" y="2008113"/>
                  <a:pt x="4032229" y="2015157"/>
                  <a:pt x="4030076" y="2021755"/>
                </a:cubicBezTo>
                <a:cubicBezTo>
                  <a:pt x="4035967" y="2031320"/>
                  <a:pt x="4023973" y="2053600"/>
                  <a:pt x="4037221" y="2057342"/>
                </a:cubicBezTo>
                <a:cubicBezTo>
                  <a:pt x="4034697" y="2066435"/>
                  <a:pt x="4028501" y="2069516"/>
                  <a:pt x="4037394" y="2070619"/>
                </a:cubicBezTo>
                <a:cubicBezTo>
                  <a:pt x="4036804" y="2073734"/>
                  <a:pt x="4037226" y="2076065"/>
                  <a:pt x="4038135" y="2078045"/>
                </a:cubicBezTo>
                <a:lnTo>
                  <a:pt x="4038600" y="2078724"/>
                </a:lnTo>
                <a:lnTo>
                  <a:pt x="4032779" y="2098845"/>
                </a:lnTo>
                <a:lnTo>
                  <a:pt x="4032983" y="2102024"/>
                </a:lnTo>
                <a:lnTo>
                  <a:pt x="4027939" y="2114492"/>
                </a:lnTo>
                <a:lnTo>
                  <a:pt x="4018466" y="2141885"/>
                </a:lnTo>
                <a:cubicBezTo>
                  <a:pt x="4016935" y="2144144"/>
                  <a:pt x="4008999" y="2172239"/>
                  <a:pt x="4006867" y="2173326"/>
                </a:cubicBezTo>
                <a:cubicBezTo>
                  <a:pt x="4012131" y="2208338"/>
                  <a:pt x="3995887" y="2179358"/>
                  <a:pt x="3992697" y="2212754"/>
                </a:cubicBezTo>
                <a:cubicBezTo>
                  <a:pt x="4005768" y="2234675"/>
                  <a:pt x="3987982" y="2231911"/>
                  <a:pt x="3984358" y="2281700"/>
                </a:cubicBezTo>
                <a:cubicBezTo>
                  <a:pt x="3976909" y="2307292"/>
                  <a:pt x="3981397" y="2321058"/>
                  <a:pt x="3966554" y="2358247"/>
                </a:cubicBezTo>
                <a:cubicBezTo>
                  <a:pt x="3960999" y="2394590"/>
                  <a:pt x="3953833" y="2470676"/>
                  <a:pt x="3951025" y="2499761"/>
                </a:cubicBezTo>
                <a:cubicBezTo>
                  <a:pt x="3960739" y="2527319"/>
                  <a:pt x="3950548" y="2509832"/>
                  <a:pt x="3949702" y="2532758"/>
                </a:cubicBezTo>
                <a:cubicBezTo>
                  <a:pt x="3938760" y="2520705"/>
                  <a:pt x="3952389" y="2562520"/>
                  <a:pt x="3938861" y="2556795"/>
                </a:cubicBezTo>
                <a:cubicBezTo>
                  <a:pt x="3939134" y="2561148"/>
                  <a:pt x="3939827" y="2565547"/>
                  <a:pt x="3940623" y="2570003"/>
                </a:cubicBezTo>
                <a:cubicBezTo>
                  <a:pt x="3940759" y="2570781"/>
                  <a:pt x="3940897" y="2571558"/>
                  <a:pt x="3941033" y="2572336"/>
                </a:cubicBezTo>
                <a:lnTo>
                  <a:pt x="3940366" y="2580478"/>
                </a:lnTo>
                <a:lnTo>
                  <a:pt x="3943063" y="2584265"/>
                </a:lnTo>
                <a:lnTo>
                  <a:pt x="3944125" y="2597587"/>
                </a:lnTo>
                <a:cubicBezTo>
                  <a:pt x="3944077" y="2602348"/>
                  <a:pt x="3943504" y="2607198"/>
                  <a:pt x="3942089" y="2612155"/>
                </a:cubicBezTo>
                <a:cubicBezTo>
                  <a:pt x="3932438" y="2625816"/>
                  <a:pt x="3941792" y="2663179"/>
                  <a:pt x="3929196" y="2679622"/>
                </a:cubicBezTo>
                <a:cubicBezTo>
                  <a:pt x="3925571" y="2686502"/>
                  <a:pt x="3920517" y="2712894"/>
                  <a:pt x="3923315" y="2720986"/>
                </a:cubicBezTo>
                <a:cubicBezTo>
                  <a:pt x="3923036" y="2727128"/>
                  <a:pt x="3920401" y="2732389"/>
                  <a:pt x="3923961" y="2738269"/>
                </a:cubicBezTo>
                <a:cubicBezTo>
                  <a:pt x="3928018" y="2746479"/>
                  <a:pt x="3916599" y="2759296"/>
                  <a:pt x="3922927" y="2761348"/>
                </a:cubicBezTo>
                <a:cubicBezTo>
                  <a:pt x="3919813" y="2786694"/>
                  <a:pt x="3907933" y="2868089"/>
                  <a:pt x="3905273" y="2890343"/>
                </a:cubicBezTo>
                <a:cubicBezTo>
                  <a:pt x="3905945" y="2891698"/>
                  <a:pt x="3906516" y="2893225"/>
                  <a:pt x="3906968" y="2894872"/>
                </a:cubicBezTo>
                <a:cubicBezTo>
                  <a:pt x="3909594" y="2904456"/>
                  <a:pt x="3907729" y="2916058"/>
                  <a:pt x="3902804" y="2920783"/>
                </a:cubicBezTo>
                <a:cubicBezTo>
                  <a:pt x="3885416" y="2946524"/>
                  <a:pt x="3880691" y="2976695"/>
                  <a:pt x="3873409" y="3003309"/>
                </a:cubicBezTo>
                <a:cubicBezTo>
                  <a:pt x="3866483" y="3034202"/>
                  <a:pt x="3883685" y="3021162"/>
                  <a:pt x="3865677" y="3054172"/>
                </a:cubicBezTo>
                <a:cubicBezTo>
                  <a:pt x="3869656" y="3061216"/>
                  <a:pt x="3869021" y="3066386"/>
                  <a:pt x="3865322" y="3073552"/>
                </a:cubicBezTo>
                <a:cubicBezTo>
                  <a:pt x="3862309" y="3088769"/>
                  <a:pt x="3874353" y="3094511"/>
                  <a:pt x="3864576" y="3105939"/>
                </a:cubicBezTo>
                <a:cubicBezTo>
                  <a:pt x="3871414" y="3106866"/>
                  <a:pt x="3862070" y="3136685"/>
                  <a:pt x="3869897" y="3133416"/>
                </a:cubicBezTo>
                <a:cubicBezTo>
                  <a:pt x="3873987" y="3146871"/>
                  <a:pt x="3863598" y="3146263"/>
                  <a:pt x="3866944" y="3159200"/>
                </a:cubicBezTo>
                <a:cubicBezTo>
                  <a:pt x="3866209" y="3171160"/>
                  <a:pt x="3861238" y="3148758"/>
                  <a:pt x="3858655" y="3160960"/>
                </a:cubicBezTo>
                <a:cubicBezTo>
                  <a:pt x="3856672" y="3176428"/>
                  <a:pt x="3845007" y="3169580"/>
                  <a:pt x="3857964" y="3189916"/>
                </a:cubicBezTo>
                <a:cubicBezTo>
                  <a:pt x="3851730" y="3203678"/>
                  <a:pt x="3857918" y="3210651"/>
                  <a:pt x="3857749" y="3234304"/>
                </a:cubicBezTo>
                <a:lnTo>
                  <a:pt x="3855596" y="3240571"/>
                </a:lnTo>
                <a:lnTo>
                  <a:pt x="3861634" y="3248569"/>
                </a:lnTo>
                <a:cubicBezTo>
                  <a:pt x="3864052" y="3253014"/>
                  <a:pt x="3865516" y="3258342"/>
                  <a:pt x="3864663" y="3265444"/>
                </a:cubicBezTo>
                <a:cubicBezTo>
                  <a:pt x="3848300" y="3307894"/>
                  <a:pt x="3875588" y="3268090"/>
                  <a:pt x="3865146" y="3338829"/>
                </a:cubicBezTo>
                <a:cubicBezTo>
                  <a:pt x="3862730" y="3342195"/>
                  <a:pt x="3864130" y="3351680"/>
                  <a:pt x="3867052" y="3351725"/>
                </a:cubicBezTo>
                <a:cubicBezTo>
                  <a:pt x="3865794" y="3356006"/>
                  <a:pt x="3859439" y="3365106"/>
                  <a:pt x="3863912" y="3367707"/>
                </a:cubicBezTo>
                <a:cubicBezTo>
                  <a:pt x="3863241" y="3379301"/>
                  <a:pt x="3861774" y="3390600"/>
                  <a:pt x="3859561" y="3401335"/>
                </a:cubicBezTo>
                <a:lnTo>
                  <a:pt x="3853212" y="3423129"/>
                </a:lnTo>
                <a:lnTo>
                  <a:pt x="3856572" y="3428759"/>
                </a:lnTo>
                <a:lnTo>
                  <a:pt x="3856601" y="3428999"/>
                </a:lnTo>
                <a:lnTo>
                  <a:pt x="0" y="3428999"/>
                </a:lnTo>
                <a:close/>
              </a:path>
            </a:pathLst>
          </a:cu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460867A-ABC1-A2E7-C657-0F5751C8F8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13" r="-3" b="30091"/>
          <a:stretch/>
        </p:blipFill>
        <p:spPr>
          <a:xfrm>
            <a:off x="9" y="-7"/>
            <a:ext cx="3832765" cy="3493830"/>
          </a:xfrm>
          <a:custGeom>
            <a:avLst/>
            <a:gdLst/>
            <a:ahLst/>
            <a:cxnLst/>
            <a:rect l="l" t="t" r="r" b="b"/>
            <a:pathLst>
              <a:path w="3832765" h="3429000">
                <a:moveTo>
                  <a:pt x="0" y="0"/>
                </a:moveTo>
                <a:lnTo>
                  <a:pt x="3647227" y="0"/>
                </a:lnTo>
                <a:lnTo>
                  <a:pt x="3639550" y="38855"/>
                </a:lnTo>
                <a:cubicBezTo>
                  <a:pt x="3636650" y="54773"/>
                  <a:pt x="3634345" y="68219"/>
                  <a:pt x="3632595" y="77266"/>
                </a:cubicBezTo>
                <a:cubicBezTo>
                  <a:pt x="3626536" y="79781"/>
                  <a:pt x="3626501" y="84794"/>
                  <a:pt x="3629067" y="94172"/>
                </a:cubicBezTo>
                <a:cubicBezTo>
                  <a:pt x="3627578" y="163765"/>
                  <a:pt x="3557526" y="242917"/>
                  <a:pt x="3584106" y="259179"/>
                </a:cubicBezTo>
                <a:cubicBezTo>
                  <a:pt x="3583700" y="275569"/>
                  <a:pt x="3606846" y="331307"/>
                  <a:pt x="3599938" y="369872"/>
                </a:cubicBezTo>
                <a:cubicBezTo>
                  <a:pt x="3585388" y="383902"/>
                  <a:pt x="3596928" y="466732"/>
                  <a:pt x="3595032" y="485807"/>
                </a:cubicBezTo>
                <a:cubicBezTo>
                  <a:pt x="3585943" y="488250"/>
                  <a:pt x="3592517" y="521115"/>
                  <a:pt x="3579338" y="516547"/>
                </a:cubicBezTo>
                <a:cubicBezTo>
                  <a:pt x="3573622" y="519766"/>
                  <a:pt x="3573367" y="529229"/>
                  <a:pt x="3578241" y="534293"/>
                </a:cubicBezTo>
                <a:cubicBezTo>
                  <a:pt x="3576722" y="545474"/>
                  <a:pt x="3569890" y="551581"/>
                  <a:pt x="3577790" y="563888"/>
                </a:cubicBezTo>
                <a:cubicBezTo>
                  <a:pt x="3576008" y="579306"/>
                  <a:pt x="3555937" y="592508"/>
                  <a:pt x="3568362" y="606614"/>
                </a:cubicBezTo>
                <a:cubicBezTo>
                  <a:pt x="3548060" y="617296"/>
                  <a:pt x="3566748" y="665721"/>
                  <a:pt x="3562360" y="696544"/>
                </a:cubicBezTo>
                <a:cubicBezTo>
                  <a:pt x="3540870" y="749643"/>
                  <a:pt x="3563552" y="814684"/>
                  <a:pt x="3525923" y="839698"/>
                </a:cubicBezTo>
                <a:cubicBezTo>
                  <a:pt x="3535181" y="895191"/>
                  <a:pt x="3521523" y="937628"/>
                  <a:pt x="3518879" y="980382"/>
                </a:cubicBezTo>
                <a:cubicBezTo>
                  <a:pt x="3513995" y="999599"/>
                  <a:pt x="3527321" y="1012505"/>
                  <a:pt x="3515302" y="1028426"/>
                </a:cubicBezTo>
                <a:cubicBezTo>
                  <a:pt x="3518279" y="1066840"/>
                  <a:pt x="3496325" y="1148092"/>
                  <a:pt x="3536738" y="1210870"/>
                </a:cubicBezTo>
                <a:lnTo>
                  <a:pt x="3591526" y="1380154"/>
                </a:lnTo>
                <a:cubicBezTo>
                  <a:pt x="3610626" y="1430030"/>
                  <a:pt x="3618402" y="1446676"/>
                  <a:pt x="3627364" y="1475232"/>
                </a:cubicBezTo>
                <a:cubicBezTo>
                  <a:pt x="3630584" y="1500131"/>
                  <a:pt x="3621205" y="1517302"/>
                  <a:pt x="3629315" y="1551492"/>
                </a:cubicBezTo>
                <a:cubicBezTo>
                  <a:pt x="3627771" y="1569255"/>
                  <a:pt x="3642142" y="1604305"/>
                  <a:pt x="3642065" y="1616703"/>
                </a:cubicBezTo>
                <a:cubicBezTo>
                  <a:pt x="3644190" y="1615867"/>
                  <a:pt x="3646228" y="1622618"/>
                  <a:pt x="3644837" y="1625880"/>
                </a:cubicBezTo>
                <a:cubicBezTo>
                  <a:pt x="3644873" y="1682450"/>
                  <a:pt x="3660396" y="1644242"/>
                  <a:pt x="3653089" y="1681195"/>
                </a:cubicBezTo>
                <a:cubicBezTo>
                  <a:pt x="3653672" y="1703685"/>
                  <a:pt x="3678100" y="1693642"/>
                  <a:pt x="3669268" y="1720463"/>
                </a:cubicBezTo>
                <a:cubicBezTo>
                  <a:pt x="3672709" y="1747068"/>
                  <a:pt x="3683894" y="1760489"/>
                  <a:pt x="3680555" y="1787683"/>
                </a:cubicBezTo>
                <a:cubicBezTo>
                  <a:pt x="3683815" y="1812577"/>
                  <a:pt x="3690283" y="1832624"/>
                  <a:pt x="3690144" y="1854892"/>
                </a:cubicBezTo>
                <a:cubicBezTo>
                  <a:pt x="3694176" y="1862246"/>
                  <a:pt x="3696364" y="1869845"/>
                  <a:pt x="3692847" y="1879545"/>
                </a:cubicBezTo>
                <a:lnTo>
                  <a:pt x="3705899" y="1950159"/>
                </a:lnTo>
                <a:cubicBezTo>
                  <a:pt x="3705811" y="1963349"/>
                  <a:pt x="3696947" y="1944883"/>
                  <a:pt x="3698529" y="1956744"/>
                </a:cubicBezTo>
                <a:cubicBezTo>
                  <a:pt x="3704089" y="1967128"/>
                  <a:pt x="3694319" y="1972691"/>
                  <a:pt x="3700670" y="1983128"/>
                </a:cubicBezTo>
                <a:cubicBezTo>
                  <a:pt x="3707325" y="1975376"/>
                  <a:pt x="3704290" y="2019261"/>
                  <a:pt x="3710819" y="2016104"/>
                </a:cubicBezTo>
                <a:cubicBezTo>
                  <a:pt x="3703899" y="2032806"/>
                  <a:pt x="3716180" y="2041037"/>
                  <a:pt x="3716263" y="2057358"/>
                </a:cubicBezTo>
                <a:cubicBezTo>
                  <a:pt x="3714181" y="2066395"/>
                  <a:pt x="3708419" y="2088153"/>
                  <a:pt x="3713451" y="2092532"/>
                </a:cubicBezTo>
                <a:cubicBezTo>
                  <a:pt x="3702969" y="2134723"/>
                  <a:pt x="3713408" y="2112089"/>
                  <a:pt x="3712825" y="2145702"/>
                </a:cubicBezTo>
                <a:cubicBezTo>
                  <a:pt x="3711099" y="2175441"/>
                  <a:pt x="3721651" y="2170882"/>
                  <a:pt x="3710370" y="2205762"/>
                </a:cubicBezTo>
                <a:cubicBezTo>
                  <a:pt x="3706686" y="2213193"/>
                  <a:pt x="3707151" y="2225380"/>
                  <a:pt x="3711407" y="2232983"/>
                </a:cubicBezTo>
                <a:cubicBezTo>
                  <a:pt x="3712139" y="2234292"/>
                  <a:pt x="3712959" y="2235411"/>
                  <a:pt x="3713840" y="2236309"/>
                </a:cubicBezTo>
                <a:cubicBezTo>
                  <a:pt x="3705311" y="2258197"/>
                  <a:pt x="3712810" y="2264929"/>
                  <a:pt x="3706371" y="2276362"/>
                </a:cubicBezTo>
                <a:cubicBezTo>
                  <a:pt x="3707813" y="2303313"/>
                  <a:pt x="3719116" y="2319717"/>
                  <a:pt x="3713548" y="2330164"/>
                </a:cubicBezTo>
                <a:cubicBezTo>
                  <a:pt x="3716700" y="2349548"/>
                  <a:pt x="3722681" y="2379563"/>
                  <a:pt x="3725281" y="2392669"/>
                </a:cubicBezTo>
                <a:cubicBezTo>
                  <a:pt x="3729704" y="2396182"/>
                  <a:pt x="3728251" y="2402767"/>
                  <a:pt x="3729156" y="2408800"/>
                </a:cubicBezTo>
                <a:cubicBezTo>
                  <a:pt x="3733288" y="2414878"/>
                  <a:pt x="3733591" y="2443086"/>
                  <a:pt x="3731527" y="2451803"/>
                </a:cubicBezTo>
                <a:lnTo>
                  <a:pt x="3736702" y="2478754"/>
                </a:lnTo>
                <a:cubicBezTo>
                  <a:pt x="3728550" y="2525478"/>
                  <a:pt x="3760386" y="2545889"/>
                  <a:pt x="3730701" y="2582746"/>
                </a:cubicBezTo>
                <a:cubicBezTo>
                  <a:pt x="3730821" y="2599785"/>
                  <a:pt x="3740171" y="2587220"/>
                  <a:pt x="3740291" y="2604259"/>
                </a:cubicBezTo>
                <a:cubicBezTo>
                  <a:pt x="3743848" y="2626667"/>
                  <a:pt x="3731064" y="2615985"/>
                  <a:pt x="3745312" y="2636571"/>
                </a:cubicBezTo>
                <a:cubicBezTo>
                  <a:pt x="3741774" y="2677126"/>
                  <a:pt x="3756230" y="2698390"/>
                  <a:pt x="3745913" y="2734956"/>
                </a:cubicBezTo>
                <a:cubicBezTo>
                  <a:pt x="3751211" y="2727858"/>
                  <a:pt x="3750682" y="2814031"/>
                  <a:pt x="3749695" y="2825841"/>
                </a:cubicBezTo>
                <a:cubicBezTo>
                  <a:pt x="3749942" y="2850991"/>
                  <a:pt x="3747920" y="2877551"/>
                  <a:pt x="3747393" y="2915771"/>
                </a:cubicBezTo>
                <a:cubicBezTo>
                  <a:pt x="3750755" y="2949567"/>
                  <a:pt x="3739923" y="2933903"/>
                  <a:pt x="3751447" y="2964244"/>
                </a:cubicBezTo>
                <a:cubicBezTo>
                  <a:pt x="3751616" y="2982921"/>
                  <a:pt x="3749341" y="3024704"/>
                  <a:pt x="3748411" y="3027834"/>
                </a:cubicBezTo>
                <a:lnTo>
                  <a:pt x="3748938" y="3029071"/>
                </a:lnTo>
                <a:cubicBezTo>
                  <a:pt x="3750070" y="3034527"/>
                  <a:pt x="3749794" y="3037871"/>
                  <a:pt x="3748894" y="3040270"/>
                </a:cubicBezTo>
                <a:lnTo>
                  <a:pt x="3747334" y="3042558"/>
                </a:lnTo>
                <a:cubicBezTo>
                  <a:pt x="3747162" y="3045102"/>
                  <a:pt x="3746989" y="3047646"/>
                  <a:pt x="3746817" y="3050190"/>
                </a:cubicBezTo>
                <a:lnTo>
                  <a:pt x="3744491" y="3065086"/>
                </a:lnTo>
                <a:lnTo>
                  <a:pt x="3745283" y="3068003"/>
                </a:lnTo>
                <a:lnTo>
                  <a:pt x="3743686" y="3090671"/>
                </a:lnTo>
                <a:lnTo>
                  <a:pt x="3744246" y="3091046"/>
                </a:lnTo>
                <a:cubicBezTo>
                  <a:pt x="3745467" y="3092400"/>
                  <a:pt x="3746300" y="3094375"/>
                  <a:pt x="3746343" y="3097703"/>
                </a:cubicBezTo>
                <a:cubicBezTo>
                  <a:pt x="3754816" y="3093496"/>
                  <a:pt x="3749641" y="3100105"/>
                  <a:pt x="3749018" y="3110287"/>
                </a:cubicBezTo>
                <a:cubicBezTo>
                  <a:pt x="3762039" y="3106026"/>
                  <a:pt x="3755113" y="3134407"/>
                  <a:pt x="3762400" y="3140063"/>
                </a:cubicBezTo>
                <a:cubicBezTo>
                  <a:pt x="3761648" y="3147641"/>
                  <a:pt x="3761093" y="3155576"/>
                  <a:pt x="3760798" y="3163705"/>
                </a:cubicBezTo>
                <a:cubicBezTo>
                  <a:pt x="3760796" y="3165306"/>
                  <a:pt x="3760795" y="3166906"/>
                  <a:pt x="3760793" y="3168507"/>
                </a:cubicBezTo>
                <a:lnTo>
                  <a:pt x="3760925" y="3168621"/>
                </a:lnTo>
                <a:cubicBezTo>
                  <a:pt x="3761203" y="3169703"/>
                  <a:pt x="3761307" y="3171298"/>
                  <a:pt x="3761180" y="3173722"/>
                </a:cubicBezTo>
                <a:lnTo>
                  <a:pt x="3760784" y="3177263"/>
                </a:lnTo>
                <a:lnTo>
                  <a:pt x="3760776" y="3186578"/>
                </a:lnTo>
                <a:lnTo>
                  <a:pt x="3761644" y="3189908"/>
                </a:lnTo>
                <a:cubicBezTo>
                  <a:pt x="3767239" y="3200999"/>
                  <a:pt x="3784386" y="3192521"/>
                  <a:pt x="3778090" y="3215620"/>
                </a:cubicBezTo>
                <a:cubicBezTo>
                  <a:pt x="3782929" y="3238942"/>
                  <a:pt x="3794645" y="3248487"/>
                  <a:pt x="3792860" y="3273934"/>
                </a:cubicBezTo>
                <a:cubicBezTo>
                  <a:pt x="3797428" y="3295746"/>
                  <a:pt x="3804878" y="3312408"/>
                  <a:pt x="3805965" y="3332638"/>
                </a:cubicBezTo>
                <a:cubicBezTo>
                  <a:pt x="3810325" y="3338359"/>
                  <a:pt x="3812891" y="3344736"/>
                  <a:pt x="3809972" y="3354360"/>
                </a:cubicBezTo>
                <a:cubicBezTo>
                  <a:pt x="3815463" y="3373933"/>
                  <a:pt x="3822569" y="3374995"/>
                  <a:pt x="3820366" y="3391014"/>
                </a:cubicBezTo>
                <a:cubicBezTo>
                  <a:pt x="3832550" y="3396219"/>
                  <a:pt x="3828906" y="3399305"/>
                  <a:pt x="3827143" y="3406519"/>
                </a:cubicBezTo>
                <a:cubicBezTo>
                  <a:pt x="3827126" y="3406819"/>
                  <a:pt x="3827110" y="3407118"/>
                  <a:pt x="3827093" y="3407418"/>
                </a:cubicBezTo>
                <a:lnTo>
                  <a:pt x="3828820" y="3408091"/>
                </a:lnTo>
                <a:lnTo>
                  <a:pt x="3830121" y="3410929"/>
                </a:lnTo>
                <a:lnTo>
                  <a:pt x="3831461" y="3420084"/>
                </a:lnTo>
                <a:cubicBezTo>
                  <a:pt x="3831507" y="3421309"/>
                  <a:pt x="3831554" y="3422534"/>
                  <a:pt x="3831600" y="3423759"/>
                </a:cubicBezTo>
                <a:cubicBezTo>
                  <a:pt x="3831831" y="3426205"/>
                  <a:pt x="3832160" y="3427719"/>
                  <a:pt x="3832580" y="3428642"/>
                </a:cubicBezTo>
                <a:cubicBezTo>
                  <a:pt x="3832626" y="3428658"/>
                  <a:pt x="3832672" y="3428675"/>
                  <a:pt x="3832719" y="3428690"/>
                </a:cubicBezTo>
                <a:lnTo>
                  <a:pt x="3832765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D1D947-063E-1B04-8D3B-125B6F3AD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592" y="571345"/>
            <a:ext cx="8500740" cy="63010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USKONTO</a:t>
            </a:r>
          </a:p>
          <a:p>
            <a:r>
              <a:rPr lang="fi-FI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Katolinen kristillisyys yhdisti keskiajan Länsi-Eurooppaa</a:t>
            </a:r>
            <a:r>
              <a:rPr lang="fi-FI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mutta kulttuurivaikutteita saatiin ortodokseilta sekä muslimeilta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Kuuria, kanoninen oikeus, inkvisitio, kerettiläinen, ristiretket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luostarilaitos</a:t>
            </a:r>
          </a:p>
          <a:p>
            <a:pPr marL="0" indent="0">
              <a:buNone/>
            </a:pPr>
            <a:endParaRPr lang="fi-FI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MAAILMANKUVA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Keskiajan alussa Eurooppa oli hajanainen (valtioiden välillä ei ollut selkeitä rajoja)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Läntistä kristikuntaa </a:t>
            </a:r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yhdisti feodalismi, säätyjako, ritarikulttuuri ja latinan kieli 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(oppineet)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Yhteisöllisyys (oma kylä ja kirkko), karnevaalit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Nykyhetki, </a:t>
            </a:r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luonnon kiertokulku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vuodenajat määrittivät elämää (aikaa vaikea mitata, kirkkopyhät)</a:t>
            </a:r>
          </a:p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Pyhimyksillä suuri rooli, kirkon opit 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olivat olennainen osa maailmankuvaa</a:t>
            </a:r>
          </a:p>
          <a:p>
            <a:pPr marL="0" indent="0">
              <a:buNone/>
            </a:pPr>
            <a:endParaRPr lang="fi-FI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TAIDE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Kirkkoarkkitehtuuria, alttaritauluja, </a:t>
            </a:r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aiheet Raamatusta </a:t>
            </a:r>
          </a:p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Arvoperspektiivi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Mesenaatit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 taiteilijoita vaan käsityöläisiä</a:t>
            </a:r>
          </a:p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Romaaninen tyyli 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(1000-1100), basilikakirkot</a:t>
            </a:r>
          </a:p>
          <a:p>
            <a:r>
              <a:rPr lang="fi-FI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Goottilainen tyyli </a:t>
            </a: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(1100-1400), katedraalikirkot</a:t>
            </a:r>
          </a:p>
          <a:p>
            <a:endParaRPr lang="fi-FI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700" dirty="0"/>
          </a:p>
          <a:p>
            <a:endParaRPr lang="fi-FI" sz="7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BEB229F-4EBD-1A27-0A7D-C0804AEF3620}"/>
              </a:ext>
            </a:extLst>
          </p:cNvPr>
          <p:cNvSpPr txBox="1"/>
          <p:nvPr/>
        </p:nvSpPr>
        <p:spPr>
          <a:xfrm>
            <a:off x="5763491" y="294409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E266943-C672-0920-C1A8-8EC7A51BBD76}"/>
              </a:ext>
            </a:extLst>
          </p:cNvPr>
          <p:cNvSpPr txBox="1"/>
          <p:nvPr/>
        </p:nvSpPr>
        <p:spPr>
          <a:xfrm>
            <a:off x="5763491" y="294409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ABD5E89-7CBA-D236-9087-0C97EE12355F}"/>
              </a:ext>
            </a:extLst>
          </p:cNvPr>
          <p:cNvSpPr txBox="1"/>
          <p:nvPr/>
        </p:nvSpPr>
        <p:spPr>
          <a:xfrm rot="10800000" flipV="1">
            <a:off x="8839197" y="5079912"/>
            <a:ext cx="3254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TIEDE</a:t>
            </a:r>
          </a:p>
          <a:p>
            <a:r>
              <a:rPr lang="fi-FI" dirty="0"/>
              <a:t>”Kaikki olemassa oleva tieto on saatu selville jo antiikin aikana”.</a:t>
            </a:r>
          </a:p>
        </p:txBody>
      </p:sp>
    </p:spTree>
    <p:extLst>
      <p:ext uri="{BB962C8B-B14F-4D97-AF65-F5344CB8AC3E}">
        <p14:creationId xmlns:p14="http://schemas.microsoft.com/office/powerpoint/2010/main" val="30319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2F8BBB-D32D-8B06-B097-647D10E30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60" y="100989"/>
            <a:ext cx="6936492" cy="405787"/>
          </a:xfrm>
        </p:spPr>
        <p:txBody>
          <a:bodyPr anchor="ctr">
            <a:normAutofit fontScale="90000"/>
          </a:bodyPr>
          <a:lstStyle/>
          <a:p>
            <a:r>
              <a:rPr lang="fi-FI" sz="2400" dirty="0"/>
              <a:t>Uuden ajan murros 1400-luvun loppu-1500-luvun alku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8A04A2-42C3-8697-EFDB-12AB5C196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17" y="209847"/>
            <a:ext cx="7391029" cy="7355726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fi-FI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TAIDE</a:t>
            </a:r>
          </a:p>
          <a:p>
            <a:pPr marL="0" indent="0">
              <a:buNone/>
            </a:pPr>
            <a:r>
              <a:rPr lang="fi-FI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Renessanssi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Antiikin kulttuurin uudelleen elpyminen/syntyminen (la </a:t>
            </a:r>
            <a:r>
              <a:rPr lang="fi-FI" sz="6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rinascita</a:t>
            </a:r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fi-FI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esikuvana Kreikan klassinen tyyli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Ihanteena </a:t>
            </a:r>
            <a:r>
              <a:rPr lang="fi-FI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yksilöllinen ja oppinut ihminen, omia rajojaan hakeva yleisnero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Huomio maanpäälliseen elämään (pukeutuminen, ruokakulttuuri)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Aiheita uskonnon lisäksi myös antiikin mytologiasta ja maallisista asioista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Taideteoksissa kuvattiin yksittäisiä henkilöitä, muotokuvamaalaukset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Maalausten signeeraaminen (itsenäinen, luova yksilö), </a:t>
            </a:r>
            <a:r>
              <a:rPr lang="fi-FI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keskeisperspektiivi,</a:t>
            </a:r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värikkäitä maalauksia, öljyvärit</a:t>
            </a:r>
          </a:p>
          <a:p>
            <a:pPr marL="0" indent="0">
              <a:buNone/>
            </a:pPr>
            <a:r>
              <a:rPr lang="fi-FI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USKONTO</a:t>
            </a:r>
          </a:p>
          <a:p>
            <a:pPr marL="0" indent="0">
              <a:buNone/>
            </a:pPr>
            <a:r>
              <a:rPr lang="fi-FI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Reformaatio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Syyt: renessanssiajan paavien pröystäilevä elämä ja vallankäyttö, katolisen kirkon vauraus (verovapaus, verotulot, anekauppa) -&gt; kirkkoa syytettiin ahneudesta ja etääntymisestä Raamatun opeista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Vaadittiin: Raamatun kääntämistä kansankielelle, anekaupan lopettamista</a:t>
            </a:r>
          </a:p>
          <a:p>
            <a:r>
              <a:rPr lang="fi-FI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Martti Luther </a:t>
            </a:r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(1483-1546) ”Ihminen saattoi pelastua ainoastaan uskon avulla, ei ostamalla aneita.”</a:t>
            </a:r>
          </a:p>
          <a:p>
            <a:pPr marL="0" indent="0">
              <a:buNone/>
            </a:pPr>
            <a:r>
              <a:rPr lang="fi-FI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Vastauskonpuhdistus </a:t>
            </a:r>
          </a:p>
          <a:p>
            <a:pPr marL="0" indent="0">
              <a:buNone/>
            </a:pPr>
            <a:r>
              <a:rPr lang="fi-FI" sz="6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MAAILMANKUVA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Kopernikus: aurinko kaiken keskipiste -&gt; heikensi kirkon arvovaltaa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Yksiöllisyyttä alettiin korostaa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Löytöretket </a:t>
            </a:r>
          </a:p>
          <a:p>
            <a:r>
              <a:rPr lang="fi-FI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Kirjapainotaito </a:t>
            </a:r>
          </a:p>
          <a:p>
            <a:endParaRPr lang="fi-FI" sz="6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5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B398F04-0C2F-B391-FB24-3CBCBEC2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49" r="-1" b="-1"/>
          <a:stretch/>
        </p:blipFill>
        <p:spPr>
          <a:xfrm>
            <a:off x="7696878" y="397328"/>
            <a:ext cx="4708639" cy="6063343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0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9AB273-BA98-FD09-9DA8-5F77E6515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75" y="177867"/>
            <a:ext cx="3549649" cy="598311"/>
          </a:xfrm>
        </p:spPr>
        <p:txBody>
          <a:bodyPr anchor="b">
            <a:normAutofit/>
          </a:bodyPr>
          <a:lstStyle/>
          <a:p>
            <a:r>
              <a:rPr lang="fi-FI" sz="3200" dirty="0"/>
              <a:t>Uusi aika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4AF4B8D-27D3-13B5-0A2B-8C0EBE588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776178"/>
            <a:ext cx="7453424" cy="5903955"/>
          </a:xfrm>
        </p:spPr>
        <p:txBody>
          <a:bodyPr anchor="t">
            <a:normAutofit fontScale="62500" lnSpcReduction="20000"/>
          </a:bodyPr>
          <a:lstStyle/>
          <a:p>
            <a:pPr marL="0" indent="0">
              <a:buNone/>
            </a:pPr>
            <a:r>
              <a:rPr lang="fi-FI" sz="2000" b="1" dirty="0"/>
              <a:t>TAIDE</a:t>
            </a:r>
          </a:p>
          <a:p>
            <a:pPr marL="0" indent="0">
              <a:buNone/>
            </a:pPr>
            <a:r>
              <a:rPr lang="fi-FI" sz="2000" b="1" dirty="0"/>
              <a:t>Barokki </a:t>
            </a:r>
            <a:r>
              <a:rPr lang="fi-FI" sz="2000" dirty="0"/>
              <a:t>(1500-luvun loppu – 1700-luvun alku)</a:t>
            </a:r>
          </a:p>
          <a:p>
            <a:r>
              <a:rPr lang="fi-FI" sz="2000" dirty="0"/>
              <a:t>geometrisia muotoja, symmetriaa, runsasta koristelua</a:t>
            </a:r>
          </a:p>
          <a:p>
            <a:r>
              <a:rPr lang="fi-FI" sz="2000" dirty="0"/>
              <a:t>arkkitehtuurissa jatkui antiikin ihannointi (pylväät, kupolit ja patsaat)</a:t>
            </a:r>
          </a:p>
          <a:p>
            <a:r>
              <a:rPr lang="fi-FI" sz="2000" dirty="0"/>
              <a:t>maalauksissa </a:t>
            </a:r>
            <a:r>
              <a:rPr lang="fi-FI" sz="2000" b="1" dirty="0"/>
              <a:t>voimakkaita värejä, runsaita muotoja, valo ja varjo </a:t>
            </a:r>
            <a:r>
              <a:rPr lang="fi-FI" sz="2000" dirty="0"/>
              <a:t>vaihtelivat teoksissa, usein </a:t>
            </a:r>
            <a:r>
              <a:rPr lang="fi-FI" sz="2000" b="1" dirty="0"/>
              <a:t>tummasävyisiä</a:t>
            </a:r>
          </a:p>
          <a:p>
            <a:r>
              <a:rPr lang="fi-FI" sz="2000" dirty="0"/>
              <a:t>Pukeutumismuodissa barokki ilmeni raskaiden samettikankaiden käyttönä, turkisreunuksina ja isoina koruina. Barokin mahtipontisuus tuli esiin myös suurina peruukkeina. </a:t>
            </a:r>
          </a:p>
          <a:p>
            <a:pPr marL="0" indent="0">
              <a:buNone/>
            </a:pPr>
            <a:r>
              <a:rPr lang="fi-FI" sz="2000" b="1" dirty="0"/>
              <a:t>Absolutismi</a:t>
            </a:r>
          </a:p>
          <a:p>
            <a:pPr marL="0" indent="0">
              <a:buNone/>
            </a:pPr>
            <a:r>
              <a:rPr lang="fi-FI" sz="2000" b="1" dirty="0"/>
              <a:t>TIEDE </a:t>
            </a:r>
          </a:p>
          <a:p>
            <a:r>
              <a:rPr lang="fi-FI" sz="2000" dirty="0"/>
              <a:t>Tavoitteeksi uuden tiedon etsintä (empiirinen tiedonhankintamenetelmä)</a:t>
            </a:r>
          </a:p>
          <a:p>
            <a:r>
              <a:rPr lang="fi-FI" sz="2000" dirty="0"/>
              <a:t>Uusia yliopistoja perustettiin</a:t>
            </a:r>
          </a:p>
          <a:p>
            <a:r>
              <a:rPr lang="fi-FI" sz="2000" dirty="0" err="1"/>
              <a:t>Vesalius</a:t>
            </a:r>
            <a:r>
              <a:rPr lang="fi-FI" sz="2000" dirty="0"/>
              <a:t> anatomia, Kopernikus ”aurinko on kaiken keskipiste”</a:t>
            </a:r>
          </a:p>
          <a:p>
            <a:r>
              <a:rPr lang="fi-FI" sz="2000" dirty="0"/>
              <a:t>Mekanistinen maailmankuva</a:t>
            </a:r>
          </a:p>
          <a:p>
            <a:r>
              <a:rPr lang="fi-FI" sz="2000" dirty="0"/>
              <a:t>Käsitys eurooppalaisuudesta alkaa muodostua</a:t>
            </a:r>
          </a:p>
          <a:p>
            <a:pPr marL="0" indent="0">
              <a:buNone/>
            </a:pPr>
            <a:r>
              <a:rPr lang="fi-FI" sz="2000" b="1" dirty="0"/>
              <a:t>VALISTUS </a:t>
            </a:r>
            <a:r>
              <a:rPr lang="fi-FI" sz="2000" dirty="0"/>
              <a:t>(1700-luku valistuksen valtakautta)</a:t>
            </a:r>
          </a:p>
          <a:p>
            <a:r>
              <a:rPr lang="fi-FI" sz="2000" b="1" dirty="0"/>
              <a:t>John Locke </a:t>
            </a:r>
            <a:r>
              <a:rPr lang="fi-FI" sz="2000" dirty="0"/>
              <a:t>(1632-1704), ”</a:t>
            </a:r>
            <a:r>
              <a:rPr lang="fi-FI" sz="2000" b="1" dirty="0"/>
              <a:t>valistusfilosofian isä</a:t>
            </a:r>
            <a:r>
              <a:rPr lang="fi-FI" sz="2000" dirty="0"/>
              <a:t>”, tasa-arvo, yhteiskuntasopimus</a:t>
            </a:r>
          </a:p>
          <a:p>
            <a:r>
              <a:rPr lang="fi-FI" sz="2000" dirty="0"/>
              <a:t>Korosti järjen käyttöä ja arvosteli yhteiskunnan epäkohtia</a:t>
            </a:r>
          </a:p>
          <a:p>
            <a:r>
              <a:rPr lang="fi-FI" sz="2000" dirty="0"/>
              <a:t>Valistusfilosofit arvostelivat kirkon vahvaa asemaa, vaativat uskonnonvapautta</a:t>
            </a:r>
          </a:p>
          <a:p>
            <a:r>
              <a:rPr lang="fi-FI" sz="2000" dirty="0"/>
              <a:t>Mainio vallankumous 1688-1689, Yhdysvaltain itsenäistyminen 1776, Ranskan suuri vallankumous 1789</a:t>
            </a:r>
          </a:p>
          <a:p>
            <a:r>
              <a:rPr lang="fi-FI" sz="2000" dirty="0"/>
              <a:t>Ranskan kieli korvasi 1700-luvulla latinan sivistyneistön kielenä</a:t>
            </a:r>
          </a:p>
          <a:p>
            <a:r>
              <a:rPr lang="fi-FI" sz="2000" b="1" dirty="0"/>
              <a:t>Rokokoo 1700-luvulla korvasi barokin -&gt;  uusklassismi </a:t>
            </a:r>
            <a:r>
              <a:rPr lang="fi-FI" sz="2000" dirty="0"/>
              <a:t>1700-luvun jälkipuolella (valistuksen aatteet ja antiikin klassinen taide yhdistettiin)</a:t>
            </a:r>
            <a:r>
              <a:rPr lang="fi-FI" sz="2000" b="1" dirty="0"/>
              <a:t> </a:t>
            </a:r>
          </a:p>
          <a:p>
            <a:endParaRPr lang="fi-FI" sz="2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0FF6DAC-9AB1-EB70-7151-1297B76C4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8" r="11899"/>
          <a:stretch/>
        </p:blipFill>
        <p:spPr>
          <a:xfrm>
            <a:off x="8075373" y="0"/>
            <a:ext cx="4033939" cy="3269285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1F1F0ED-C5C7-43FB-3E4A-95C209E2E568}"/>
              </a:ext>
            </a:extLst>
          </p:cNvPr>
          <p:cNvSpPr txBox="1"/>
          <p:nvPr/>
        </p:nvSpPr>
        <p:spPr>
          <a:xfrm>
            <a:off x="8291951" y="3508744"/>
            <a:ext cx="3340068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1600" b="1" dirty="0"/>
              <a:t>Montesquieu</a:t>
            </a:r>
            <a:r>
              <a:rPr lang="fi-FI" sz="1600" dirty="0"/>
              <a:t> (1689-1755):</a:t>
            </a:r>
          </a:p>
          <a:p>
            <a:r>
              <a:rPr lang="fi-FI" sz="1600" b="1" dirty="0"/>
              <a:t>Vallan kolmijako</a:t>
            </a:r>
            <a:r>
              <a:rPr lang="fi-FI" sz="1600" dirty="0"/>
              <a:t>: lainsäädäntö-, toimeenpano- ja tuomiovalta annetaan eri hallintoelimien käsiin </a:t>
            </a:r>
          </a:p>
          <a:p>
            <a:r>
              <a:rPr lang="fi-FI" sz="1600" b="1" dirty="0"/>
              <a:t>Voltaire</a:t>
            </a:r>
            <a:r>
              <a:rPr lang="fi-FI" sz="1600" dirty="0"/>
              <a:t> (1694-1778): valistunut itsevaltius</a:t>
            </a:r>
          </a:p>
          <a:p>
            <a:r>
              <a:rPr lang="fi-FI" sz="1600" b="1" dirty="0" err="1"/>
              <a:t>Rousseau</a:t>
            </a:r>
            <a:r>
              <a:rPr lang="fi-FI" sz="1600" b="1" dirty="0"/>
              <a:t> </a:t>
            </a:r>
            <a:r>
              <a:rPr lang="fi-FI" sz="1600" dirty="0"/>
              <a:t>(1712-1778): suora kansanvalta, </a:t>
            </a:r>
          </a:p>
        </p:txBody>
      </p:sp>
    </p:spTree>
    <p:extLst>
      <p:ext uri="{BB962C8B-B14F-4D97-AF65-F5344CB8AC3E}">
        <p14:creationId xmlns:p14="http://schemas.microsoft.com/office/powerpoint/2010/main" val="20912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727AB7B-41C4-A81B-9FE6-1FD0E609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Valistuksen merkitys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B3ABDE-33A7-F09D-999A-D1491992C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145774"/>
            <a:ext cx="7086599" cy="6031189"/>
          </a:xfrm>
        </p:spPr>
        <p:txBody>
          <a:bodyPr anchor="ctr">
            <a:normAutofit/>
          </a:bodyPr>
          <a:lstStyle/>
          <a:p>
            <a:r>
              <a:rPr lang="fi-FI" sz="2000" dirty="0"/>
              <a:t>Vaikutti koko yhteiskuntaan (vaikka ei ollut koko kansan aate)</a:t>
            </a:r>
          </a:p>
          <a:p>
            <a:r>
              <a:rPr lang="fi-FI" sz="2000" dirty="0"/>
              <a:t>Erityisesti porvarit ajoivat valistuksen sanomaa: syntyperäiset etuoikeudet pois -&gt; tilalle mahdollisuuksien tasa-arvo </a:t>
            </a:r>
          </a:p>
          <a:p>
            <a:r>
              <a:rPr lang="fi-FI" sz="2000" b="1" dirty="0"/>
              <a:t>Edisti sääty-yhteiskunnan hajoamista</a:t>
            </a:r>
            <a:r>
              <a:rPr lang="fi-FI" sz="2000" dirty="0"/>
              <a:t>, vanhojen perinteiden murtumista, yhteiskunnallisten uudistusten alkamista</a:t>
            </a:r>
          </a:p>
          <a:p>
            <a:r>
              <a:rPr lang="fi-FI" sz="2000" dirty="0"/>
              <a:t>Kristillisen maailmankuvan korvasi </a:t>
            </a:r>
            <a:r>
              <a:rPr lang="fi-FI" sz="2000" b="1" dirty="0"/>
              <a:t>vähitellen tietoon perustuva maailmankuva</a:t>
            </a:r>
          </a:p>
          <a:p>
            <a:r>
              <a:rPr lang="fi-FI" sz="2000" b="1" dirty="0"/>
              <a:t>Edistysusko eli positivismi</a:t>
            </a:r>
          </a:p>
          <a:p>
            <a:r>
              <a:rPr lang="fi-FI" sz="2000" dirty="0"/>
              <a:t>Vaikutti osaltaan teolliseen vallankumoukseen (järjen ja hyödyn korostus) </a:t>
            </a:r>
          </a:p>
          <a:p>
            <a:r>
              <a:rPr lang="fi-FI" sz="2000" dirty="0"/>
              <a:t>Uusi ilmiö: </a:t>
            </a:r>
            <a:r>
              <a:rPr lang="fi-FI" sz="2000" b="1" dirty="0"/>
              <a:t>julkinen keskustelu ja ns. yleinen mielipide </a:t>
            </a:r>
            <a:r>
              <a:rPr lang="fi-FI" sz="2000" dirty="0"/>
              <a:t>-&gt; myöhemmin entiset alamaiset vaikutusvaltaisiksi kansalaisiksi (kansallisvaltiot)</a:t>
            </a:r>
          </a:p>
          <a:p>
            <a:r>
              <a:rPr lang="fi-FI" sz="2000" dirty="0"/>
              <a:t>Ihmisen </a:t>
            </a:r>
            <a:r>
              <a:rPr lang="fi-FI" sz="2000" b="1" dirty="0"/>
              <a:t>oikeus oikeuksiin</a:t>
            </a:r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363687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2192</Words>
  <Application>Microsoft Office PowerPoint</Application>
  <PresentationFormat>Laajakuva</PresentationFormat>
  <Paragraphs>390</Paragraphs>
  <Slides>30</Slides>
  <Notes>30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30</vt:i4>
      </vt:variant>
    </vt:vector>
  </HeadingPairs>
  <TitlesOfParts>
    <vt:vector size="38" baseType="lpstr">
      <vt:lpstr>Aptos</vt:lpstr>
      <vt:lpstr>Aptos Display</vt:lpstr>
      <vt:lpstr>arial</vt:lpstr>
      <vt:lpstr>arial</vt:lpstr>
      <vt:lpstr>Calibri</vt:lpstr>
      <vt:lpstr>Open Sans</vt:lpstr>
      <vt:lpstr>Source Sans Pro</vt:lpstr>
      <vt:lpstr>Office-teema</vt:lpstr>
      <vt:lpstr>Pohjatunti</vt:lpstr>
      <vt:lpstr>Antiikki Kreikka </vt:lpstr>
      <vt:lpstr>Antiikki Kreikka Taide (heijasti kreikkalaisten maailmankuvaa: uskonnollisuus, jumalat, voittoisat taistelut, urheilijat)</vt:lpstr>
      <vt:lpstr>Perhe antiikin Kreikassa</vt:lpstr>
      <vt:lpstr>Antiikki Rooma</vt:lpstr>
      <vt:lpstr>Keskiaika n. 400-1400-luvun loppu</vt:lpstr>
      <vt:lpstr>Uuden ajan murros 1400-luvun loppu-1500-luvun alku</vt:lpstr>
      <vt:lpstr>Uusi aika</vt:lpstr>
      <vt:lpstr>Valistuksen merkitys</vt:lpstr>
      <vt:lpstr>1800-luku</vt:lpstr>
      <vt:lpstr>Tieteiden voittokulku 1800-luvulla</vt:lpstr>
      <vt:lpstr>Moderni taide (1800-l. lopulta alkaen)</vt:lpstr>
      <vt:lpstr>Belle époque</vt:lpstr>
      <vt:lpstr>Uudet totalitaristiset aatteet</vt:lpstr>
      <vt:lpstr>Populaarikulttuuri</vt:lpstr>
      <vt:lpstr>PowerPoint-esitys</vt:lpstr>
      <vt:lpstr>Kokeen rakenne</vt:lpstr>
      <vt:lpstr>Palautetta</vt:lpstr>
      <vt:lpstr>ANTIIKKI (noin 800 eaa.–400 jaa.)</vt:lpstr>
      <vt:lpstr>PowerPoint-esitys</vt:lpstr>
      <vt:lpstr>KESKIAIKA (noin 400–1500 jaa.)</vt:lpstr>
      <vt:lpstr>PowerPoint-esitys</vt:lpstr>
      <vt:lpstr>UUDEN AJAN MURROS (noin 1500–1700 jaa.)</vt:lpstr>
      <vt:lpstr>PowerPoint-esitys</vt:lpstr>
      <vt:lpstr>VALISTUS (1700-luku)</vt:lpstr>
      <vt:lpstr>PowerPoint-esitys</vt:lpstr>
      <vt:lpstr>UUSIN AIKA (1789–1914)</vt:lpstr>
      <vt:lpstr>PowerPoint-esitys</vt:lpstr>
      <vt:lpstr>NYKYAIKA (1914–)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Suvi Munnukka</dc:creator>
  <cp:lastModifiedBy>Suvi Munnukka</cp:lastModifiedBy>
  <cp:revision>1</cp:revision>
  <dcterms:created xsi:type="dcterms:W3CDTF">2025-04-02T07:50:53Z</dcterms:created>
  <dcterms:modified xsi:type="dcterms:W3CDTF">2025-04-02T07:56:26Z</dcterms:modified>
</cp:coreProperties>
</file>