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86" r:id="rId3"/>
    <p:sldId id="384" r:id="rId4"/>
    <p:sldId id="410" r:id="rId5"/>
    <p:sldId id="409" r:id="rId6"/>
    <p:sldId id="376" r:id="rId7"/>
    <p:sldId id="381" r:id="rId8"/>
    <p:sldId id="393" r:id="rId9"/>
    <p:sldId id="434" r:id="rId10"/>
    <p:sldId id="425" r:id="rId11"/>
    <p:sldId id="426" r:id="rId12"/>
    <p:sldId id="427" r:id="rId13"/>
    <p:sldId id="430" r:id="rId14"/>
    <p:sldId id="431" r:id="rId15"/>
    <p:sldId id="432" r:id="rId16"/>
    <p:sldId id="436" r:id="rId17"/>
    <p:sldId id="443" r:id="rId18"/>
    <p:sldId id="441" r:id="rId19"/>
    <p:sldId id="442" r:id="rId20"/>
    <p:sldId id="438" r:id="rId21"/>
    <p:sldId id="439" r:id="rId22"/>
    <p:sldId id="450" r:id="rId23"/>
    <p:sldId id="445" r:id="rId24"/>
    <p:sldId id="446" r:id="rId25"/>
    <p:sldId id="440" r:id="rId26"/>
    <p:sldId id="448" r:id="rId27"/>
    <p:sldId id="456" r:id="rId28"/>
    <p:sldId id="449" r:id="rId29"/>
    <p:sldId id="459" r:id="rId30"/>
    <p:sldId id="460" r:id="rId31"/>
    <p:sldId id="457" r:id="rId32"/>
    <p:sldId id="461" r:id="rId33"/>
    <p:sldId id="465" r:id="rId34"/>
    <p:sldId id="466" r:id="rId35"/>
    <p:sldId id="462" r:id="rId36"/>
    <p:sldId id="463" r:id="rId37"/>
    <p:sldId id="464" r:id="rId38"/>
    <p:sldId id="458"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77480" autoAdjust="0"/>
  </p:normalViewPr>
  <p:slideViewPr>
    <p:cSldViewPr snapToGrid="0">
      <p:cViewPr varScale="1">
        <p:scale>
          <a:sx n="66" d="100"/>
          <a:sy n="66" d="100"/>
        </p:scale>
        <p:origin x="1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29ADD-0246-4173-8DF8-6B8D16E22C4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E014B60-5FCF-477F-865C-80DA75764137}">
      <dgm:prSet/>
      <dgm:spPr/>
      <dgm:t>
        <a:bodyPr/>
        <a:lstStyle/>
        <a:p>
          <a:r>
            <a:rPr lang="fi-FI"/>
            <a:t>Globalisaatio</a:t>
          </a:r>
          <a:endParaRPr lang="en-US"/>
        </a:p>
      </dgm:t>
    </dgm:pt>
    <dgm:pt modelId="{5988D2C8-308D-4758-81E8-F61CCD920ADD}" type="parTrans" cxnId="{41AF06A9-106C-4BFB-83B1-69068A4D3139}">
      <dgm:prSet/>
      <dgm:spPr/>
      <dgm:t>
        <a:bodyPr/>
        <a:lstStyle/>
        <a:p>
          <a:endParaRPr lang="en-US"/>
        </a:p>
      </dgm:t>
    </dgm:pt>
    <dgm:pt modelId="{732033E1-B02E-4854-9010-84E994E53EF6}" type="sibTrans" cxnId="{41AF06A9-106C-4BFB-83B1-69068A4D3139}">
      <dgm:prSet/>
      <dgm:spPr/>
      <dgm:t>
        <a:bodyPr/>
        <a:lstStyle/>
        <a:p>
          <a:endParaRPr lang="en-US"/>
        </a:p>
      </dgm:t>
    </dgm:pt>
    <dgm:pt modelId="{C4264751-20CA-4921-9DEF-0659D11E23D2}">
      <dgm:prSet/>
      <dgm:spPr/>
      <dgm:t>
        <a:bodyPr/>
        <a:lstStyle/>
        <a:p>
          <a:r>
            <a:rPr lang="fi-FI"/>
            <a:t>Hyvinvointivaltio</a:t>
          </a:r>
          <a:endParaRPr lang="en-US"/>
        </a:p>
      </dgm:t>
    </dgm:pt>
    <dgm:pt modelId="{675B35F8-B0F5-4896-B944-6C6E3E881796}" type="parTrans" cxnId="{BFB9CD91-ED0A-442D-9DE2-ABA24B2156E4}">
      <dgm:prSet/>
      <dgm:spPr/>
      <dgm:t>
        <a:bodyPr/>
        <a:lstStyle/>
        <a:p>
          <a:endParaRPr lang="en-US"/>
        </a:p>
      </dgm:t>
    </dgm:pt>
    <dgm:pt modelId="{EA2A6873-34BD-4F3F-9C22-C1A34EE5F5F7}" type="sibTrans" cxnId="{BFB9CD91-ED0A-442D-9DE2-ABA24B2156E4}">
      <dgm:prSet/>
      <dgm:spPr/>
      <dgm:t>
        <a:bodyPr/>
        <a:lstStyle/>
        <a:p>
          <a:endParaRPr lang="en-US"/>
        </a:p>
      </dgm:t>
    </dgm:pt>
    <dgm:pt modelId="{FEC05455-66E5-40FE-8C5F-0F5F5E09C69D}">
      <dgm:prSet/>
      <dgm:spPr/>
      <dgm:t>
        <a:bodyPr/>
        <a:lstStyle/>
        <a:p>
          <a:r>
            <a:rPr lang="fi-FI"/>
            <a:t>Jälkiteollinen yhteiskunta</a:t>
          </a:r>
          <a:endParaRPr lang="en-US"/>
        </a:p>
      </dgm:t>
    </dgm:pt>
    <dgm:pt modelId="{DEE8F9BD-ED54-4E36-BEC3-0C122D240234}" type="parTrans" cxnId="{1AF33841-80F2-498D-B7BD-2D625E53A394}">
      <dgm:prSet/>
      <dgm:spPr/>
      <dgm:t>
        <a:bodyPr/>
        <a:lstStyle/>
        <a:p>
          <a:endParaRPr lang="en-US"/>
        </a:p>
      </dgm:t>
    </dgm:pt>
    <dgm:pt modelId="{54DC3DBC-3069-4BE9-89AE-7856007770C9}" type="sibTrans" cxnId="{1AF33841-80F2-498D-B7BD-2D625E53A394}">
      <dgm:prSet/>
      <dgm:spPr/>
      <dgm:t>
        <a:bodyPr/>
        <a:lstStyle/>
        <a:p>
          <a:endParaRPr lang="en-US"/>
        </a:p>
      </dgm:t>
    </dgm:pt>
    <dgm:pt modelId="{5F3B1070-AFEF-403B-9D8C-383D7CC24DA7}">
      <dgm:prSet/>
      <dgm:spPr/>
      <dgm:t>
        <a:bodyPr/>
        <a:lstStyle/>
        <a:p>
          <a:r>
            <a:rPr lang="fi-FI"/>
            <a:t>Kulutusyhteiskunta</a:t>
          </a:r>
          <a:endParaRPr lang="en-US"/>
        </a:p>
      </dgm:t>
    </dgm:pt>
    <dgm:pt modelId="{6CB61807-65B0-4208-8E94-B6C491CD0074}" type="parTrans" cxnId="{F77A7AC3-84BE-4AA4-9C8E-9E4657D4D8EA}">
      <dgm:prSet/>
      <dgm:spPr/>
      <dgm:t>
        <a:bodyPr/>
        <a:lstStyle/>
        <a:p>
          <a:endParaRPr lang="en-US"/>
        </a:p>
      </dgm:t>
    </dgm:pt>
    <dgm:pt modelId="{F6073F1A-E4AE-4229-BDDD-AD4F7F99F4E5}" type="sibTrans" cxnId="{F77A7AC3-84BE-4AA4-9C8E-9E4657D4D8EA}">
      <dgm:prSet/>
      <dgm:spPr/>
      <dgm:t>
        <a:bodyPr/>
        <a:lstStyle/>
        <a:p>
          <a:endParaRPr lang="en-US"/>
        </a:p>
      </dgm:t>
    </dgm:pt>
    <dgm:pt modelId="{8C5182D5-0FF8-43CA-88E5-831D3A7B532F}">
      <dgm:prSet/>
      <dgm:spPr/>
      <dgm:t>
        <a:bodyPr/>
        <a:lstStyle/>
        <a:p>
          <a:r>
            <a:rPr lang="fi-FI"/>
            <a:t>Massatuotanto</a:t>
          </a:r>
          <a:endParaRPr lang="en-US"/>
        </a:p>
      </dgm:t>
    </dgm:pt>
    <dgm:pt modelId="{59676639-86CC-4F28-976A-2C227D1DD12A}" type="parTrans" cxnId="{F48DE889-91BA-4EBA-B46F-D321DA767D39}">
      <dgm:prSet/>
      <dgm:spPr/>
      <dgm:t>
        <a:bodyPr/>
        <a:lstStyle/>
        <a:p>
          <a:endParaRPr lang="en-US"/>
        </a:p>
      </dgm:t>
    </dgm:pt>
    <dgm:pt modelId="{CC7FCFE6-F314-40AA-9002-E016D536925F}" type="sibTrans" cxnId="{F48DE889-91BA-4EBA-B46F-D321DA767D39}">
      <dgm:prSet/>
      <dgm:spPr/>
      <dgm:t>
        <a:bodyPr/>
        <a:lstStyle/>
        <a:p>
          <a:endParaRPr lang="en-US"/>
        </a:p>
      </dgm:t>
    </dgm:pt>
    <dgm:pt modelId="{0886A93A-D84C-4619-B147-A669D1B9C601}">
      <dgm:prSet/>
      <dgm:spPr/>
      <dgm:t>
        <a:bodyPr/>
        <a:lstStyle/>
        <a:p>
          <a:r>
            <a:rPr lang="fi-FI"/>
            <a:t>Uuskolonialismi</a:t>
          </a:r>
          <a:endParaRPr lang="en-US"/>
        </a:p>
      </dgm:t>
    </dgm:pt>
    <dgm:pt modelId="{ACE50801-8243-4953-A984-015ADBE5D476}" type="parTrans" cxnId="{19F71935-BE1F-4D5F-9960-196F839BB26C}">
      <dgm:prSet/>
      <dgm:spPr/>
      <dgm:t>
        <a:bodyPr/>
        <a:lstStyle/>
        <a:p>
          <a:endParaRPr lang="en-US"/>
        </a:p>
      </dgm:t>
    </dgm:pt>
    <dgm:pt modelId="{5B4221E3-7879-48D8-A31B-73A21695CF32}" type="sibTrans" cxnId="{19F71935-BE1F-4D5F-9960-196F839BB26C}">
      <dgm:prSet/>
      <dgm:spPr/>
      <dgm:t>
        <a:bodyPr/>
        <a:lstStyle/>
        <a:p>
          <a:endParaRPr lang="en-US"/>
        </a:p>
      </dgm:t>
    </dgm:pt>
    <dgm:pt modelId="{FA83A0E9-11D2-48A5-8639-2D05EA08702F}" type="pres">
      <dgm:prSet presAssocID="{37829ADD-0246-4173-8DF8-6B8D16E22C48}" presName="linear" presStyleCnt="0">
        <dgm:presLayoutVars>
          <dgm:animLvl val="lvl"/>
          <dgm:resizeHandles val="exact"/>
        </dgm:presLayoutVars>
      </dgm:prSet>
      <dgm:spPr/>
    </dgm:pt>
    <dgm:pt modelId="{8FD5FBC8-3472-42EB-8880-07312A3B2A81}" type="pres">
      <dgm:prSet presAssocID="{FE014B60-5FCF-477F-865C-80DA75764137}" presName="parentText" presStyleLbl="node1" presStyleIdx="0" presStyleCnt="6">
        <dgm:presLayoutVars>
          <dgm:chMax val="0"/>
          <dgm:bulletEnabled val="1"/>
        </dgm:presLayoutVars>
      </dgm:prSet>
      <dgm:spPr/>
    </dgm:pt>
    <dgm:pt modelId="{BAE29117-2FA8-43E6-BCCC-80F1B2E6048C}" type="pres">
      <dgm:prSet presAssocID="{732033E1-B02E-4854-9010-84E994E53EF6}" presName="spacer" presStyleCnt="0"/>
      <dgm:spPr/>
    </dgm:pt>
    <dgm:pt modelId="{100932FC-5961-4D49-AD4F-A28F255811DF}" type="pres">
      <dgm:prSet presAssocID="{C4264751-20CA-4921-9DEF-0659D11E23D2}" presName="parentText" presStyleLbl="node1" presStyleIdx="1" presStyleCnt="6">
        <dgm:presLayoutVars>
          <dgm:chMax val="0"/>
          <dgm:bulletEnabled val="1"/>
        </dgm:presLayoutVars>
      </dgm:prSet>
      <dgm:spPr/>
    </dgm:pt>
    <dgm:pt modelId="{DD88AF58-0A73-42D1-AE5D-DBF4BABDF6BB}" type="pres">
      <dgm:prSet presAssocID="{EA2A6873-34BD-4F3F-9C22-C1A34EE5F5F7}" presName="spacer" presStyleCnt="0"/>
      <dgm:spPr/>
    </dgm:pt>
    <dgm:pt modelId="{42945131-1685-4703-BFF8-BDC4D231A657}" type="pres">
      <dgm:prSet presAssocID="{FEC05455-66E5-40FE-8C5F-0F5F5E09C69D}" presName="parentText" presStyleLbl="node1" presStyleIdx="2" presStyleCnt="6">
        <dgm:presLayoutVars>
          <dgm:chMax val="0"/>
          <dgm:bulletEnabled val="1"/>
        </dgm:presLayoutVars>
      </dgm:prSet>
      <dgm:spPr/>
    </dgm:pt>
    <dgm:pt modelId="{D6A198E3-72BC-4930-9AB3-E53C520806DE}" type="pres">
      <dgm:prSet presAssocID="{54DC3DBC-3069-4BE9-89AE-7856007770C9}" presName="spacer" presStyleCnt="0"/>
      <dgm:spPr/>
    </dgm:pt>
    <dgm:pt modelId="{F8F24F10-8689-4DF8-B58C-7F43E4F886FF}" type="pres">
      <dgm:prSet presAssocID="{5F3B1070-AFEF-403B-9D8C-383D7CC24DA7}" presName="parentText" presStyleLbl="node1" presStyleIdx="3" presStyleCnt="6">
        <dgm:presLayoutVars>
          <dgm:chMax val="0"/>
          <dgm:bulletEnabled val="1"/>
        </dgm:presLayoutVars>
      </dgm:prSet>
      <dgm:spPr/>
    </dgm:pt>
    <dgm:pt modelId="{C67D3C39-D1A5-4F80-98F6-74AC65D78006}" type="pres">
      <dgm:prSet presAssocID="{F6073F1A-E4AE-4229-BDDD-AD4F7F99F4E5}" presName="spacer" presStyleCnt="0"/>
      <dgm:spPr/>
    </dgm:pt>
    <dgm:pt modelId="{FC1D863F-1191-4B58-8D8E-1679E65E0BC9}" type="pres">
      <dgm:prSet presAssocID="{8C5182D5-0FF8-43CA-88E5-831D3A7B532F}" presName="parentText" presStyleLbl="node1" presStyleIdx="4" presStyleCnt="6">
        <dgm:presLayoutVars>
          <dgm:chMax val="0"/>
          <dgm:bulletEnabled val="1"/>
        </dgm:presLayoutVars>
      </dgm:prSet>
      <dgm:spPr/>
    </dgm:pt>
    <dgm:pt modelId="{6838EFE2-60CD-4CAD-A2C5-8C52EE858AF5}" type="pres">
      <dgm:prSet presAssocID="{CC7FCFE6-F314-40AA-9002-E016D536925F}" presName="spacer" presStyleCnt="0"/>
      <dgm:spPr/>
    </dgm:pt>
    <dgm:pt modelId="{B6F13D89-2B17-4D40-AF04-60C213F43044}" type="pres">
      <dgm:prSet presAssocID="{0886A93A-D84C-4619-B147-A669D1B9C601}" presName="parentText" presStyleLbl="node1" presStyleIdx="5" presStyleCnt="6">
        <dgm:presLayoutVars>
          <dgm:chMax val="0"/>
          <dgm:bulletEnabled val="1"/>
        </dgm:presLayoutVars>
      </dgm:prSet>
      <dgm:spPr/>
    </dgm:pt>
  </dgm:ptLst>
  <dgm:cxnLst>
    <dgm:cxn modelId="{D80F721B-24D6-4FF8-8C6B-1B49989BDF3A}" type="presOf" srcId="{37829ADD-0246-4173-8DF8-6B8D16E22C48}" destId="{FA83A0E9-11D2-48A5-8639-2D05EA08702F}" srcOrd="0" destOrd="0" presId="urn:microsoft.com/office/officeart/2005/8/layout/vList2"/>
    <dgm:cxn modelId="{19F71935-BE1F-4D5F-9960-196F839BB26C}" srcId="{37829ADD-0246-4173-8DF8-6B8D16E22C48}" destId="{0886A93A-D84C-4619-B147-A669D1B9C601}" srcOrd="5" destOrd="0" parTransId="{ACE50801-8243-4953-A984-015ADBE5D476}" sibTransId="{5B4221E3-7879-48D8-A31B-73A21695CF32}"/>
    <dgm:cxn modelId="{4BBA9C5D-89E3-4ECA-AF7D-E0E2B7C51A01}" type="presOf" srcId="{FE014B60-5FCF-477F-865C-80DA75764137}" destId="{8FD5FBC8-3472-42EB-8880-07312A3B2A81}" srcOrd="0" destOrd="0" presId="urn:microsoft.com/office/officeart/2005/8/layout/vList2"/>
    <dgm:cxn modelId="{1AF33841-80F2-498D-B7BD-2D625E53A394}" srcId="{37829ADD-0246-4173-8DF8-6B8D16E22C48}" destId="{FEC05455-66E5-40FE-8C5F-0F5F5E09C69D}" srcOrd="2" destOrd="0" parTransId="{DEE8F9BD-ED54-4E36-BEC3-0C122D240234}" sibTransId="{54DC3DBC-3069-4BE9-89AE-7856007770C9}"/>
    <dgm:cxn modelId="{BC9E347A-91EC-45B3-AE78-E90FFFFDC0C0}" type="presOf" srcId="{5F3B1070-AFEF-403B-9D8C-383D7CC24DA7}" destId="{F8F24F10-8689-4DF8-B58C-7F43E4F886FF}" srcOrd="0" destOrd="0" presId="urn:microsoft.com/office/officeart/2005/8/layout/vList2"/>
    <dgm:cxn modelId="{294E037E-E178-440A-95C1-1A30A86F0150}" type="presOf" srcId="{FEC05455-66E5-40FE-8C5F-0F5F5E09C69D}" destId="{42945131-1685-4703-BFF8-BDC4D231A657}" srcOrd="0" destOrd="0" presId="urn:microsoft.com/office/officeart/2005/8/layout/vList2"/>
    <dgm:cxn modelId="{F48DE889-91BA-4EBA-B46F-D321DA767D39}" srcId="{37829ADD-0246-4173-8DF8-6B8D16E22C48}" destId="{8C5182D5-0FF8-43CA-88E5-831D3A7B532F}" srcOrd="4" destOrd="0" parTransId="{59676639-86CC-4F28-976A-2C227D1DD12A}" sibTransId="{CC7FCFE6-F314-40AA-9002-E016D536925F}"/>
    <dgm:cxn modelId="{BFB9CD91-ED0A-442D-9DE2-ABA24B2156E4}" srcId="{37829ADD-0246-4173-8DF8-6B8D16E22C48}" destId="{C4264751-20CA-4921-9DEF-0659D11E23D2}" srcOrd="1" destOrd="0" parTransId="{675B35F8-B0F5-4896-B944-6C6E3E881796}" sibTransId="{EA2A6873-34BD-4F3F-9C22-C1A34EE5F5F7}"/>
    <dgm:cxn modelId="{97DF8E92-E476-4B43-8AFC-F1C13E1F319E}" type="presOf" srcId="{0886A93A-D84C-4619-B147-A669D1B9C601}" destId="{B6F13D89-2B17-4D40-AF04-60C213F43044}" srcOrd="0" destOrd="0" presId="urn:microsoft.com/office/officeart/2005/8/layout/vList2"/>
    <dgm:cxn modelId="{CCC78A94-960D-4F77-B119-21B40B889C77}" type="presOf" srcId="{C4264751-20CA-4921-9DEF-0659D11E23D2}" destId="{100932FC-5961-4D49-AD4F-A28F255811DF}" srcOrd="0" destOrd="0" presId="urn:microsoft.com/office/officeart/2005/8/layout/vList2"/>
    <dgm:cxn modelId="{41AF06A9-106C-4BFB-83B1-69068A4D3139}" srcId="{37829ADD-0246-4173-8DF8-6B8D16E22C48}" destId="{FE014B60-5FCF-477F-865C-80DA75764137}" srcOrd="0" destOrd="0" parTransId="{5988D2C8-308D-4758-81E8-F61CCD920ADD}" sibTransId="{732033E1-B02E-4854-9010-84E994E53EF6}"/>
    <dgm:cxn modelId="{F77A7AC3-84BE-4AA4-9C8E-9E4657D4D8EA}" srcId="{37829ADD-0246-4173-8DF8-6B8D16E22C48}" destId="{5F3B1070-AFEF-403B-9D8C-383D7CC24DA7}" srcOrd="3" destOrd="0" parTransId="{6CB61807-65B0-4208-8E94-B6C491CD0074}" sibTransId="{F6073F1A-E4AE-4229-BDDD-AD4F7F99F4E5}"/>
    <dgm:cxn modelId="{4C5F83C3-4A6D-4E70-8ADD-445A2DEF044A}" type="presOf" srcId="{8C5182D5-0FF8-43CA-88E5-831D3A7B532F}" destId="{FC1D863F-1191-4B58-8D8E-1679E65E0BC9}" srcOrd="0" destOrd="0" presId="urn:microsoft.com/office/officeart/2005/8/layout/vList2"/>
    <dgm:cxn modelId="{9A573A9E-66F0-433A-BFDB-E45CFE6D3BBA}" type="presParOf" srcId="{FA83A0E9-11D2-48A5-8639-2D05EA08702F}" destId="{8FD5FBC8-3472-42EB-8880-07312A3B2A81}" srcOrd="0" destOrd="0" presId="urn:microsoft.com/office/officeart/2005/8/layout/vList2"/>
    <dgm:cxn modelId="{6A5147CC-7938-4439-8B77-38BE32D1FEF5}" type="presParOf" srcId="{FA83A0E9-11D2-48A5-8639-2D05EA08702F}" destId="{BAE29117-2FA8-43E6-BCCC-80F1B2E6048C}" srcOrd="1" destOrd="0" presId="urn:microsoft.com/office/officeart/2005/8/layout/vList2"/>
    <dgm:cxn modelId="{F0732815-B32A-464D-9E44-ED367DA7A1A2}" type="presParOf" srcId="{FA83A0E9-11D2-48A5-8639-2D05EA08702F}" destId="{100932FC-5961-4D49-AD4F-A28F255811DF}" srcOrd="2" destOrd="0" presId="urn:microsoft.com/office/officeart/2005/8/layout/vList2"/>
    <dgm:cxn modelId="{39A2D382-BBFF-4452-8D24-8937A19E50F0}" type="presParOf" srcId="{FA83A0E9-11D2-48A5-8639-2D05EA08702F}" destId="{DD88AF58-0A73-42D1-AE5D-DBF4BABDF6BB}" srcOrd="3" destOrd="0" presId="urn:microsoft.com/office/officeart/2005/8/layout/vList2"/>
    <dgm:cxn modelId="{8A6A1567-2C4B-4136-9A23-02F184235478}" type="presParOf" srcId="{FA83A0E9-11D2-48A5-8639-2D05EA08702F}" destId="{42945131-1685-4703-BFF8-BDC4D231A657}" srcOrd="4" destOrd="0" presId="urn:microsoft.com/office/officeart/2005/8/layout/vList2"/>
    <dgm:cxn modelId="{5A6F2E4F-174D-4412-989B-AED645D5683F}" type="presParOf" srcId="{FA83A0E9-11D2-48A5-8639-2D05EA08702F}" destId="{D6A198E3-72BC-4930-9AB3-E53C520806DE}" srcOrd="5" destOrd="0" presId="urn:microsoft.com/office/officeart/2005/8/layout/vList2"/>
    <dgm:cxn modelId="{6A9BA8FE-B2FF-4797-8717-2036223FFC70}" type="presParOf" srcId="{FA83A0E9-11D2-48A5-8639-2D05EA08702F}" destId="{F8F24F10-8689-4DF8-B58C-7F43E4F886FF}" srcOrd="6" destOrd="0" presId="urn:microsoft.com/office/officeart/2005/8/layout/vList2"/>
    <dgm:cxn modelId="{B2B0A20B-4E76-4097-BB81-CFF88F8C8029}" type="presParOf" srcId="{FA83A0E9-11D2-48A5-8639-2D05EA08702F}" destId="{C67D3C39-D1A5-4F80-98F6-74AC65D78006}" srcOrd="7" destOrd="0" presId="urn:microsoft.com/office/officeart/2005/8/layout/vList2"/>
    <dgm:cxn modelId="{08442CD6-91B9-42DC-8B4C-CD37A97D8D4B}" type="presParOf" srcId="{FA83A0E9-11D2-48A5-8639-2D05EA08702F}" destId="{FC1D863F-1191-4B58-8D8E-1679E65E0BC9}" srcOrd="8" destOrd="0" presId="urn:microsoft.com/office/officeart/2005/8/layout/vList2"/>
    <dgm:cxn modelId="{14F8C81D-6555-4430-85A9-AF0994D770DC}" type="presParOf" srcId="{FA83A0E9-11D2-48A5-8639-2D05EA08702F}" destId="{6838EFE2-60CD-4CAD-A2C5-8C52EE858AF5}" srcOrd="9" destOrd="0" presId="urn:microsoft.com/office/officeart/2005/8/layout/vList2"/>
    <dgm:cxn modelId="{189A47F2-5782-4145-9C92-78CFDD334138}" type="presParOf" srcId="{FA83A0E9-11D2-48A5-8639-2D05EA08702F}" destId="{B6F13D89-2B17-4D40-AF04-60C213F4304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5FBC8-3472-42EB-8880-07312A3B2A81}">
      <dsp:nvSpPr>
        <dsp:cNvPr id="0" name=""/>
        <dsp:cNvSpPr/>
      </dsp:nvSpPr>
      <dsp:spPr>
        <a:xfrm>
          <a:off x="0" y="61073"/>
          <a:ext cx="6263640"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Globalisaatio</a:t>
          </a:r>
          <a:endParaRPr lang="en-US" sz="3400" kern="1200"/>
        </a:p>
      </dsp:txBody>
      <dsp:txXfrm>
        <a:off x="39809" y="100882"/>
        <a:ext cx="6184022" cy="735872"/>
      </dsp:txXfrm>
    </dsp:sp>
    <dsp:sp modelId="{100932FC-5961-4D49-AD4F-A28F255811DF}">
      <dsp:nvSpPr>
        <dsp:cNvPr id="0" name=""/>
        <dsp:cNvSpPr/>
      </dsp:nvSpPr>
      <dsp:spPr>
        <a:xfrm>
          <a:off x="0" y="974483"/>
          <a:ext cx="6263640" cy="81549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Hyvinvointivaltio</a:t>
          </a:r>
          <a:endParaRPr lang="en-US" sz="3400" kern="1200"/>
        </a:p>
      </dsp:txBody>
      <dsp:txXfrm>
        <a:off x="39809" y="1014292"/>
        <a:ext cx="6184022" cy="735872"/>
      </dsp:txXfrm>
    </dsp:sp>
    <dsp:sp modelId="{42945131-1685-4703-BFF8-BDC4D231A657}">
      <dsp:nvSpPr>
        <dsp:cNvPr id="0" name=""/>
        <dsp:cNvSpPr/>
      </dsp:nvSpPr>
      <dsp:spPr>
        <a:xfrm>
          <a:off x="0" y="1887893"/>
          <a:ext cx="6263640" cy="81549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Jälkiteollinen yhteiskunta</a:t>
          </a:r>
          <a:endParaRPr lang="en-US" sz="3400" kern="1200"/>
        </a:p>
      </dsp:txBody>
      <dsp:txXfrm>
        <a:off x="39809" y="1927702"/>
        <a:ext cx="6184022" cy="735872"/>
      </dsp:txXfrm>
    </dsp:sp>
    <dsp:sp modelId="{F8F24F10-8689-4DF8-B58C-7F43E4F886FF}">
      <dsp:nvSpPr>
        <dsp:cNvPr id="0" name=""/>
        <dsp:cNvSpPr/>
      </dsp:nvSpPr>
      <dsp:spPr>
        <a:xfrm>
          <a:off x="0" y="2801303"/>
          <a:ext cx="6263640" cy="81549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Kulutusyhteiskunta</a:t>
          </a:r>
          <a:endParaRPr lang="en-US" sz="3400" kern="1200"/>
        </a:p>
      </dsp:txBody>
      <dsp:txXfrm>
        <a:off x="39809" y="2841112"/>
        <a:ext cx="6184022" cy="735872"/>
      </dsp:txXfrm>
    </dsp:sp>
    <dsp:sp modelId="{FC1D863F-1191-4B58-8D8E-1679E65E0BC9}">
      <dsp:nvSpPr>
        <dsp:cNvPr id="0" name=""/>
        <dsp:cNvSpPr/>
      </dsp:nvSpPr>
      <dsp:spPr>
        <a:xfrm>
          <a:off x="0" y="3714714"/>
          <a:ext cx="6263640" cy="81549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Massatuotanto</a:t>
          </a:r>
          <a:endParaRPr lang="en-US" sz="3400" kern="1200"/>
        </a:p>
      </dsp:txBody>
      <dsp:txXfrm>
        <a:off x="39809" y="3754523"/>
        <a:ext cx="6184022" cy="735872"/>
      </dsp:txXfrm>
    </dsp:sp>
    <dsp:sp modelId="{B6F13D89-2B17-4D40-AF04-60C213F43044}">
      <dsp:nvSpPr>
        <dsp:cNvPr id="0" name=""/>
        <dsp:cNvSpPr/>
      </dsp:nvSpPr>
      <dsp:spPr>
        <a:xfrm>
          <a:off x="0" y="4628124"/>
          <a:ext cx="6263640"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fi-FI" sz="3400" kern="1200"/>
            <a:t>Uuskolonialismi</a:t>
          </a:r>
          <a:endParaRPr lang="en-US" sz="3400" kern="1200"/>
        </a:p>
      </dsp:txBody>
      <dsp:txXfrm>
        <a:off x="39809" y="4667933"/>
        <a:ext cx="6184022"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E8D11-84BA-4935-BF07-B6A1FFCE71ED}" type="datetimeFigureOut">
              <a:rPr lang="fi-FI" smtClean="0"/>
              <a:t>14.2.2023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DD506-BB54-4141-A725-1162380A2D68}" type="slidenum">
              <a:rPr lang="fi-FI" smtClean="0"/>
              <a:t>‹#›</a:t>
            </a:fld>
            <a:endParaRPr lang="fi-FI"/>
          </a:p>
        </p:txBody>
      </p:sp>
    </p:spTree>
    <p:extLst>
      <p:ext uri="{BB962C8B-B14F-4D97-AF65-F5344CB8AC3E}">
        <p14:creationId xmlns:p14="http://schemas.microsoft.com/office/powerpoint/2010/main" val="42241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a:t>
            </a:fld>
            <a:endParaRPr lang="fi-FI"/>
          </a:p>
        </p:txBody>
      </p:sp>
    </p:spTree>
    <p:extLst>
      <p:ext uri="{BB962C8B-B14F-4D97-AF65-F5344CB8AC3E}">
        <p14:creationId xmlns:p14="http://schemas.microsoft.com/office/powerpoint/2010/main" val="1837385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Mitä teollistuvan kaupungin piirteitä löydät kuvasta?</a:t>
            </a:r>
          </a:p>
          <a:p>
            <a:r>
              <a:rPr lang="fi-FI" dirty="0"/>
              <a:t>Kivitalot, tehtaat, joukkoliikenne, kivetyt kadut ja viemäröinti, höyryveturi, rautatie, asemakaava, puisto</a:t>
            </a:r>
          </a:p>
        </p:txBody>
      </p:sp>
      <p:sp>
        <p:nvSpPr>
          <p:cNvPr id="4" name="Dian numeron paikkamerkki 3"/>
          <p:cNvSpPr>
            <a:spLocks noGrp="1"/>
          </p:cNvSpPr>
          <p:nvPr>
            <p:ph type="sldNum" sz="quarter" idx="5"/>
          </p:nvPr>
        </p:nvSpPr>
        <p:spPr/>
        <p:txBody>
          <a:bodyPr/>
          <a:lstStyle/>
          <a:p>
            <a:fld id="{2441AA5B-1D33-4ED6-A800-DA86CD872760}" type="slidenum">
              <a:rPr lang="fi-FI" smtClean="0"/>
              <a:t>17</a:t>
            </a:fld>
            <a:endParaRPr lang="fi-FI"/>
          </a:p>
        </p:txBody>
      </p:sp>
    </p:spTree>
    <p:extLst>
      <p:ext uri="{BB962C8B-B14F-4D97-AF65-F5344CB8AC3E}">
        <p14:creationId xmlns:p14="http://schemas.microsoft.com/office/powerpoint/2010/main" val="1154239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Lennätin yhdisti Euroopan suurimmat kaupungit toisiinsa, kun kaapeli vedettiin Englannin kanaalin poikki 1851. 1860-luvulla kaapeli laskettiin Euroopan ja Yhdysvaltojen välille.</a:t>
            </a:r>
          </a:p>
          <a:p>
            <a:endParaRPr lang="fi-FI" dirty="0"/>
          </a:p>
          <a:p>
            <a:r>
              <a:rPr lang="fi-FI" dirty="0"/>
              <a:t>Lisääntynyt väestö heikensi mahdollisuuksia toimeentuloon, siirtomaiden halpa vilja ja maatalouden koneistuminen laskivat tuotteiden hintoja -&gt; maanviljelijät muuttivat kaupunkeihin tai siirtolaisiksi -&gt; kaupungeissa ei riittänyt töitä kaikille -&gt; työttömyys</a:t>
            </a:r>
          </a:p>
          <a:p>
            <a:endParaRPr lang="fi-FI" dirty="0"/>
          </a:p>
          <a:p>
            <a:r>
              <a:rPr lang="fi-FI" dirty="0"/>
              <a:t>Tieto edellisten lähtijöiden onnistumisesta rohkaisi lähtemään siirtolaisiksi.</a:t>
            </a:r>
          </a:p>
          <a:p>
            <a:r>
              <a:rPr lang="fi-FI" dirty="0"/>
              <a:t>”jokainen on oman onnensa seppä” –ajattelu, ”a </a:t>
            </a:r>
            <a:r>
              <a:rPr lang="fi-FI" dirty="0" err="1"/>
              <a:t>self</a:t>
            </a:r>
            <a:r>
              <a:rPr lang="fi-FI" dirty="0"/>
              <a:t> made </a:t>
            </a:r>
            <a:r>
              <a:rPr lang="fi-FI" dirty="0" err="1"/>
              <a:t>man</a:t>
            </a:r>
            <a:r>
              <a:rPr lang="fi-FI" dirty="0"/>
              <a:t>”, amerikkalainen unelma</a:t>
            </a:r>
          </a:p>
          <a:p>
            <a:r>
              <a:rPr lang="fi-FI" dirty="0"/>
              <a:t>Yhdysvallat tarvitsi työvoimaa, houkutteli siirtolaisia lupaamalla ilmaista maata. Korkeat palkat, kulta ja timanttilöydöt. </a:t>
            </a:r>
          </a:p>
          <a:p>
            <a:endParaRPr lang="fi-FI" dirty="0"/>
          </a:p>
          <a:p>
            <a:r>
              <a:rPr lang="fi-FI" dirty="0"/>
              <a:t>Suomalaisten siirtolaisuuden taustalla maatalouden vaikeudet, paettiin myös Venäjän armeijan kutsuntoja.</a:t>
            </a:r>
          </a:p>
        </p:txBody>
      </p:sp>
      <p:sp>
        <p:nvSpPr>
          <p:cNvPr id="4" name="Dian numeron paikkamerkki 3"/>
          <p:cNvSpPr>
            <a:spLocks noGrp="1"/>
          </p:cNvSpPr>
          <p:nvPr>
            <p:ph type="sldNum" sz="quarter" idx="5"/>
          </p:nvPr>
        </p:nvSpPr>
        <p:spPr/>
        <p:txBody>
          <a:bodyPr/>
          <a:lstStyle/>
          <a:p>
            <a:fld id="{2441AA5B-1D33-4ED6-A800-DA86CD872760}" type="slidenum">
              <a:rPr lang="fi-FI" smtClean="0"/>
              <a:t>18</a:t>
            </a:fld>
            <a:endParaRPr lang="fi-FI"/>
          </a:p>
        </p:txBody>
      </p:sp>
    </p:spTree>
    <p:extLst>
      <p:ext uri="{BB962C8B-B14F-4D97-AF65-F5344CB8AC3E}">
        <p14:creationId xmlns:p14="http://schemas.microsoft.com/office/powerpoint/2010/main" val="11976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New York – Boston, etäisyys n. 350 km</a:t>
            </a:r>
          </a:p>
        </p:txBody>
      </p:sp>
      <p:sp>
        <p:nvSpPr>
          <p:cNvPr id="4" name="Dian numeron paikkamerkki 3"/>
          <p:cNvSpPr>
            <a:spLocks noGrp="1"/>
          </p:cNvSpPr>
          <p:nvPr>
            <p:ph type="sldNum" sz="quarter" idx="5"/>
          </p:nvPr>
        </p:nvSpPr>
        <p:spPr/>
        <p:txBody>
          <a:bodyPr/>
          <a:lstStyle/>
          <a:p>
            <a:fld id="{2441AA5B-1D33-4ED6-A800-DA86CD872760}" type="slidenum">
              <a:rPr lang="fi-FI" smtClean="0"/>
              <a:t>19</a:t>
            </a:fld>
            <a:endParaRPr lang="fi-FI"/>
          </a:p>
        </p:txBody>
      </p:sp>
    </p:spTree>
    <p:extLst>
      <p:ext uri="{BB962C8B-B14F-4D97-AF65-F5344CB8AC3E}">
        <p14:creationId xmlns:p14="http://schemas.microsoft.com/office/powerpoint/2010/main" val="142173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20</a:t>
            </a:fld>
            <a:endParaRPr lang="fi-FI"/>
          </a:p>
        </p:txBody>
      </p:sp>
    </p:spTree>
    <p:extLst>
      <p:ext uri="{BB962C8B-B14F-4D97-AF65-F5344CB8AC3E}">
        <p14:creationId xmlns:p14="http://schemas.microsoft.com/office/powerpoint/2010/main" val="2528935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333333"/>
                </a:solidFill>
                <a:effectLst/>
                <a:latin typeface="Open Sans" panose="020B0606030504020204" pitchFamily="34" charset="0"/>
              </a:rPr>
              <a:t>.</a:t>
            </a:r>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21</a:t>
            </a:fld>
            <a:endParaRPr lang="fi-FI"/>
          </a:p>
        </p:txBody>
      </p:sp>
    </p:spTree>
    <p:extLst>
      <p:ext uri="{BB962C8B-B14F-4D97-AF65-F5344CB8AC3E}">
        <p14:creationId xmlns:p14="http://schemas.microsoft.com/office/powerpoint/2010/main" val="2085735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22</a:t>
            </a:fld>
            <a:endParaRPr lang="fi-FI"/>
          </a:p>
        </p:txBody>
      </p:sp>
    </p:spTree>
    <p:extLst>
      <p:ext uri="{BB962C8B-B14F-4D97-AF65-F5344CB8AC3E}">
        <p14:creationId xmlns:p14="http://schemas.microsoft.com/office/powerpoint/2010/main" val="386742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Tyypillisiä massatuotteita: neula, partaterät, vaatteet, saippuat, kellot, ompelukoneet, polkupyörät</a:t>
            </a:r>
          </a:p>
          <a:p>
            <a:endParaRPr lang="fi-FI" dirty="0"/>
          </a:p>
          <a:p>
            <a:r>
              <a:rPr lang="fi-FI" b="0" i="0" dirty="0">
                <a:solidFill>
                  <a:srgbClr val="333333"/>
                </a:solidFill>
                <a:effectLst/>
                <a:latin typeface="Noto Serif" panose="02020502060505020204" pitchFamily="18"/>
              </a:rPr>
              <a:t>Vapaa-aikaa varten tuotettiin omia kulutushyödykkeitä: matkailu, elokuvat ja keltainen lehdistö. Myös palveluja kulutettiin yhä enemmän.</a:t>
            </a:r>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23</a:t>
            </a:fld>
            <a:endParaRPr lang="fi-FI"/>
          </a:p>
        </p:txBody>
      </p:sp>
    </p:spTree>
    <p:extLst>
      <p:ext uri="{BB962C8B-B14F-4D97-AF65-F5344CB8AC3E}">
        <p14:creationId xmlns:p14="http://schemas.microsoft.com/office/powerpoint/2010/main" val="314109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333333"/>
                </a:solidFill>
                <a:effectLst/>
                <a:latin typeface="Open Sans" panose="020B0606030504020204" pitchFamily="34" charset="0"/>
              </a:rPr>
              <a:t>Pienissä erikoisliikkeissä ei voinut kierrellä vapaasti ja hinnoista piti neuvotella. Tavaratalot mahdollistivat naisille vapaan liikkuvuuden ja loivat naisille omia reviirejä muutoin miesvaltaisessa yhteiskunnassa. Tavaratalot toimivat myös julkisena tilana, jonne saattoi sopia treffit.</a:t>
            </a:r>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24</a:t>
            </a:fld>
            <a:endParaRPr lang="fi-FI"/>
          </a:p>
        </p:txBody>
      </p:sp>
    </p:spTree>
    <p:extLst>
      <p:ext uri="{BB962C8B-B14F-4D97-AF65-F5344CB8AC3E}">
        <p14:creationId xmlns:p14="http://schemas.microsoft.com/office/powerpoint/2010/main" val="4079651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25</a:t>
            </a:fld>
            <a:endParaRPr lang="fi-FI"/>
          </a:p>
        </p:txBody>
      </p:sp>
    </p:spTree>
    <p:extLst>
      <p:ext uri="{BB962C8B-B14F-4D97-AF65-F5344CB8AC3E}">
        <p14:creationId xmlns:p14="http://schemas.microsoft.com/office/powerpoint/2010/main" val="4250616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26</a:t>
            </a:fld>
            <a:endParaRPr lang="fi-FI"/>
          </a:p>
        </p:txBody>
      </p:sp>
    </p:spTree>
    <p:extLst>
      <p:ext uri="{BB962C8B-B14F-4D97-AF65-F5344CB8AC3E}">
        <p14:creationId xmlns:p14="http://schemas.microsoft.com/office/powerpoint/2010/main" val="423625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3</a:t>
            </a:fld>
            <a:endParaRPr lang="fi-FI"/>
          </a:p>
        </p:txBody>
      </p:sp>
    </p:spTree>
    <p:extLst>
      <p:ext uri="{BB962C8B-B14F-4D97-AF65-F5344CB8AC3E}">
        <p14:creationId xmlns:p14="http://schemas.microsoft.com/office/powerpoint/2010/main" val="202920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i="0" dirty="0">
              <a:solidFill>
                <a:srgbClr val="222222"/>
              </a:solidFill>
              <a:effectLst/>
              <a:latin typeface="-apple-system"/>
            </a:endParaRPr>
          </a:p>
          <a:p>
            <a:endParaRPr lang="fi-FI" b="0" i="0" dirty="0">
              <a:solidFill>
                <a:srgbClr val="222222"/>
              </a:solidFill>
              <a:effectLst/>
              <a:latin typeface="-apple-system"/>
            </a:endParaRPr>
          </a:p>
        </p:txBody>
      </p:sp>
      <p:sp>
        <p:nvSpPr>
          <p:cNvPr id="4" name="Dian numeron paikkamerkki 3"/>
          <p:cNvSpPr>
            <a:spLocks noGrp="1"/>
          </p:cNvSpPr>
          <p:nvPr>
            <p:ph type="sldNum" sz="quarter" idx="5"/>
          </p:nvPr>
        </p:nvSpPr>
        <p:spPr/>
        <p:txBody>
          <a:bodyPr/>
          <a:lstStyle/>
          <a:p>
            <a:fld id="{2441AA5B-1D33-4ED6-A800-DA86CD872760}" type="slidenum">
              <a:rPr lang="fi-FI" smtClean="0"/>
              <a:t>27</a:t>
            </a:fld>
            <a:endParaRPr lang="fi-FI"/>
          </a:p>
        </p:txBody>
      </p:sp>
    </p:spTree>
    <p:extLst>
      <p:ext uri="{BB962C8B-B14F-4D97-AF65-F5344CB8AC3E}">
        <p14:creationId xmlns:p14="http://schemas.microsoft.com/office/powerpoint/2010/main" val="497261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30</a:t>
            </a:fld>
            <a:endParaRPr lang="fi-FI"/>
          </a:p>
        </p:txBody>
      </p:sp>
    </p:spTree>
    <p:extLst>
      <p:ext uri="{BB962C8B-B14F-4D97-AF65-F5344CB8AC3E}">
        <p14:creationId xmlns:p14="http://schemas.microsoft.com/office/powerpoint/2010/main" val="3827259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31</a:t>
            </a:fld>
            <a:endParaRPr lang="fi-FI"/>
          </a:p>
        </p:txBody>
      </p:sp>
    </p:spTree>
    <p:extLst>
      <p:ext uri="{BB962C8B-B14F-4D97-AF65-F5344CB8AC3E}">
        <p14:creationId xmlns:p14="http://schemas.microsoft.com/office/powerpoint/2010/main" val="3323495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32</a:t>
            </a:fld>
            <a:endParaRPr lang="fi-FI"/>
          </a:p>
        </p:txBody>
      </p:sp>
    </p:spTree>
    <p:extLst>
      <p:ext uri="{BB962C8B-B14F-4D97-AF65-F5344CB8AC3E}">
        <p14:creationId xmlns:p14="http://schemas.microsoft.com/office/powerpoint/2010/main" val="4200451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333333"/>
                </a:solidFill>
                <a:effectLst/>
                <a:latin typeface="Noto Serif" panose="02020502060505020204" pitchFamily="18"/>
              </a:rPr>
              <a:t>Erilaisia sosiaalisen median kanavia syntyy vuosittain – kaikki eivät nouse suuren yleisön suosioon.</a:t>
            </a:r>
          </a:p>
          <a:p>
            <a:endParaRPr lang="fi-FI" b="0" i="0" dirty="0">
              <a:solidFill>
                <a:srgbClr val="333333"/>
              </a:solidFill>
              <a:effectLst/>
              <a:latin typeface="Noto Serif" panose="02020502060505020204" pitchFamily="18"/>
            </a:endParaRPr>
          </a:p>
          <a:p>
            <a:r>
              <a:rPr lang="fi-FI" b="0" i="0" dirty="0">
                <a:solidFill>
                  <a:srgbClr val="000000"/>
                </a:solidFill>
                <a:effectLst/>
                <a:latin typeface="Open Sans" panose="020B0606030504020204" pitchFamily="34" charset="0"/>
              </a:rPr>
              <a:t>Lyhenne tulee sanoista </a:t>
            </a:r>
            <a:r>
              <a:rPr lang="fi-FI" b="0" i="1" dirty="0">
                <a:solidFill>
                  <a:srgbClr val="000000"/>
                </a:solidFill>
                <a:effectLst/>
                <a:latin typeface="Open Sans" panose="020B0606030504020204" pitchFamily="34" charset="0"/>
              </a:rPr>
              <a:t>General Data </a:t>
            </a:r>
            <a:r>
              <a:rPr lang="fi-FI" b="0" i="1" dirty="0" err="1">
                <a:solidFill>
                  <a:srgbClr val="000000"/>
                </a:solidFill>
                <a:effectLst/>
                <a:latin typeface="Open Sans" panose="020B0606030504020204" pitchFamily="34" charset="0"/>
              </a:rPr>
              <a:t>Protection</a:t>
            </a:r>
            <a:r>
              <a:rPr lang="fi-FI" b="0" i="1" dirty="0">
                <a:solidFill>
                  <a:srgbClr val="000000"/>
                </a:solidFill>
                <a:effectLst/>
                <a:latin typeface="Open Sans" panose="020B0606030504020204" pitchFamily="34" charset="0"/>
              </a:rPr>
              <a:t> </a:t>
            </a:r>
            <a:r>
              <a:rPr lang="fi-FI" b="0" i="1" dirty="0" err="1">
                <a:solidFill>
                  <a:srgbClr val="000000"/>
                </a:solidFill>
                <a:effectLst/>
                <a:latin typeface="Open Sans" panose="020B0606030504020204" pitchFamily="34" charset="0"/>
              </a:rPr>
              <a:t>Regulation</a:t>
            </a:r>
            <a:r>
              <a:rPr lang="fi-FI" b="0" i="0" dirty="0">
                <a:solidFill>
                  <a:srgbClr val="000000"/>
                </a:solidFill>
                <a:effectLst/>
                <a:latin typeface="Open Sans" panose="020B0606030504020204" pitchFamily="34" charset="0"/>
              </a:rPr>
              <a:t> eli yleinen tietosuoja-asetus. Euroopan unionissa voimassa oleva henkilötietojen käsittelyä sääntelevä laki.</a:t>
            </a:r>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33</a:t>
            </a:fld>
            <a:endParaRPr lang="fi-FI"/>
          </a:p>
        </p:txBody>
      </p:sp>
    </p:spTree>
    <p:extLst>
      <p:ext uri="{BB962C8B-B14F-4D97-AF65-F5344CB8AC3E}">
        <p14:creationId xmlns:p14="http://schemas.microsoft.com/office/powerpoint/2010/main" val="1422566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000000"/>
                </a:solidFill>
                <a:effectLst/>
                <a:latin typeface="Open Sans" panose="020B0606030504020204" pitchFamily="34" charset="0"/>
              </a:rPr>
              <a:t>Vihreä liike: erilaisia vaihtoehtoisia kansalaisliikkeitä, joita yhdistää voimakas ympäristötietoisuus ja usein myös rauhanaate ja ihmisoikeudet. Määritelmää ryhdyttiin käyttämään 1970-luvulla.</a:t>
            </a:r>
          </a:p>
          <a:p>
            <a:endParaRPr lang="fi-FI" b="0" i="0" dirty="0">
              <a:solidFill>
                <a:srgbClr val="000000"/>
              </a:solidFill>
              <a:effectLst/>
              <a:latin typeface="Open Sans" panose="020B0606030504020204" pitchFamily="34" charset="0"/>
            </a:endParaRPr>
          </a:p>
        </p:txBody>
      </p:sp>
      <p:sp>
        <p:nvSpPr>
          <p:cNvPr id="4" name="Dian numeron paikkamerkki 3"/>
          <p:cNvSpPr>
            <a:spLocks noGrp="1"/>
          </p:cNvSpPr>
          <p:nvPr>
            <p:ph type="sldNum" sz="quarter" idx="5"/>
          </p:nvPr>
        </p:nvSpPr>
        <p:spPr/>
        <p:txBody>
          <a:bodyPr/>
          <a:lstStyle/>
          <a:p>
            <a:fld id="{2441AA5B-1D33-4ED6-A800-DA86CD872760}" type="slidenum">
              <a:rPr lang="fi-FI" smtClean="0"/>
              <a:t>34</a:t>
            </a:fld>
            <a:endParaRPr lang="fi-FI"/>
          </a:p>
        </p:txBody>
      </p:sp>
    </p:spTree>
    <p:extLst>
      <p:ext uri="{BB962C8B-B14F-4D97-AF65-F5344CB8AC3E}">
        <p14:creationId xmlns:p14="http://schemas.microsoft.com/office/powerpoint/2010/main" val="390300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38</a:t>
            </a:fld>
            <a:endParaRPr lang="fi-FI"/>
          </a:p>
        </p:txBody>
      </p:sp>
    </p:spTree>
    <p:extLst>
      <p:ext uri="{BB962C8B-B14F-4D97-AF65-F5344CB8AC3E}">
        <p14:creationId xmlns:p14="http://schemas.microsoft.com/office/powerpoint/2010/main" val="20712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5</a:t>
            </a:fld>
            <a:endParaRPr lang="fi-FI"/>
          </a:p>
        </p:txBody>
      </p:sp>
    </p:spTree>
    <p:extLst>
      <p:ext uri="{BB962C8B-B14F-4D97-AF65-F5344CB8AC3E}">
        <p14:creationId xmlns:p14="http://schemas.microsoft.com/office/powerpoint/2010/main" val="196143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7</a:t>
            </a:fld>
            <a:endParaRPr lang="fi-FI"/>
          </a:p>
        </p:txBody>
      </p:sp>
    </p:spTree>
    <p:extLst>
      <p:ext uri="{BB962C8B-B14F-4D97-AF65-F5344CB8AC3E}">
        <p14:creationId xmlns:p14="http://schemas.microsoft.com/office/powerpoint/2010/main" val="4064748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8</a:t>
            </a:fld>
            <a:endParaRPr lang="fi-FI"/>
          </a:p>
        </p:txBody>
      </p:sp>
    </p:spTree>
    <p:extLst>
      <p:ext uri="{BB962C8B-B14F-4D97-AF65-F5344CB8AC3E}">
        <p14:creationId xmlns:p14="http://schemas.microsoft.com/office/powerpoint/2010/main" val="3394974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333333"/>
                </a:solidFill>
                <a:effectLst/>
                <a:latin typeface="Noto Serif" panose="02020502060505020204" pitchFamily="18"/>
              </a:rPr>
              <a:t>Rautatie keksittiin Euroopassa, jossa raiteita oli hyödynnetty kaivoksilla jo 1600-luvulla. Aluksi vaunuja kiskoivat ihmiset ja pääasiassa hevoset. Hevosraitioteitä käytettiin paljon myös kaupunkiliikenteessä. Merkittäviä edistysaskelia otettiin, kun höyrykoneen keksimisen myötä rakennettiin ensimmäiset höyryveturit 1700-luvun lopussa.</a:t>
            </a:r>
          </a:p>
          <a:p>
            <a:endParaRPr lang="fi-FI" b="0" i="0" dirty="0">
              <a:solidFill>
                <a:srgbClr val="333333"/>
              </a:solidFill>
              <a:effectLst/>
              <a:latin typeface="Noto Serif" panose="02020502060505020204" pitchFamily="18"/>
            </a:endParaRPr>
          </a:p>
          <a:p>
            <a:r>
              <a:rPr lang="fi-FI" b="0" i="0" dirty="0">
                <a:solidFill>
                  <a:srgbClr val="333333"/>
                </a:solidFill>
                <a:effectLst/>
                <a:latin typeface="Noto Serif" panose="02020502060505020204" pitchFamily="18"/>
              </a:rPr>
              <a:t>Ensimmäinen henkilöliikenteelle avattu rautatielinja avattiin Liverpoolin ja Manchesterin välille. Rautatieverkosto laajeni nopeasti ensin Englannissa ja muualla Manner-Euroopassa, koska rautateiden taloudellinen hyöty huomattiin nopeasti. Rautatiet nopeuttivat ja lisäsivät niin raaka-aineiden kuin valmiiden tavaroiden kuljetusta, työllistivät suuren määrän ihmisiä ja loivat myös sijoittajille uusia sijoitusmahdollisuuksia.</a:t>
            </a:r>
          </a:p>
          <a:p>
            <a:endParaRPr lang="fi-FI" b="0" i="0" dirty="0">
              <a:solidFill>
                <a:srgbClr val="333333"/>
              </a:solidFill>
              <a:effectLst/>
              <a:latin typeface="Noto Serif" panose="02020502060505020204" pitchFamily="18"/>
            </a:endParaRPr>
          </a:p>
          <a:p>
            <a:r>
              <a:rPr lang="fi-FI" b="0" i="0" dirty="0">
                <a:solidFill>
                  <a:srgbClr val="333333"/>
                </a:solidFill>
                <a:effectLst/>
                <a:latin typeface="Noto Serif" panose="02020502060505020204" pitchFamily="18"/>
              </a:rPr>
              <a:t>Yhdysvalloissa Pacific-rautatie vuonna 1869 ja Siperian rata, joka valmistui 25 vuoden rakentamisen jälkeen keskellä ensimmäistä maailmansotaa vuonna 1916.</a:t>
            </a:r>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9</a:t>
            </a:fld>
            <a:endParaRPr lang="fi-FI"/>
          </a:p>
        </p:txBody>
      </p:sp>
    </p:spTree>
    <p:extLst>
      <p:ext uri="{BB962C8B-B14F-4D97-AF65-F5344CB8AC3E}">
        <p14:creationId xmlns:p14="http://schemas.microsoft.com/office/powerpoint/2010/main" val="323548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333333"/>
                </a:solidFill>
                <a:effectLst/>
                <a:latin typeface="Open Sans" panose="020B0606030504020204" pitchFamily="34" charset="0"/>
              </a:rPr>
              <a:t>Charles </a:t>
            </a:r>
            <a:r>
              <a:rPr lang="fi-FI" b="0" i="0" dirty="0" err="1">
                <a:solidFill>
                  <a:srgbClr val="333333"/>
                </a:solidFill>
                <a:effectLst/>
                <a:latin typeface="Open Sans" panose="020B0606030504020204" pitchFamily="34" charset="0"/>
              </a:rPr>
              <a:t>Marville</a:t>
            </a:r>
            <a:r>
              <a:rPr lang="fi-FI" b="0" i="0" dirty="0">
                <a:solidFill>
                  <a:srgbClr val="333333"/>
                </a:solidFill>
                <a:effectLst/>
                <a:latin typeface="Open Sans" panose="020B0606030504020204" pitchFamily="34" charset="0"/>
              </a:rPr>
              <a:t>, La </a:t>
            </a:r>
            <a:r>
              <a:rPr lang="fi-FI" b="0" i="0" dirty="0" err="1">
                <a:solidFill>
                  <a:srgbClr val="333333"/>
                </a:solidFill>
                <a:effectLst/>
                <a:latin typeface="Open Sans" panose="020B0606030504020204" pitchFamily="34" charset="0"/>
              </a:rPr>
              <a:t>Bièvre</a:t>
            </a:r>
            <a:r>
              <a:rPr lang="fi-FI" b="0" i="0" dirty="0">
                <a:solidFill>
                  <a:srgbClr val="333333"/>
                </a:solidFill>
                <a:effectLst/>
                <a:latin typeface="Open Sans" panose="020B0606030504020204" pitchFamily="34" charset="0"/>
              </a:rPr>
              <a:t> noin vuodelta 1865. Metropolian </a:t>
            </a:r>
            <a:r>
              <a:rPr lang="fi-FI" b="0" i="0" dirty="0" err="1">
                <a:solidFill>
                  <a:srgbClr val="333333"/>
                </a:solidFill>
                <a:effectLst/>
                <a:latin typeface="Open Sans" panose="020B0606030504020204" pitchFamily="34" charset="0"/>
              </a:rPr>
              <a:t>Museum</a:t>
            </a:r>
            <a:r>
              <a:rPr lang="fi-FI" b="0" i="0" dirty="0">
                <a:solidFill>
                  <a:srgbClr val="333333"/>
                </a:solidFill>
                <a:effectLst/>
                <a:latin typeface="Open Sans" panose="020B0606030504020204" pitchFamily="34" charset="0"/>
              </a:rPr>
              <a:t> of Art. Pariisin </a:t>
            </a:r>
            <a:r>
              <a:rPr lang="fi-FI" b="0" i="0" dirty="0" err="1">
                <a:solidFill>
                  <a:srgbClr val="333333"/>
                </a:solidFill>
                <a:effectLst/>
                <a:latin typeface="Open Sans" panose="020B0606030504020204" pitchFamily="34" charset="0"/>
              </a:rPr>
              <a:t>Bièvrejokeen</a:t>
            </a:r>
            <a:r>
              <a:rPr lang="fi-FI" b="0" i="0" dirty="0">
                <a:solidFill>
                  <a:srgbClr val="333333"/>
                </a:solidFill>
                <a:effectLst/>
                <a:latin typeface="Open Sans" panose="020B0606030504020204" pitchFamily="34" charset="0"/>
              </a:rPr>
              <a:t> laski jätevetensä kuvanottohetkellä ainakin 68 eri tehdasta. Joki katettiin ja liitettiin osaksi Pariisin viemärijärjestelmää 1860-luvulla.</a:t>
            </a:r>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10</a:t>
            </a:fld>
            <a:endParaRPr lang="fi-FI"/>
          </a:p>
        </p:txBody>
      </p:sp>
    </p:spTree>
    <p:extLst>
      <p:ext uri="{BB962C8B-B14F-4D97-AF65-F5344CB8AC3E}">
        <p14:creationId xmlns:p14="http://schemas.microsoft.com/office/powerpoint/2010/main" val="140612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15</a:t>
            </a:fld>
            <a:endParaRPr lang="fi-FI"/>
          </a:p>
        </p:txBody>
      </p:sp>
    </p:spTree>
    <p:extLst>
      <p:ext uri="{BB962C8B-B14F-4D97-AF65-F5344CB8AC3E}">
        <p14:creationId xmlns:p14="http://schemas.microsoft.com/office/powerpoint/2010/main" val="13614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1" i="0" dirty="0">
                <a:solidFill>
                  <a:srgbClr val="EB7100"/>
                </a:solidFill>
                <a:effectLst/>
                <a:latin typeface="Noto Serif" panose="02020502060505020204" pitchFamily="18"/>
              </a:rPr>
              <a:t>Maaöljy</a:t>
            </a:r>
            <a:r>
              <a:rPr lang="fi-FI" b="0" i="0" dirty="0">
                <a:solidFill>
                  <a:srgbClr val="333333"/>
                </a:solidFill>
                <a:effectLst/>
                <a:latin typeface="Noto Serif" panose="02020502060505020204" pitchFamily="18"/>
              </a:rPr>
              <a:t> on tunnettu jo tuhansia vuosia, mutta sen käyttö energianlähteenä alkoi 1800-luvun puolivälissä. Öljystä opittiin tislaamaan petrolia eli polttonestettä öljylamppujen nesteeksi vuonna 1847. Öljyn tislaaminen levisi nopeasti eri puolille maailmaa, ja erityisesti Pohjois-Amerikassa öljyä alettiin jalostaa polttonesteeksi runsain määrin.</a:t>
            </a:r>
          </a:p>
          <a:p>
            <a:pPr algn="l"/>
            <a:r>
              <a:rPr lang="fi-FI" b="0" i="0" dirty="0">
                <a:solidFill>
                  <a:srgbClr val="333333"/>
                </a:solidFill>
                <a:effectLst/>
                <a:latin typeface="Noto Serif" panose="02020502060505020204" pitchFamily="18"/>
              </a:rPr>
              <a:t>Öljystä tuli tärkeä energianlähde </a:t>
            </a:r>
            <a:r>
              <a:rPr lang="fi-FI" b="1" i="0" dirty="0">
                <a:solidFill>
                  <a:srgbClr val="EB7100"/>
                </a:solidFill>
                <a:effectLst/>
                <a:latin typeface="Noto Serif" panose="02020502060505020204" pitchFamily="18"/>
              </a:rPr>
              <a:t>polttomoottorin</a:t>
            </a:r>
            <a:r>
              <a:rPr lang="fi-FI" b="0" i="0" dirty="0">
                <a:solidFill>
                  <a:srgbClr val="333333"/>
                </a:solidFill>
                <a:effectLst/>
                <a:latin typeface="Noto Serif" panose="02020502060505020204" pitchFamily="18"/>
              </a:rPr>
              <a:t> keksimisen jälkeen. Polttomoottoria käyttäneet autot (1885) syrjäyttivät nopeasti höyryllä kulkevat autot, jotka olivat hitaita, raskaita ja hankalia käyttää. Öljyn käyttö liikenteessä, teollisuudessa ja lämmityksessä nopeutti teollistuneen maailman taloudellista kasvua ja samalla tavallisten kansalaisten elintason nousua.</a:t>
            </a:r>
          </a:p>
          <a:p>
            <a:endParaRPr lang="fi-FI" dirty="0"/>
          </a:p>
        </p:txBody>
      </p:sp>
      <p:sp>
        <p:nvSpPr>
          <p:cNvPr id="4" name="Dian numeron paikkamerkki 3"/>
          <p:cNvSpPr>
            <a:spLocks noGrp="1"/>
          </p:cNvSpPr>
          <p:nvPr>
            <p:ph type="sldNum" sz="quarter" idx="5"/>
          </p:nvPr>
        </p:nvSpPr>
        <p:spPr/>
        <p:txBody>
          <a:bodyPr/>
          <a:lstStyle/>
          <a:p>
            <a:fld id="{2441AA5B-1D33-4ED6-A800-DA86CD872760}" type="slidenum">
              <a:rPr lang="fi-FI" smtClean="0"/>
              <a:t>16</a:t>
            </a:fld>
            <a:endParaRPr lang="fi-FI"/>
          </a:p>
        </p:txBody>
      </p:sp>
    </p:spTree>
    <p:extLst>
      <p:ext uri="{BB962C8B-B14F-4D97-AF65-F5344CB8AC3E}">
        <p14:creationId xmlns:p14="http://schemas.microsoft.com/office/powerpoint/2010/main" val="91677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8AAFB7-0016-7A95-B567-35BD05E2142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2A291CE-D038-4730-5049-0525EC376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37E675D-C8CB-E903-222C-42B453013102}"/>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5" name="Alatunnisteen paikkamerkki 4">
            <a:extLst>
              <a:ext uri="{FF2B5EF4-FFF2-40B4-BE49-F238E27FC236}">
                <a16:creationId xmlns:a16="http://schemas.microsoft.com/office/drawing/2014/main" id="{80FCA5FB-AD0D-AB79-0B26-38AD766AEEE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721DB9C-BCE4-46AA-6F59-924380CE2141}"/>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395445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07403E-CF92-FD2C-5A67-11E09B998EF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EB103820-77DF-5377-2833-5FB0A4EF8A22}"/>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882ED14-403E-2FC5-202D-914530F146FE}"/>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5" name="Alatunnisteen paikkamerkki 4">
            <a:extLst>
              <a:ext uri="{FF2B5EF4-FFF2-40B4-BE49-F238E27FC236}">
                <a16:creationId xmlns:a16="http://schemas.microsoft.com/office/drawing/2014/main" id="{AC0D96E5-C14A-5EE9-F62E-98C05DCDE34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1D146BB-A31C-3E96-CE83-C1B227969D39}"/>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7290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7CD8CF5-FB04-9D35-7F3E-0957862B3F0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FAAB172-AF56-728B-44E2-4CF94A23A228}"/>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D7E19C-8ABF-4CA2-ECBA-83B13BB319E5}"/>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5" name="Alatunnisteen paikkamerkki 4">
            <a:extLst>
              <a:ext uri="{FF2B5EF4-FFF2-40B4-BE49-F238E27FC236}">
                <a16:creationId xmlns:a16="http://schemas.microsoft.com/office/drawing/2014/main" id="{20431154-CE1D-9F97-B2CF-DCAC40EDAA6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05CC05C-F11F-A006-E300-CB6BB2141829}"/>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195534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kopio) ">
    <p:spTree>
      <p:nvGrpSpPr>
        <p:cNvPr id="1" name=""/>
        <p:cNvGrpSpPr/>
        <p:nvPr/>
      </p:nvGrpSpPr>
      <p:grpSpPr>
        <a:xfrm>
          <a:off x="0" y="0"/>
          <a:ext cx="0" cy="0"/>
          <a:chOff x="0" y="0"/>
          <a:chExt cx="0" cy="0"/>
        </a:xfrm>
      </p:grpSpPr>
      <p:sp>
        <p:nvSpPr>
          <p:cNvPr id="12"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691387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kopio)  2">
    <p:spTree>
      <p:nvGrpSpPr>
        <p:cNvPr id="1" name=""/>
        <p:cNvGrpSpPr/>
        <p:nvPr/>
      </p:nvGrpSpPr>
      <p:grpSpPr>
        <a:xfrm>
          <a:off x="0" y="0"/>
          <a:ext cx="0" cy="0"/>
          <a:chOff x="0" y="0"/>
          <a:chExt cx="0" cy="0"/>
        </a:xfrm>
      </p:grpSpPr>
      <p:pic>
        <p:nvPicPr>
          <p:cNvPr id="18" name="Google Shape;6;p11" descr="Google Shape;6;p11"/>
          <p:cNvPicPr>
            <a:picLocks noChangeAspect="1"/>
          </p:cNvPicPr>
          <p:nvPr/>
        </p:nvPicPr>
        <p:blipFill>
          <a:blip r:embed="rId2"/>
          <a:stretch>
            <a:fillRect/>
          </a:stretch>
        </p:blipFill>
        <p:spPr>
          <a:xfrm>
            <a:off x="10861273" y="6249038"/>
            <a:ext cx="1178330" cy="512944"/>
          </a:xfrm>
          <a:prstGeom prst="rect">
            <a:avLst/>
          </a:prstGeom>
          <a:ln w="12700">
            <a:miter lim="400000"/>
          </a:ln>
        </p:spPr>
      </p:pic>
      <p:sp>
        <p:nvSpPr>
          <p:cNvPr id="19" name="Dian numero"/>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39295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0D08F8-DF24-14C0-F09C-BC94DD6ECF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1FF5417-D181-A063-40D8-8B3985DE4798}"/>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386AEC4-810E-68BD-3F7D-A9955E7921B2}"/>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5" name="Alatunnisteen paikkamerkki 4">
            <a:extLst>
              <a:ext uri="{FF2B5EF4-FFF2-40B4-BE49-F238E27FC236}">
                <a16:creationId xmlns:a16="http://schemas.microsoft.com/office/drawing/2014/main" id="{41AB4558-D666-5CFD-8E9D-ED322CB96FE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F51E357-BAB5-0ED4-7A0F-802D6671E733}"/>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295617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BD688D-CC33-6907-F17B-A73F23D19B89}"/>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8B55521A-526E-7665-62BA-B0A7A5C40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A7D241F-E901-39CF-FD48-63884377D74E}"/>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5" name="Alatunnisteen paikkamerkki 4">
            <a:extLst>
              <a:ext uri="{FF2B5EF4-FFF2-40B4-BE49-F238E27FC236}">
                <a16:creationId xmlns:a16="http://schemas.microsoft.com/office/drawing/2014/main" id="{67627B34-400F-A0B3-67CD-7647515C590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148E43B-2D5F-16A0-91F6-996621EFE7AE}"/>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47653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8B4C50-E338-DB92-80EC-5126B195124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3D48754-7859-BA0F-818E-F677006BA988}"/>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E54A08BE-E0D4-BAF1-26F0-70B5CC8FF5D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D8680EF-0C2B-CE90-1ECC-98EB2F4183E1}"/>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6" name="Alatunnisteen paikkamerkki 5">
            <a:extLst>
              <a:ext uri="{FF2B5EF4-FFF2-40B4-BE49-F238E27FC236}">
                <a16:creationId xmlns:a16="http://schemas.microsoft.com/office/drawing/2014/main" id="{BFD972F7-E962-DC12-D7D7-2F3E7268C49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72381FE-1735-0E75-05C7-593B2D7D280D}"/>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199019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FBCD10-19FA-95CD-BB76-595AE0B16EC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919378A-EF37-ABFF-61FD-946E21C41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26F44885-2406-6559-643D-7C347F5FC587}"/>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47E21CE-2167-2596-7B2B-CF7E5EE3D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6EC37A9B-DD9B-5A8C-465C-28B10E5F2F3E}"/>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CF03B1E-8472-039A-9FE2-0BD182F49284}"/>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8" name="Alatunnisteen paikkamerkki 7">
            <a:extLst>
              <a:ext uri="{FF2B5EF4-FFF2-40B4-BE49-F238E27FC236}">
                <a16:creationId xmlns:a16="http://schemas.microsoft.com/office/drawing/2014/main" id="{3E959DA5-5F9F-E62C-A45D-3C99B7AD1C9E}"/>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2083005-37D0-16CA-7B02-67A8ACE80B52}"/>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28450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C39BB4-2272-EB5B-C8E2-10D3C8363C83}"/>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E0709E1-7009-0A41-09B6-D7EB4E4B51D5}"/>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4" name="Alatunnisteen paikkamerkki 3">
            <a:extLst>
              <a:ext uri="{FF2B5EF4-FFF2-40B4-BE49-F238E27FC236}">
                <a16:creationId xmlns:a16="http://schemas.microsoft.com/office/drawing/2014/main" id="{1382087A-CB47-F252-218D-424E3FDE4BC8}"/>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40E8E72-BFA1-C995-1AD6-5EFE4E4AE785}"/>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272391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F0F2698-FD1A-55F7-CBD7-9BC5A0433889}"/>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3" name="Alatunnisteen paikkamerkki 2">
            <a:extLst>
              <a:ext uri="{FF2B5EF4-FFF2-40B4-BE49-F238E27FC236}">
                <a16:creationId xmlns:a16="http://schemas.microsoft.com/office/drawing/2014/main" id="{A1A047E4-CB44-853E-B252-F1B4A134F8D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4E207FF-8F1E-F01B-F10E-3630C5EDCF43}"/>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220691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21C188-037F-23CE-AF4B-5FC8C08F032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42AAE786-606F-20B6-934D-B8B30507B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A642C4E-02C1-28FF-FB4B-BA35AC0F67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BA65A43-151B-F39F-3981-48E080C14C25}"/>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6" name="Alatunnisteen paikkamerkki 5">
            <a:extLst>
              <a:ext uri="{FF2B5EF4-FFF2-40B4-BE49-F238E27FC236}">
                <a16:creationId xmlns:a16="http://schemas.microsoft.com/office/drawing/2014/main" id="{36ED1DF6-BD46-690C-9BB0-67B42A92113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4D50D12-C7E9-9B16-6DCF-05E55A9C26BE}"/>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376299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6DCA11-0ED0-2D74-A8CA-AE0716CD2D0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83DED49-2396-D5D4-6E17-00E5027111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988E87-70BA-AD1F-8FB9-4ECA19703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D9FD102-52B3-FD3B-75DD-8D06194FD7F8}"/>
              </a:ext>
            </a:extLst>
          </p:cNvPr>
          <p:cNvSpPr>
            <a:spLocks noGrp="1"/>
          </p:cNvSpPr>
          <p:nvPr>
            <p:ph type="dt" sz="half" idx="10"/>
          </p:nvPr>
        </p:nvSpPr>
        <p:spPr/>
        <p:txBody>
          <a:bodyPr/>
          <a:lstStyle/>
          <a:p>
            <a:fld id="{C52C49AB-D350-46F9-A3A3-A2F418E739D1}" type="datetimeFigureOut">
              <a:rPr lang="fi-FI" smtClean="0"/>
              <a:t>14.2.2023</a:t>
            </a:fld>
            <a:endParaRPr lang="fi-FI"/>
          </a:p>
        </p:txBody>
      </p:sp>
      <p:sp>
        <p:nvSpPr>
          <p:cNvPr id="6" name="Alatunnisteen paikkamerkki 5">
            <a:extLst>
              <a:ext uri="{FF2B5EF4-FFF2-40B4-BE49-F238E27FC236}">
                <a16:creationId xmlns:a16="http://schemas.microsoft.com/office/drawing/2014/main" id="{6543BE0A-CDBD-297A-DF85-A538FA6F208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EF653AA-A0F5-CA9B-F284-F57224B172B5}"/>
              </a:ext>
            </a:extLst>
          </p:cNvPr>
          <p:cNvSpPr>
            <a:spLocks noGrp="1"/>
          </p:cNvSpPr>
          <p:nvPr>
            <p:ph type="sldNum" sz="quarter" idx="12"/>
          </p:nvPr>
        </p:nvSpPr>
        <p:spPr/>
        <p:txBody>
          <a:bodyPr/>
          <a:lstStyle/>
          <a:p>
            <a:fld id="{B4A11519-C741-4169-8CFB-75B48D2504C2}" type="slidenum">
              <a:rPr lang="fi-FI" smtClean="0"/>
              <a:t>‹#›</a:t>
            </a:fld>
            <a:endParaRPr lang="fi-FI"/>
          </a:p>
        </p:txBody>
      </p:sp>
    </p:spTree>
    <p:extLst>
      <p:ext uri="{BB962C8B-B14F-4D97-AF65-F5344CB8AC3E}">
        <p14:creationId xmlns:p14="http://schemas.microsoft.com/office/powerpoint/2010/main" val="211376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BC0031F-2E0A-F14B-64A8-187CB669E8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AC1C601-348B-0BF5-355A-0429AF2B5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606F1AE-D60D-54AA-EC42-7EB2C6BF3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C49AB-D350-46F9-A3A3-A2F418E739D1}" type="datetimeFigureOut">
              <a:rPr lang="fi-FI" smtClean="0"/>
              <a:t>14.2.2023</a:t>
            </a:fld>
            <a:endParaRPr lang="fi-FI"/>
          </a:p>
        </p:txBody>
      </p:sp>
      <p:sp>
        <p:nvSpPr>
          <p:cNvPr id="5" name="Alatunnisteen paikkamerkki 4">
            <a:extLst>
              <a:ext uri="{FF2B5EF4-FFF2-40B4-BE49-F238E27FC236}">
                <a16:creationId xmlns:a16="http://schemas.microsoft.com/office/drawing/2014/main" id="{7C17F04B-24B0-FEF4-485C-A0E23C7F9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B8E528F-0A18-F54B-FF8D-A08AB0DEB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11519-C741-4169-8CFB-75B48D2504C2}" type="slidenum">
              <a:rPr lang="fi-FI" smtClean="0"/>
              <a:t>‹#›</a:t>
            </a:fld>
            <a:endParaRPr lang="fi-FI"/>
          </a:p>
        </p:txBody>
      </p:sp>
    </p:spTree>
    <p:extLst>
      <p:ext uri="{BB962C8B-B14F-4D97-AF65-F5344CB8AC3E}">
        <p14:creationId xmlns:p14="http://schemas.microsoft.com/office/powerpoint/2010/main" val="1984790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reena.yle.fi/1-6210396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qo11IzXSskQ" TargetMode="External"/><Relationship Id="rId4" Type="http://schemas.openxmlformats.org/officeDocument/2006/relationships/hyperlink" Target="https://www.youtube.com/watch?v=vItGE697NX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ted.com/talks/hans_rosling_global_population_growth_box_by_bo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9505" cy="6857542"/>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93178" y="681628"/>
            <a:ext cx="1562267" cy="1172973"/>
            <a:chOff x="7493121" y="1000124"/>
            <a:chExt cx="1562267" cy="1172973"/>
          </a:xfrm>
        </p:grpSpPr>
        <p:sp>
          <p:nvSpPr>
            <p:cNvPr id="13"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Otsikko 1">
            <a:extLst>
              <a:ext uri="{FF2B5EF4-FFF2-40B4-BE49-F238E27FC236}">
                <a16:creationId xmlns:a16="http://schemas.microsoft.com/office/drawing/2014/main" id="{616891FF-B966-B51F-73B6-C406E8874F43}"/>
              </a:ext>
            </a:extLst>
          </p:cNvPr>
          <p:cNvSpPr>
            <a:spLocks noGrp="1"/>
          </p:cNvSpPr>
          <p:nvPr>
            <p:ph type="ctrTitle"/>
          </p:nvPr>
        </p:nvSpPr>
        <p:spPr>
          <a:xfrm>
            <a:off x="539414" y="1270007"/>
            <a:ext cx="5845097" cy="4317987"/>
          </a:xfrm>
        </p:spPr>
        <p:txBody>
          <a:bodyPr anchor="ctr">
            <a:normAutofit/>
          </a:bodyPr>
          <a:lstStyle/>
          <a:p>
            <a:pPr algn="r"/>
            <a:r>
              <a:rPr lang="fi-FI" sz="5600">
                <a:solidFill>
                  <a:schemeClr val="bg1"/>
                </a:solidFill>
              </a:rPr>
              <a:t>HI1 Tuntimuistiinpanot</a:t>
            </a:r>
          </a:p>
        </p:txBody>
      </p:sp>
      <p:sp>
        <p:nvSpPr>
          <p:cNvPr id="3" name="Alaotsikko 2">
            <a:extLst>
              <a:ext uri="{FF2B5EF4-FFF2-40B4-BE49-F238E27FC236}">
                <a16:creationId xmlns:a16="http://schemas.microsoft.com/office/drawing/2014/main" id="{A6CEC352-CB0E-CA92-58FB-C489E8D0E672}"/>
              </a:ext>
            </a:extLst>
          </p:cNvPr>
          <p:cNvSpPr>
            <a:spLocks noGrp="1"/>
          </p:cNvSpPr>
          <p:nvPr>
            <p:ph type="subTitle" idx="1"/>
          </p:nvPr>
        </p:nvSpPr>
        <p:spPr>
          <a:xfrm>
            <a:off x="7792278" y="2251873"/>
            <a:ext cx="3681454" cy="2354256"/>
          </a:xfrm>
        </p:spPr>
        <p:txBody>
          <a:bodyPr anchor="ctr">
            <a:normAutofit/>
          </a:bodyPr>
          <a:lstStyle/>
          <a:p>
            <a:pPr algn="l"/>
            <a:r>
              <a:rPr lang="fi-FI" sz="4000" dirty="0"/>
              <a:t>Teollistumisesta nykyaikaan</a:t>
            </a:r>
          </a:p>
        </p:txBody>
      </p:sp>
    </p:spTree>
    <p:extLst>
      <p:ext uri="{BB962C8B-B14F-4D97-AF65-F5344CB8AC3E}">
        <p14:creationId xmlns:p14="http://schemas.microsoft.com/office/powerpoint/2010/main" val="303189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oogle Shape;65;p7" descr="Google Shape;65;p7"/>
          <p:cNvPicPr>
            <a:picLocks noChangeAspect="1"/>
          </p:cNvPicPr>
          <p:nvPr/>
        </p:nvPicPr>
        <p:blipFill>
          <a:blip r:embed="rId3"/>
          <a:srcRect t="20605" b="2829"/>
          <a:stretch>
            <a:fillRect/>
          </a:stretch>
        </p:blipFill>
        <p:spPr>
          <a:xfrm>
            <a:off x="-29938" y="-4451"/>
            <a:ext cx="12357006" cy="6866901"/>
          </a:xfrm>
          <a:prstGeom prst="rect">
            <a:avLst/>
          </a:prstGeom>
          <a:ln w="12700">
            <a:miter lim="400000"/>
          </a:ln>
        </p:spPr>
      </p:pic>
      <p:sp>
        <p:nvSpPr>
          <p:cNvPr id="32" name="Google Shape;64;p7"/>
          <p:cNvSpPr txBox="1"/>
          <p:nvPr/>
        </p:nvSpPr>
        <p:spPr>
          <a:xfrm>
            <a:off x="191785" y="134566"/>
            <a:ext cx="999932" cy="250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a:lnSpc>
                <a:spcPct val="80000"/>
              </a:lnSpc>
              <a:defRPr sz="1800" b="1">
                <a:solidFill>
                  <a:srgbClr val="FFFFFF"/>
                </a:solidFill>
                <a:latin typeface="Open Sans"/>
                <a:ea typeface="Open Sans"/>
                <a:cs typeface="Open Sans"/>
                <a:sym typeface="Open Sans"/>
              </a:defRPr>
            </a:lvl1pPr>
          </a:lstStyle>
          <a:p>
            <a:r>
              <a:rPr sz="900"/>
              <a:t>HI1  (LOPS 2021)</a:t>
            </a:r>
          </a:p>
        </p:txBody>
      </p:sp>
      <p:sp>
        <p:nvSpPr>
          <p:cNvPr id="33" name="Pyöristetty suorakulmio"/>
          <p:cNvSpPr/>
          <p:nvPr/>
        </p:nvSpPr>
        <p:spPr>
          <a:xfrm>
            <a:off x="8475250" y="2223029"/>
            <a:ext cx="4722267" cy="4776176"/>
          </a:xfrm>
          <a:prstGeom prst="roundRect">
            <a:avLst>
              <a:gd name="adj" fmla="val 2185"/>
            </a:avLst>
          </a:prstGeom>
          <a:solidFill>
            <a:srgbClr val="FFFFFF">
              <a:alpha val="85401"/>
            </a:srgbClr>
          </a:solidFill>
          <a:ln w="12700">
            <a:miter lim="400000"/>
          </a:ln>
        </p:spPr>
        <p:txBody>
          <a:bodyPr lIns="0" tIns="0" rIns="0" bIns="0"/>
          <a:lstStyle/>
          <a:p>
            <a:endParaRPr sz="900"/>
          </a:p>
        </p:txBody>
      </p:sp>
      <p:sp>
        <p:nvSpPr>
          <p:cNvPr id="34" name="Google Shape;66;p7"/>
          <p:cNvSpPr txBox="1"/>
          <p:nvPr/>
        </p:nvSpPr>
        <p:spPr>
          <a:xfrm>
            <a:off x="10149136" y="21873"/>
            <a:ext cx="1972220" cy="246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1" tIns="45711" rIns="45711" bIns="45711">
            <a:spAutoFit/>
          </a:bodyPr>
          <a:lstStyle>
            <a:lvl1pPr algn="r">
              <a:defRPr sz="2000" i="1">
                <a:latin typeface="Open Sans"/>
                <a:ea typeface="Open Sans"/>
                <a:cs typeface="Open Sans"/>
                <a:sym typeface="Open Sans"/>
              </a:defRPr>
            </a:lvl1pPr>
          </a:lstStyle>
          <a:p>
            <a:r>
              <a:rPr sz="1000"/>
              <a:t>Lähde: Wikimedia Commons (PD)</a:t>
            </a:r>
          </a:p>
        </p:txBody>
      </p:sp>
      <p:sp>
        <p:nvSpPr>
          <p:cNvPr id="35" name="Google Shape;62;p7"/>
          <p:cNvSpPr txBox="1">
            <a:spLocks noGrp="1"/>
          </p:cNvSpPr>
          <p:nvPr>
            <p:ph type="ctrTitle" idx="4294967295"/>
          </p:nvPr>
        </p:nvSpPr>
        <p:spPr>
          <a:xfrm>
            <a:off x="499000" y="1509386"/>
            <a:ext cx="5286450" cy="1105351"/>
          </a:xfrm>
          <a:prstGeom prst="rect">
            <a:avLst/>
          </a:prstGeom>
        </p:spPr>
        <p:txBody>
          <a:bodyPr anchor="t">
            <a:noAutofit/>
          </a:bodyPr>
          <a:lstStyle>
            <a:lvl1pPr algn="l" defTabSz="868680">
              <a:defRPr sz="6700">
                <a:solidFill>
                  <a:srgbClr val="FFFFFF"/>
                </a:solidFill>
              </a:defRPr>
            </a:lvl1pPr>
          </a:lstStyle>
          <a:p>
            <a:r>
              <a:rPr sz="4400" dirty="0" err="1"/>
              <a:t>Paikallisia</a:t>
            </a:r>
            <a:r>
              <a:rPr sz="4400" dirty="0"/>
              <a:t> </a:t>
            </a:r>
            <a:r>
              <a:rPr sz="4400" dirty="0" err="1"/>
              <a:t>ympäristöongelmia</a:t>
            </a:r>
            <a:endParaRPr sz="4400" dirty="0"/>
          </a:p>
        </p:txBody>
      </p:sp>
      <p:sp>
        <p:nvSpPr>
          <p:cNvPr id="36" name="Google Shape;63;p7"/>
          <p:cNvSpPr txBox="1">
            <a:spLocks noGrp="1"/>
          </p:cNvSpPr>
          <p:nvPr>
            <p:ph type="subTitle" sz="quarter" idx="4294967295"/>
          </p:nvPr>
        </p:nvSpPr>
        <p:spPr>
          <a:xfrm>
            <a:off x="8686716" y="2496218"/>
            <a:ext cx="3336830" cy="4038001"/>
          </a:xfrm>
          <a:prstGeom prst="rect">
            <a:avLst/>
          </a:prstGeom>
        </p:spPr>
        <p:txBody>
          <a:bodyPr>
            <a:normAutofit fontScale="62500" lnSpcReduction="20000"/>
          </a:bodyPr>
          <a:lstStyle/>
          <a:p>
            <a:pPr marL="225592" indent="-225592">
              <a:lnSpc>
                <a:spcPct val="100000"/>
              </a:lnSpc>
              <a:spcBef>
                <a:spcPts val="1050"/>
              </a:spcBef>
              <a:buSzPct val="100000"/>
              <a:defRPr sz="3700"/>
            </a:pPr>
            <a:r>
              <a:t>Kaupungistuminen aiheutti paikallisia ympäristöongelmia. </a:t>
            </a:r>
          </a:p>
          <a:p>
            <a:pPr marL="225592" indent="-225592">
              <a:lnSpc>
                <a:spcPct val="100000"/>
              </a:lnSpc>
              <a:spcBef>
                <a:spcPts val="1050"/>
              </a:spcBef>
              <a:buSzPct val="100000"/>
              <a:defRPr sz="3700"/>
            </a:pPr>
            <a:r>
              <a:t>Ongelmia aiheutti erityisesti puhtaan veden riittämättömyys ja vesistöjen saastuminen.</a:t>
            </a:r>
          </a:p>
          <a:p>
            <a:pPr marL="225592" indent="-225592">
              <a:lnSpc>
                <a:spcPct val="100000"/>
              </a:lnSpc>
              <a:spcBef>
                <a:spcPts val="1050"/>
              </a:spcBef>
              <a:buSzPct val="100000"/>
              <a:defRPr sz="3700"/>
            </a:pPr>
            <a:r>
              <a:t>Erityisesti hiilen poltto heikensi kaupunkien ilmanlaatua.</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73;gdfa55904c9_0_16"/>
          <p:cNvSpPr txBox="1"/>
          <p:nvPr/>
        </p:nvSpPr>
        <p:spPr>
          <a:xfrm>
            <a:off x="191784" y="134566"/>
            <a:ext cx="999902" cy="25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a:lnSpc>
                <a:spcPct val="80000"/>
              </a:lnSpc>
              <a:defRPr sz="1800" b="1">
                <a:latin typeface="Open Sans"/>
                <a:ea typeface="Open Sans"/>
                <a:cs typeface="Open Sans"/>
                <a:sym typeface="Open Sans"/>
              </a:defRPr>
            </a:lvl1pPr>
          </a:lstStyle>
          <a:p>
            <a:r>
              <a:rPr sz="900"/>
              <a:t>HI1 (LOPS 2021)</a:t>
            </a:r>
          </a:p>
        </p:txBody>
      </p:sp>
      <p:pic>
        <p:nvPicPr>
          <p:cNvPr id="39" name="Google Shape;75;gdfa55904c9_0_16" descr="Google Shape;75;gdfa55904c9_0_16"/>
          <p:cNvPicPr>
            <a:picLocks noChangeAspect="1"/>
          </p:cNvPicPr>
          <p:nvPr/>
        </p:nvPicPr>
        <p:blipFill>
          <a:blip r:embed="rId2"/>
          <a:stretch>
            <a:fillRect/>
          </a:stretch>
        </p:blipFill>
        <p:spPr>
          <a:xfrm>
            <a:off x="392055" y="364230"/>
            <a:ext cx="4623852" cy="6246963"/>
          </a:xfrm>
          <a:prstGeom prst="rect">
            <a:avLst/>
          </a:prstGeom>
          <a:ln w="12700">
            <a:miter lim="400000"/>
          </a:ln>
        </p:spPr>
      </p:pic>
      <p:sp>
        <p:nvSpPr>
          <p:cNvPr id="40" name="Google Shape;66;p7"/>
          <p:cNvSpPr txBox="1"/>
          <p:nvPr/>
        </p:nvSpPr>
        <p:spPr>
          <a:xfrm>
            <a:off x="1096239" y="6057137"/>
            <a:ext cx="1972220" cy="246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1" tIns="45711" rIns="45711" bIns="45711">
            <a:spAutoFit/>
          </a:bodyPr>
          <a:lstStyle>
            <a:lvl1pPr algn="r">
              <a:defRPr sz="2000" i="1">
                <a:latin typeface="Open Sans"/>
                <a:ea typeface="Open Sans"/>
                <a:cs typeface="Open Sans"/>
                <a:sym typeface="Open Sans"/>
              </a:defRPr>
            </a:lvl1pPr>
          </a:lstStyle>
          <a:p>
            <a:r>
              <a:rPr sz="1000"/>
              <a:t>Lähde: Wikimedia Commons (PD)</a:t>
            </a:r>
          </a:p>
        </p:txBody>
      </p:sp>
      <p:sp>
        <p:nvSpPr>
          <p:cNvPr id="41" name="Google Shape;71;gdfa55904c9_0_16"/>
          <p:cNvSpPr txBox="1">
            <a:spLocks noGrp="1"/>
          </p:cNvSpPr>
          <p:nvPr>
            <p:ph type="ctrTitle" idx="4294967295"/>
          </p:nvPr>
        </p:nvSpPr>
        <p:spPr>
          <a:xfrm>
            <a:off x="6032028" y="709123"/>
            <a:ext cx="5153753" cy="1105350"/>
          </a:xfrm>
          <a:prstGeom prst="rect">
            <a:avLst/>
          </a:prstGeom>
        </p:spPr>
        <p:txBody>
          <a:bodyPr anchor="t">
            <a:normAutofit/>
          </a:bodyPr>
          <a:lstStyle>
            <a:lvl1pPr algn="l">
              <a:defRPr sz="7100"/>
            </a:lvl1pPr>
          </a:lstStyle>
          <a:p>
            <a:r>
              <a:rPr sz="4400" dirty="0" err="1"/>
              <a:t>Ongelmiin</a:t>
            </a:r>
            <a:r>
              <a:rPr sz="4400" dirty="0"/>
              <a:t> </a:t>
            </a:r>
            <a:r>
              <a:rPr sz="4400" dirty="0" err="1"/>
              <a:t>puututaan</a:t>
            </a:r>
            <a:endParaRPr sz="4400" dirty="0"/>
          </a:p>
        </p:txBody>
      </p:sp>
      <p:sp>
        <p:nvSpPr>
          <p:cNvPr id="42" name="Google Shape;72;gdfa55904c9_0_16"/>
          <p:cNvSpPr txBox="1">
            <a:spLocks noGrp="1"/>
          </p:cNvSpPr>
          <p:nvPr>
            <p:ph type="subTitle" sz="half" idx="4294967295"/>
          </p:nvPr>
        </p:nvSpPr>
        <p:spPr>
          <a:xfrm>
            <a:off x="6096000" y="1962535"/>
            <a:ext cx="5153752" cy="4648658"/>
          </a:xfrm>
          <a:prstGeom prst="rect">
            <a:avLst/>
          </a:prstGeom>
        </p:spPr>
        <p:txBody>
          <a:bodyPr>
            <a:normAutofit fontScale="62500" lnSpcReduction="20000"/>
          </a:bodyPr>
          <a:lstStyle/>
          <a:p>
            <a:pPr marL="225592" indent="-225592">
              <a:lnSpc>
                <a:spcPct val="120000"/>
              </a:lnSpc>
              <a:spcBef>
                <a:spcPts val="1050"/>
              </a:spcBef>
              <a:buSzPct val="100000"/>
              <a:defRPr sz="4500"/>
            </a:pPr>
            <a:r>
              <a:rPr dirty="0" err="1"/>
              <a:t>Kaupunkien</a:t>
            </a:r>
            <a:r>
              <a:rPr dirty="0"/>
              <a:t> </a:t>
            </a:r>
            <a:r>
              <a:rPr dirty="0" err="1"/>
              <a:t>viihtyvyyteen</a:t>
            </a:r>
            <a:r>
              <a:rPr dirty="0"/>
              <a:t> </a:t>
            </a:r>
            <a:r>
              <a:rPr dirty="0" err="1"/>
              <a:t>kiinnitettiin</a:t>
            </a:r>
            <a:r>
              <a:rPr dirty="0"/>
              <a:t> 1800-luvun </a:t>
            </a:r>
            <a:r>
              <a:rPr dirty="0" err="1"/>
              <a:t>kuluessa</a:t>
            </a:r>
            <a:r>
              <a:rPr dirty="0"/>
              <a:t> </a:t>
            </a:r>
            <a:r>
              <a:rPr dirty="0" err="1"/>
              <a:t>entistä</a:t>
            </a:r>
            <a:r>
              <a:rPr dirty="0"/>
              <a:t> </a:t>
            </a:r>
            <a:r>
              <a:rPr dirty="0" err="1"/>
              <a:t>enemmän</a:t>
            </a:r>
            <a:r>
              <a:rPr dirty="0"/>
              <a:t> </a:t>
            </a:r>
            <a:r>
              <a:rPr dirty="0" err="1"/>
              <a:t>huomiota</a:t>
            </a:r>
            <a:r>
              <a:rPr dirty="0"/>
              <a:t>.</a:t>
            </a:r>
          </a:p>
          <a:p>
            <a:pPr marL="225592" indent="-225592">
              <a:lnSpc>
                <a:spcPct val="120000"/>
              </a:lnSpc>
              <a:spcBef>
                <a:spcPts val="1050"/>
              </a:spcBef>
              <a:buSzPct val="100000"/>
              <a:defRPr sz="4500"/>
            </a:pPr>
            <a:r>
              <a:rPr dirty="0" err="1"/>
              <a:t>Vesijohto</a:t>
            </a:r>
            <a:r>
              <a:rPr dirty="0"/>
              <a:t>- ja </a:t>
            </a:r>
            <a:r>
              <a:rPr dirty="0" err="1"/>
              <a:t>viemäriverkostoja</a:t>
            </a:r>
            <a:r>
              <a:rPr dirty="0"/>
              <a:t> </a:t>
            </a:r>
            <a:r>
              <a:rPr dirty="0" err="1"/>
              <a:t>rakennettiin</a:t>
            </a:r>
            <a:r>
              <a:rPr dirty="0"/>
              <a:t>, </a:t>
            </a:r>
            <a:r>
              <a:rPr dirty="0" err="1"/>
              <a:t>paloturvallisuutta</a:t>
            </a:r>
            <a:r>
              <a:rPr dirty="0"/>
              <a:t> </a:t>
            </a:r>
            <a:r>
              <a:rPr dirty="0" err="1"/>
              <a:t>parannettiin</a:t>
            </a:r>
            <a:r>
              <a:rPr dirty="0"/>
              <a:t> ja </a:t>
            </a:r>
            <a:r>
              <a:rPr dirty="0" err="1"/>
              <a:t>kaupunkeja</a:t>
            </a:r>
            <a:r>
              <a:rPr dirty="0"/>
              <a:t> </a:t>
            </a:r>
            <a:r>
              <a:rPr dirty="0" err="1"/>
              <a:t>suunniteltiin</a:t>
            </a:r>
            <a:r>
              <a:rPr dirty="0"/>
              <a:t> </a:t>
            </a:r>
            <a:r>
              <a:rPr dirty="0" err="1"/>
              <a:t>huolellisemmin</a:t>
            </a:r>
            <a:r>
              <a:rPr dirty="0"/>
              <a:t>.</a:t>
            </a:r>
          </a:p>
          <a:p>
            <a:pPr marL="225592" indent="-225592">
              <a:lnSpc>
                <a:spcPct val="120000"/>
              </a:lnSpc>
              <a:spcBef>
                <a:spcPts val="1050"/>
              </a:spcBef>
              <a:buSzPct val="100000"/>
              <a:defRPr sz="4500"/>
            </a:pPr>
            <a:r>
              <a:rPr dirty="0" err="1"/>
              <a:t>Viihtyvyyttä</a:t>
            </a:r>
            <a:r>
              <a:rPr dirty="0"/>
              <a:t> </a:t>
            </a:r>
            <a:r>
              <a:rPr dirty="0" err="1"/>
              <a:t>lisättiin</a:t>
            </a:r>
            <a:r>
              <a:rPr dirty="0"/>
              <a:t> </a:t>
            </a:r>
            <a:r>
              <a:rPr dirty="0" err="1"/>
              <a:t>esimerkiksi</a:t>
            </a:r>
            <a:r>
              <a:rPr dirty="0"/>
              <a:t> </a:t>
            </a:r>
            <a:r>
              <a:rPr dirty="0" err="1"/>
              <a:t>puistoilla</a:t>
            </a:r>
            <a:r>
              <a:rPr dirty="0"/>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Google Shape;82;gdfc41a933b_0_2"/>
          <p:cNvSpPr txBox="1"/>
          <p:nvPr/>
        </p:nvSpPr>
        <p:spPr>
          <a:xfrm>
            <a:off x="191784" y="134566"/>
            <a:ext cx="999902" cy="25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a:lnSpc>
                <a:spcPct val="80000"/>
              </a:lnSpc>
              <a:defRPr sz="1800" b="1">
                <a:latin typeface="Open Sans"/>
                <a:ea typeface="Open Sans"/>
                <a:cs typeface="Open Sans"/>
                <a:sym typeface="Open Sans"/>
              </a:defRPr>
            </a:lvl1pPr>
          </a:lstStyle>
          <a:p>
            <a:r>
              <a:rPr sz="900"/>
              <a:t>HI1 (LOPS 2021)</a:t>
            </a:r>
          </a:p>
        </p:txBody>
      </p:sp>
      <p:grpSp>
        <p:nvGrpSpPr>
          <p:cNvPr id="47" name="Google Shape;84;gdfc41a933b_0_2"/>
          <p:cNvGrpSpPr/>
          <p:nvPr/>
        </p:nvGrpSpPr>
        <p:grpSpPr>
          <a:xfrm rot="299085">
            <a:off x="4911095" y="803351"/>
            <a:ext cx="7190418" cy="4952120"/>
            <a:chOff x="637001" y="846777"/>
            <a:chExt cx="14825719" cy="10213273"/>
          </a:xfrm>
        </p:grpSpPr>
        <p:pic>
          <p:nvPicPr>
            <p:cNvPr id="45" name="Google Shape;84;gdfc41a933b_0_2" descr="Google Shape;84;gdfc41a933b_0_2"/>
            <p:cNvPicPr>
              <a:picLocks noChangeAspect="1"/>
            </p:cNvPicPr>
            <p:nvPr/>
          </p:nvPicPr>
          <p:blipFill>
            <a:blip r:embed="rId2"/>
            <a:stretch>
              <a:fillRect/>
            </a:stretch>
          </p:blipFill>
          <p:spPr>
            <a:xfrm rot="21300000">
              <a:off x="637001" y="846777"/>
              <a:ext cx="14825719" cy="10213273"/>
            </a:xfrm>
            <a:prstGeom prst="rect">
              <a:avLst/>
            </a:prstGeom>
            <a:ln w="12700" cap="flat">
              <a:noFill/>
              <a:miter lim="400000"/>
            </a:ln>
            <a:effectLst/>
          </p:spPr>
        </p:pic>
        <p:pic>
          <p:nvPicPr>
            <p:cNvPr id="46" name="Google Shape;84;gdfc41a933b_0_2" descr="Google Shape;84;gdfc41a933b_0_2"/>
            <p:cNvPicPr>
              <a:picLocks noChangeAspect="1"/>
            </p:cNvPicPr>
            <p:nvPr/>
          </p:nvPicPr>
          <p:blipFill>
            <a:blip r:embed="rId3"/>
            <a:stretch>
              <a:fillRect/>
            </a:stretch>
          </p:blipFill>
          <p:spPr>
            <a:xfrm rot="21300000">
              <a:off x="706745" y="1038338"/>
              <a:ext cx="14119871" cy="9879545"/>
            </a:xfrm>
            <a:prstGeom prst="rect">
              <a:avLst/>
            </a:prstGeom>
            <a:ln w="12700" cap="flat">
              <a:noFill/>
              <a:miter lim="400000"/>
            </a:ln>
            <a:effectLst/>
          </p:spPr>
        </p:pic>
      </p:grpSp>
      <p:sp>
        <p:nvSpPr>
          <p:cNvPr id="48" name="Google Shape;66;p7"/>
          <p:cNvSpPr txBox="1"/>
          <p:nvPr/>
        </p:nvSpPr>
        <p:spPr>
          <a:xfrm rot="21300000">
            <a:off x="5908988" y="4754257"/>
            <a:ext cx="1972220" cy="246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1" tIns="45711" rIns="45711" bIns="45711">
            <a:spAutoFit/>
          </a:bodyPr>
          <a:lstStyle>
            <a:lvl1pPr algn="r">
              <a:defRPr sz="2000" i="1">
                <a:latin typeface="Open Sans"/>
                <a:ea typeface="Open Sans"/>
                <a:cs typeface="Open Sans"/>
                <a:sym typeface="Open Sans"/>
              </a:defRPr>
            </a:lvl1pPr>
          </a:lstStyle>
          <a:p>
            <a:r>
              <a:rPr sz="1000"/>
              <a:t>Lähde: Wikimedia Commons (PD)</a:t>
            </a:r>
          </a:p>
        </p:txBody>
      </p:sp>
      <p:sp>
        <p:nvSpPr>
          <p:cNvPr id="49" name="Google Shape;80;gdfc41a933b_0_2"/>
          <p:cNvSpPr txBox="1">
            <a:spLocks noGrp="1"/>
          </p:cNvSpPr>
          <p:nvPr>
            <p:ph type="ctrTitle" idx="4294967295"/>
          </p:nvPr>
        </p:nvSpPr>
        <p:spPr>
          <a:xfrm>
            <a:off x="691735" y="379597"/>
            <a:ext cx="3758325" cy="1105351"/>
          </a:xfrm>
          <a:prstGeom prst="rect">
            <a:avLst/>
          </a:prstGeom>
        </p:spPr>
        <p:txBody>
          <a:bodyPr anchor="t">
            <a:noAutofit/>
          </a:bodyPr>
          <a:lstStyle>
            <a:lvl1pPr algn="l" defTabSz="868680">
              <a:defRPr sz="6700"/>
            </a:lvl1pPr>
          </a:lstStyle>
          <a:p>
            <a:r>
              <a:rPr sz="4400" b="1" dirty="0" err="1"/>
              <a:t>Julkinen</a:t>
            </a:r>
            <a:r>
              <a:rPr sz="4400" b="1" dirty="0"/>
              <a:t> </a:t>
            </a:r>
            <a:r>
              <a:rPr sz="4400" b="1" dirty="0" err="1"/>
              <a:t>liikenne</a:t>
            </a:r>
            <a:r>
              <a:rPr sz="4400" b="1" dirty="0"/>
              <a:t> </a:t>
            </a:r>
            <a:r>
              <a:rPr sz="4400" b="1" dirty="0" err="1"/>
              <a:t>kehittyi</a:t>
            </a:r>
            <a:endParaRPr sz="4400" b="1" dirty="0"/>
          </a:p>
        </p:txBody>
      </p:sp>
      <p:sp>
        <p:nvSpPr>
          <p:cNvPr id="50" name="Google Shape;81;gdfc41a933b_0_2"/>
          <p:cNvSpPr txBox="1">
            <a:spLocks noGrp="1"/>
          </p:cNvSpPr>
          <p:nvPr>
            <p:ph type="subTitle" sz="half" idx="4294967295"/>
          </p:nvPr>
        </p:nvSpPr>
        <p:spPr>
          <a:xfrm>
            <a:off x="106026" y="1743790"/>
            <a:ext cx="4778333" cy="4832552"/>
          </a:xfrm>
          <a:prstGeom prst="rect">
            <a:avLst/>
          </a:prstGeom>
        </p:spPr>
        <p:txBody>
          <a:bodyPr>
            <a:normAutofit fontScale="55000" lnSpcReduction="20000"/>
          </a:bodyPr>
          <a:lstStyle/>
          <a:p>
            <a:pPr marL="225592" indent="-225592">
              <a:lnSpc>
                <a:spcPct val="120000"/>
              </a:lnSpc>
              <a:spcBef>
                <a:spcPts val="1050"/>
              </a:spcBef>
              <a:buSzPct val="100000"/>
              <a:defRPr sz="4500"/>
            </a:pPr>
            <a:r>
              <a:rPr dirty="0" err="1"/>
              <a:t>Kaupunkien</a:t>
            </a:r>
            <a:r>
              <a:rPr dirty="0"/>
              <a:t> </a:t>
            </a:r>
            <a:r>
              <a:rPr dirty="0" err="1"/>
              <a:t>kasvavat</a:t>
            </a:r>
            <a:r>
              <a:rPr dirty="0"/>
              <a:t> </a:t>
            </a:r>
            <a:r>
              <a:rPr dirty="0" err="1"/>
              <a:t>asukasmäärät</a:t>
            </a:r>
            <a:r>
              <a:rPr dirty="0"/>
              <a:t> </a:t>
            </a:r>
            <a:r>
              <a:rPr dirty="0" err="1"/>
              <a:t>edellyttivät</a:t>
            </a:r>
            <a:r>
              <a:rPr dirty="0"/>
              <a:t> </a:t>
            </a:r>
            <a:r>
              <a:rPr dirty="0" err="1"/>
              <a:t>julkisen</a:t>
            </a:r>
            <a:r>
              <a:rPr dirty="0"/>
              <a:t> </a:t>
            </a:r>
            <a:r>
              <a:rPr dirty="0" err="1"/>
              <a:t>liikenteen</a:t>
            </a:r>
            <a:r>
              <a:rPr dirty="0"/>
              <a:t> </a:t>
            </a:r>
            <a:r>
              <a:rPr dirty="0" err="1"/>
              <a:t>kehittämistä</a:t>
            </a:r>
            <a:r>
              <a:rPr dirty="0"/>
              <a:t>.</a:t>
            </a:r>
          </a:p>
          <a:p>
            <a:pPr marL="225592" indent="-225592">
              <a:lnSpc>
                <a:spcPct val="120000"/>
              </a:lnSpc>
              <a:spcBef>
                <a:spcPts val="1050"/>
              </a:spcBef>
              <a:buSzPct val="100000"/>
              <a:defRPr sz="4500"/>
            </a:pPr>
            <a:r>
              <a:rPr dirty="0" err="1"/>
              <a:t>Kaupungeissa</a:t>
            </a:r>
            <a:r>
              <a:rPr dirty="0"/>
              <a:t> </a:t>
            </a:r>
            <a:r>
              <a:rPr dirty="0" err="1"/>
              <a:t>kuljettiin</a:t>
            </a:r>
            <a:r>
              <a:rPr dirty="0"/>
              <a:t> </a:t>
            </a:r>
            <a:r>
              <a:rPr dirty="0" err="1"/>
              <a:t>muun</a:t>
            </a:r>
            <a:r>
              <a:rPr dirty="0"/>
              <a:t> </a:t>
            </a:r>
            <a:r>
              <a:rPr dirty="0" err="1"/>
              <a:t>muassa</a:t>
            </a:r>
            <a:r>
              <a:rPr dirty="0"/>
              <a:t> </a:t>
            </a:r>
            <a:r>
              <a:rPr dirty="0" err="1"/>
              <a:t>junilla</a:t>
            </a:r>
            <a:r>
              <a:rPr dirty="0"/>
              <a:t> </a:t>
            </a:r>
            <a:r>
              <a:rPr dirty="0" err="1"/>
              <a:t>sekä</a:t>
            </a:r>
            <a:r>
              <a:rPr dirty="0"/>
              <a:t> </a:t>
            </a:r>
            <a:r>
              <a:rPr dirty="0" err="1"/>
              <a:t>sähköistetyillä</a:t>
            </a:r>
            <a:r>
              <a:rPr dirty="0"/>
              <a:t> </a:t>
            </a:r>
            <a:r>
              <a:rPr dirty="0" err="1"/>
              <a:t>raitiovaunuilla</a:t>
            </a:r>
            <a:r>
              <a:rPr dirty="0"/>
              <a:t> </a:t>
            </a:r>
            <a:br>
              <a:rPr dirty="0"/>
            </a:br>
            <a:r>
              <a:rPr dirty="0"/>
              <a:t>ja </a:t>
            </a:r>
            <a:r>
              <a:rPr dirty="0" err="1"/>
              <a:t>metrolla</a:t>
            </a:r>
            <a:r>
              <a:rPr dirty="0"/>
              <a:t>.</a:t>
            </a:r>
          </a:p>
          <a:p>
            <a:pPr marL="225592" indent="-225592">
              <a:lnSpc>
                <a:spcPct val="120000"/>
              </a:lnSpc>
              <a:spcBef>
                <a:spcPts val="1050"/>
              </a:spcBef>
              <a:buSzPct val="100000"/>
              <a:defRPr sz="4500"/>
            </a:pPr>
            <a:r>
              <a:rPr dirty="0" err="1"/>
              <a:t>Maailmassa</a:t>
            </a:r>
            <a:r>
              <a:rPr dirty="0"/>
              <a:t> </a:t>
            </a:r>
            <a:r>
              <a:rPr dirty="0" err="1"/>
              <a:t>siirryttiin</a:t>
            </a:r>
            <a:r>
              <a:rPr dirty="0"/>
              <a:t> </a:t>
            </a:r>
            <a:r>
              <a:rPr dirty="0" err="1"/>
              <a:t>yhtenäisiin</a:t>
            </a:r>
            <a:r>
              <a:rPr dirty="0"/>
              <a:t> </a:t>
            </a:r>
            <a:r>
              <a:rPr dirty="0" err="1"/>
              <a:t>aikavyöhykkeisiin</a:t>
            </a:r>
            <a:r>
              <a:rPr dirty="0"/>
              <a:t> </a:t>
            </a:r>
            <a:r>
              <a:rPr dirty="0" err="1"/>
              <a:t>vuonna</a:t>
            </a:r>
            <a:r>
              <a:rPr dirty="0"/>
              <a:t> 1884.</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64;p7"/>
          <p:cNvSpPr txBox="1"/>
          <p:nvPr/>
        </p:nvSpPr>
        <p:spPr>
          <a:xfrm>
            <a:off x="191785" y="134566"/>
            <a:ext cx="999932" cy="250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a:lnSpc>
                <a:spcPct val="80000"/>
              </a:lnSpc>
              <a:defRPr sz="1800" b="1">
                <a:latin typeface="Open Sans"/>
                <a:ea typeface="Open Sans"/>
                <a:cs typeface="Open Sans"/>
                <a:sym typeface="Open Sans"/>
              </a:defRPr>
            </a:lvl1pPr>
          </a:lstStyle>
          <a:p>
            <a:r>
              <a:rPr sz="900"/>
              <a:t>HI1  (LOPS 2021)</a:t>
            </a:r>
          </a:p>
        </p:txBody>
      </p:sp>
      <p:pic>
        <p:nvPicPr>
          <p:cNvPr id="40" name="Google Shape;65;p7" descr="Google Shape;65;p7"/>
          <p:cNvPicPr>
            <a:picLocks noChangeAspect="1"/>
          </p:cNvPicPr>
          <p:nvPr/>
        </p:nvPicPr>
        <p:blipFill>
          <a:blip r:embed="rId2"/>
          <a:stretch>
            <a:fillRect/>
          </a:stretch>
        </p:blipFill>
        <p:spPr>
          <a:xfrm>
            <a:off x="6509170" y="757364"/>
            <a:ext cx="5492739" cy="5990064"/>
          </a:xfrm>
          <a:prstGeom prst="rect">
            <a:avLst/>
          </a:prstGeom>
          <a:ln w="12700">
            <a:miter lim="400000"/>
          </a:ln>
        </p:spPr>
      </p:pic>
      <p:pic>
        <p:nvPicPr>
          <p:cNvPr id="41" name="Google Shape;6;p11" descr="Google Shape;6;p11"/>
          <p:cNvPicPr>
            <a:picLocks noChangeAspect="1"/>
          </p:cNvPicPr>
          <p:nvPr/>
        </p:nvPicPr>
        <p:blipFill>
          <a:blip r:embed="rId3"/>
          <a:stretch>
            <a:fillRect/>
          </a:stretch>
        </p:blipFill>
        <p:spPr>
          <a:xfrm>
            <a:off x="10861273" y="162627"/>
            <a:ext cx="1178330" cy="512944"/>
          </a:xfrm>
          <a:prstGeom prst="rect">
            <a:avLst/>
          </a:prstGeom>
          <a:ln w="12700">
            <a:miter lim="400000"/>
          </a:ln>
        </p:spPr>
      </p:pic>
      <p:sp>
        <p:nvSpPr>
          <p:cNvPr id="42" name="Google Shape;62;p7"/>
          <p:cNvSpPr txBox="1">
            <a:spLocks noGrp="1"/>
          </p:cNvSpPr>
          <p:nvPr>
            <p:ph type="title" idx="4294967295"/>
          </p:nvPr>
        </p:nvSpPr>
        <p:spPr>
          <a:xfrm>
            <a:off x="375540" y="358121"/>
            <a:ext cx="5490874" cy="1105351"/>
          </a:xfrm>
          <a:prstGeom prst="rect">
            <a:avLst/>
          </a:prstGeom>
        </p:spPr>
        <p:txBody>
          <a:bodyPr anchor="t">
            <a:noAutofit/>
          </a:bodyPr>
          <a:lstStyle>
            <a:lvl1pPr algn="l" defTabSz="868680">
              <a:defRPr sz="6700"/>
            </a:lvl1pPr>
          </a:lstStyle>
          <a:p>
            <a:r>
              <a:rPr sz="4000" dirty="0" err="1"/>
              <a:t>Kiihtyvä</a:t>
            </a:r>
            <a:r>
              <a:rPr sz="4000" dirty="0"/>
              <a:t> </a:t>
            </a:r>
            <a:r>
              <a:rPr sz="4000" dirty="0" err="1"/>
              <a:t>kaupungistuminen</a:t>
            </a:r>
            <a:r>
              <a:rPr sz="4000" dirty="0"/>
              <a:t> </a:t>
            </a:r>
          </a:p>
        </p:txBody>
      </p:sp>
      <p:sp>
        <p:nvSpPr>
          <p:cNvPr id="43" name="Google Shape;63;p7"/>
          <p:cNvSpPr txBox="1">
            <a:spLocks noGrp="1"/>
          </p:cNvSpPr>
          <p:nvPr>
            <p:ph type="body" sz="half" idx="4294967295"/>
          </p:nvPr>
        </p:nvSpPr>
        <p:spPr>
          <a:xfrm>
            <a:off x="656665" y="2331805"/>
            <a:ext cx="5405702" cy="4038001"/>
          </a:xfrm>
          <a:prstGeom prst="rect">
            <a:avLst/>
          </a:prstGeom>
        </p:spPr>
        <p:txBody>
          <a:bodyPr>
            <a:normAutofit fontScale="70000" lnSpcReduction="20000"/>
          </a:bodyPr>
          <a:lstStyle/>
          <a:p>
            <a:pPr marL="205539" indent="-205539">
              <a:lnSpc>
                <a:spcPct val="120000"/>
              </a:lnSpc>
              <a:spcBef>
                <a:spcPts val="1050"/>
              </a:spcBef>
              <a:buSzPct val="100000"/>
              <a:defRPr sz="4100">
                <a:solidFill>
                  <a:srgbClr val="363630"/>
                </a:solidFill>
              </a:defRPr>
            </a:pPr>
            <a:r>
              <a:rPr dirty="0"/>
              <a:t> </a:t>
            </a:r>
            <a:r>
              <a:rPr dirty="0" err="1"/>
              <a:t>Kaupunkien</a:t>
            </a:r>
            <a:r>
              <a:rPr dirty="0"/>
              <a:t> </a:t>
            </a:r>
            <a:r>
              <a:rPr dirty="0" err="1"/>
              <a:t>väkiluku</a:t>
            </a:r>
            <a:r>
              <a:rPr dirty="0"/>
              <a:t> </a:t>
            </a:r>
            <a:r>
              <a:rPr dirty="0" err="1"/>
              <a:t>kasvoi</a:t>
            </a:r>
            <a:r>
              <a:rPr dirty="0"/>
              <a:t> </a:t>
            </a:r>
            <a:r>
              <a:rPr dirty="0" err="1"/>
              <a:t>nopeasti</a:t>
            </a:r>
            <a:r>
              <a:rPr dirty="0"/>
              <a:t>.</a:t>
            </a:r>
          </a:p>
          <a:p>
            <a:pPr marL="205539" indent="-205539">
              <a:lnSpc>
                <a:spcPct val="120000"/>
              </a:lnSpc>
              <a:spcBef>
                <a:spcPts val="1050"/>
              </a:spcBef>
              <a:buSzPct val="100000"/>
              <a:defRPr sz="4100">
                <a:solidFill>
                  <a:srgbClr val="363630"/>
                </a:solidFill>
              </a:defRPr>
            </a:pPr>
            <a:r>
              <a:rPr dirty="0" err="1"/>
              <a:t>Asumisolot</a:t>
            </a:r>
            <a:r>
              <a:rPr dirty="0"/>
              <a:t> </a:t>
            </a:r>
            <a:r>
              <a:rPr dirty="0" err="1"/>
              <a:t>olivat</a:t>
            </a:r>
            <a:r>
              <a:rPr dirty="0"/>
              <a:t> </a:t>
            </a:r>
            <a:r>
              <a:rPr dirty="0" err="1"/>
              <a:t>huonot</a:t>
            </a:r>
            <a:r>
              <a:rPr dirty="0"/>
              <a:t> </a:t>
            </a:r>
            <a:r>
              <a:rPr dirty="0" err="1"/>
              <a:t>ahtaissa</a:t>
            </a:r>
            <a:r>
              <a:rPr dirty="0"/>
              <a:t> </a:t>
            </a:r>
            <a:r>
              <a:rPr dirty="0" err="1"/>
              <a:t>slummeissa</a:t>
            </a:r>
            <a:r>
              <a:rPr dirty="0"/>
              <a:t> ja </a:t>
            </a:r>
            <a:r>
              <a:rPr dirty="0" err="1"/>
              <a:t>hygienia</a:t>
            </a:r>
            <a:r>
              <a:rPr dirty="0"/>
              <a:t> </a:t>
            </a:r>
            <a:r>
              <a:rPr dirty="0" err="1"/>
              <a:t>huonoa</a:t>
            </a:r>
            <a:r>
              <a:rPr dirty="0"/>
              <a:t>, </a:t>
            </a:r>
            <a:r>
              <a:rPr dirty="0" err="1"/>
              <a:t>joten</a:t>
            </a:r>
            <a:r>
              <a:rPr dirty="0"/>
              <a:t> </a:t>
            </a:r>
            <a:r>
              <a:rPr dirty="0" err="1"/>
              <a:t>taudit</a:t>
            </a:r>
            <a:r>
              <a:rPr dirty="0"/>
              <a:t> </a:t>
            </a:r>
            <a:r>
              <a:rPr dirty="0" err="1"/>
              <a:t>levisivät</a:t>
            </a:r>
            <a:r>
              <a:rPr dirty="0"/>
              <a:t> </a:t>
            </a:r>
            <a:r>
              <a:rPr dirty="0" err="1"/>
              <a:t>helposti</a:t>
            </a:r>
            <a:r>
              <a:rPr dirty="0"/>
              <a:t>.</a:t>
            </a:r>
          </a:p>
          <a:p>
            <a:pPr marL="205539" indent="-205539">
              <a:lnSpc>
                <a:spcPct val="120000"/>
              </a:lnSpc>
              <a:spcBef>
                <a:spcPts val="1050"/>
              </a:spcBef>
              <a:buSzPct val="100000"/>
              <a:defRPr sz="4100">
                <a:solidFill>
                  <a:srgbClr val="363630"/>
                </a:solidFill>
              </a:defRPr>
            </a:pPr>
            <a:r>
              <a:rPr dirty="0" err="1"/>
              <a:t>Useita</a:t>
            </a:r>
            <a:r>
              <a:rPr dirty="0"/>
              <a:t> </a:t>
            </a:r>
            <a:r>
              <a:rPr dirty="0" err="1"/>
              <a:t>Euroopan</a:t>
            </a:r>
            <a:r>
              <a:rPr dirty="0"/>
              <a:t> </a:t>
            </a:r>
            <a:r>
              <a:rPr dirty="0" err="1"/>
              <a:t>kaupunkeja</a:t>
            </a:r>
            <a:r>
              <a:rPr dirty="0"/>
              <a:t> </a:t>
            </a:r>
            <a:r>
              <a:rPr dirty="0" err="1"/>
              <a:t>kasvoi</a:t>
            </a:r>
            <a:r>
              <a:rPr dirty="0"/>
              <a:t> </a:t>
            </a:r>
            <a:r>
              <a:rPr dirty="0" err="1"/>
              <a:t>miljoonakaupungeiksi</a:t>
            </a:r>
            <a:r>
              <a:rPr dirty="0"/>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Google Shape;72;gdfa55904c9_0_16"/>
          <p:cNvSpPr txBox="1"/>
          <p:nvPr/>
        </p:nvSpPr>
        <p:spPr>
          <a:xfrm>
            <a:off x="191784" y="134566"/>
            <a:ext cx="999902" cy="25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a:lnSpc>
                <a:spcPct val="80000"/>
              </a:lnSpc>
              <a:defRPr sz="1800" b="1">
                <a:latin typeface="Open Sans"/>
                <a:ea typeface="Open Sans"/>
                <a:cs typeface="Open Sans"/>
                <a:sym typeface="Open Sans"/>
              </a:defRPr>
            </a:lvl1pPr>
          </a:lstStyle>
          <a:p>
            <a:r>
              <a:rPr sz="900"/>
              <a:t>HI1 (LOPS 2021)</a:t>
            </a:r>
          </a:p>
        </p:txBody>
      </p:sp>
      <p:pic>
        <p:nvPicPr>
          <p:cNvPr id="46" name="Google Shape;74;gdfa55904c9_0_16" descr="Google Shape;74;gdfa55904c9_0_16"/>
          <p:cNvPicPr>
            <a:picLocks noChangeAspect="1"/>
          </p:cNvPicPr>
          <p:nvPr/>
        </p:nvPicPr>
        <p:blipFill>
          <a:blip r:embed="rId2"/>
          <a:stretch>
            <a:fillRect/>
          </a:stretch>
        </p:blipFill>
        <p:spPr>
          <a:xfrm>
            <a:off x="7561163" y="-316526"/>
            <a:ext cx="4623022" cy="7590036"/>
          </a:xfrm>
          <a:prstGeom prst="rect">
            <a:avLst/>
          </a:prstGeom>
          <a:ln w="12700">
            <a:miter lim="400000"/>
          </a:ln>
        </p:spPr>
      </p:pic>
      <p:sp>
        <p:nvSpPr>
          <p:cNvPr id="47" name="Google Shape;73;gdfa55904c9_0_16"/>
          <p:cNvSpPr txBox="1"/>
          <p:nvPr/>
        </p:nvSpPr>
        <p:spPr>
          <a:xfrm>
            <a:off x="7690423" y="60375"/>
            <a:ext cx="1446221" cy="200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spAutoFit/>
          </a:bodyPr>
          <a:lstStyle>
            <a:lvl1pPr>
              <a:defRPr sz="2000" i="1">
                <a:solidFill>
                  <a:srgbClr val="FFFFFF"/>
                </a:solidFill>
                <a:latin typeface="Open Sans"/>
                <a:ea typeface="Open Sans"/>
                <a:cs typeface="Open Sans"/>
                <a:sym typeface="Open Sans"/>
              </a:defRPr>
            </a:lvl1pPr>
          </a:lstStyle>
          <a:p>
            <a:r>
              <a:rPr sz="1000"/>
              <a:t>Lähde: Keely Short (PD)</a:t>
            </a:r>
          </a:p>
        </p:txBody>
      </p:sp>
      <p:sp>
        <p:nvSpPr>
          <p:cNvPr id="48" name="Google Shape;70;gdfa55904c9_0_16"/>
          <p:cNvSpPr txBox="1">
            <a:spLocks noGrp="1"/>
          </p:cNvSpPr>
          <p:nvPr>
            <p:ph type="title" idx="4294967295"/>
          </p:nvPr>
        </p:nvSpPr>
        <p:spPr>
          <a:xfrm>
            <a:off x="642487" y="709123"/>
            <a:ext cx="4829776" cy="1105350"/>
          </a:xfrm>
          <a:prstGeom prst="rect">
            <a:avLst/>
          </a:prstGeom>
        </p:spPr>
        <p:txBody>
          <a:bodyPr anchor="t">
            <a:normAutofit fontScale="90000"/>
          </a:bodyPr>
          <a:lstStyle>
            <a:lvl1pPr algn="l">
              <a:defRPr sz="7100"/>
            </a:lvl1pPr>
          </a:lstStyle>
          <a:p>
            <a:r>
              <a:rPr dirty="0" err="1"/>
              <a:t>Epäkohtia</a:t>
            </a:r>
            <a:r>
              <a:rPr dirty="0"/>
              <a:t> </a:t>
            </a:r>
            <a:r>
              <a:rPr dirty="0" err="1"/>
              <a:t>työoloissa</a:t>
            </a:r>
            <a:endParaRPr dirty="0"/>
          </a:p>
        </p:txBody>
      </p:sp>
      <p:sp>
        <p:nvSpPr>
          <p:cNvPr id="49" name="Google Shape;71;gdfa55904c9_0_16"/>
          <p:cNvSpPr txBox="1">
            <a:spLocks noGrp="1"/>
          </p:cNvSpPr>
          <p:nvPr>
            <p:ph type="body" sz="half" idx="4294967295"/>
          </p:nvPr>
        </p:nvSpPr>
        <p:spPr>
          <a:xfrm>
            <a:off x="444233" y="2564899"/>
            <a:ext cx="5936551" cy="4158535"/>
          </a:xfrm>
          <a:prstGeom prst="rect">
            <a:avLst/>
          </a:prstGeom>
        </p:spPr>
        <p:txBody>
          <a:bodyPr>
            <a:normAutofit fontScale="55000" lnSpcReduction="20000"/>
          </a:bodyPr>
          <a:lstStyle/>
          <a:p>
            <a:pPr marL="225592" indent="-225592">
              <a:lnSpc>
                <a:spcPct val="120000"/>
              </a:lnSpc>
              <a:spcBef>
                <a:spcPts val="1050"/>
              </a:spcBef>
              <a:buSzPct val="100000"/>
              <a:defRPr sz="4500"/>
            </a:pPr>
            <a:r>
              <a:rPr dirty="0" err="1"/>
              <a:t>Teollistumisen</a:t>
            </a:r>
            <a:r>
              <a:rPr dirty="0"/>
              <a:t> </a:t>
            </a:r>
            <a:r>
              <a:rPr dirty="0" err="1"/>
              <a:t>alkuvaiheessa</a:t>
            </a:r>
            <a:r>
              <a:rPr dirty="0"/>
              <a:t> </a:t>
            </a:r>
            <a:r>
              <a:rPr dirty="0" err="1"/>
              <a:t>työväestön</a:t>
            </a:r>
            <a:r>
              <a:rPr dirty="0"/>
              <a:t> </a:t>
            </a:r>
            <a:r>
              <a:rPr dirty="0" err="1"/>
              <a:t>asema</a:t>
            </a:r>
            <a:r>
              <a:rPr dirty="0"/>
              <a:t> </a:t>
            </a:r>
            <a:r>
              <a:rPr dirty="0" err="1"/>
              <a:t>oli</a:t>
            </a:r>
            <a:r>
              <a:rPr dirty="0"/>
              <a:t> </a:t>
            </a:r>
            <a:r>
              <a:rPr dirty="0" err="1"/>
              <a:t>huono</a:t>
            </a:r>
            <a:r>
              <a:rPr dirty="0"/>
              <a:t> ja </a:t>
            </a:r>
            <a:r>
              <a:rPr dirty="0" err="1"/>
              <a:t>palkka</a:t>
            </a:r>
            <a:r>
              <a:rPr dirty="0"/>
              <a:t> </a:t>
            </a:r>
            <a:r>
              <a:rPr dirty="0" err="1"/>
              <a:t>pieni</a:t>
            </a:r>
            <a:r>
              <a:rPr dirty="0"/>
              <a:t>.</a:t>
            </a:r>
          </a:p>
          <a:p>
            <a:pPr marL="225592" indent="-225592">
              <a:lnSpc>
                <a:spcPct val="120000"/>
              </a:lnSpc>
              <a:spcBef>
                <a:spcPts val="1050"/>
              </a:spcBef>
              <a:buSzPct val="100000"/>
              <a:defRPr sz="4500"/>
            </a:pPr>
            <a:r>
              <a:rPr dirty="0" err="1"/>
              <a:t>Työntekijöillä</a:t>
            </a:r>
            <a:r>
              <a:rPr dirty="0"/>
              <a:t> </a:t>
            </a:r>
            <a:r>
              <a:rPr dirty="0" err="1"/>
              <a:t>ei</a:t>
            </a:r>
            <a:r>
              <a:rPr dirty="0"/>
              <a:t> </a:t>
            </a:r>
            <a:r>
              <a:rPr dirty="0" err="1"/>
              <a:t>ollut</a:t>
            </a:r>
            <a:r>
              <a:rPr dirty="0"/>
              <a:t> </a:t>
            </a:r>
            <a:r>
              <a:rPr dirty="0" err="1"/>
              <a:t>mitään</a:t>
            </a:r>
            <a:r>
              <a:rPr dirty="0"/>
              <a:t> </a:t>
            </a:r>
            <a:r>
              <a:rPr dirty="0" err="1"/>
              <a:t>oikeuksia</a:t>
            </a:r>
            <a:r>
              <a:rPr dirty="0"/>
              <a:t> </a:t>
            </a:r>
            <a:r>
              <a:rPr dirty="0" err="1"/>
              <a:t>eikä</a:t>
            </a:r>
            <a:r>
              <a:rPr dirty="0"/>
              <a:t> </a:t>
            </a:r>
            <a:r>
              <a:rPr dirty="0" err="1"/>
              <a:t>työsuojelusta</a:t>
            </a:r>
            <a:r>
              <a:rPr dirty="0"/>
              <a:t> </a:t>
            </a:r>
            <a:r>
              <a:rPr dirty="0" err="1"/>
              <a:t>piitattu</a:t>
            </a:r>
            <a:r>
              <a:rPr dirty="0"/>
              <a:t>.</a:t>
            </a:r>
          </a:p>
          <a:p>
            <a:pPr marL="225592" indent="-225592">
              <a:lnSpc>
                <a:spcPct val="120000"/>
              </a:lnSpc>
              <a:spcBef>
                <a:spcPts val="1050"/>
              </a:spcBef>
              <a:buSzPct val="100000"/>
              <a:defRPr sz="4500"/>
            </a:pPr>
            <a:r>
              <a:rPr dirty="0" err="1"/>
              <a:t>Työpäivät</a:t>
            </a:r>
            <a:r>
              <a:rPr dirty="0"/>
              <a:t> </a:t>
            </a:r>
            <a:r>
              <a:rPr dirty="0" err="1"/>
              <a:t>olivat</a:t>
            </a:r>
            <a:r>
              <a:rPr dirty="0"/>
              <a:t> </a:t>
            </a:r>
            <a:r>
              <a:rPr dirty="0" err="1"/>
              <a:t>pitkiä</a:t>
            </a:r>
            <a:r>
              <a:rPr dirty="0"/>
              <a:t> ja </a:t>
            </a:r>
            <a:r>
              <a:rPr dirty="0" err="1"/>
              <a:t>tehdastyö</a:t>
            </a:r>
            <a:r>
              <a:rPr dirty="0"/>
              <a:t> </a:t>
            </a:r>
            <a:r>
              <a:rPr dirty="0" err="1"/>
              <a:t>vaarallista</a:t>
            </a:r>
            <a:r>
              <a:rPr dirty="0"/>
              <a:t>.</a:t>
            </a:r>
          </a:p>
          <a:p>
            <a:pPr marL="225592" indent="-225592">
              <a:lnSpc>
                <a:spcPct val="120000"/>
              </a:lnSpc>
              <a:spcBef>
                <a:spcPts val="1050"/>
              </a:spcBef>
              <a:buSzPct val="100000"/>
              <a:defRPr sz="4500"/>
            </a:pPr>
            <a:r>
              <a:rPr dirty="0" err="1"/>
              <a:t>Halvan</a:t>
            </a:r>
            <a:r>
              <a:rPr dirty="0"/>
              <a:t> </a:t>
            </a:r>
            <a:r>
              <a:rPr dirty="0" err="1"/>
              <a:t>lapsityövoiman</a:t>
            </a:r>
            <a:r>
              <a:rPr dirty="0"/>
              <a:t> </a:t>
            </a:r>
            <a:r>
              <a:rPr dirty="0" err="1"/>
              <a:t>käyttö</a:t>
            </a:r>
            <a:r>
              <a:rPr dirty="0"/>
              <a:t> </a:t>
            </a:r>
            <a:r>
              <a:rPr dirty="0" err="1"/>
              <a:t>oli</a:t>
            </a:r>
            <a:r>
              <a:rPr dirty="0"/>
              <a:t> </a:t>
            </a:r>
            <a:r>
              <a:rPr dirty="0" err="1"/>
              <a:t>yleistä</a:t>
            </a:r>
            <a:r>
              <a:rPr dirty="0"/>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Google Shape;81;gdfc41a933b_0_2"/>
          <p:cNvSpPr txBox="1"/>
          <p:nvPr/>
        </p:nvSpPr>
        <p:spPr>
          <a:xfrm>
            <a:off x="191784" y="134566"/>
            <a:ext cx="999902" cy="25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ormAutofit/>
          </a:bodyPr>
          <a:lstStyle>
            <a:lvl1pPr>
              <a:lnSpc>
                <a:spcPct val="80000"/>
              </a:lnSpc>
              <a:defRPr sz="1800" b="1">
                <a:latin typeface="Open Sans"/>
                <a:ea typeface="Open Sans"/>
                <a:cs typeface="Open Sans"/>
                <a:sym typeface="Open Sans"/>
              </a:defRPr>
            </a:lvl1pPr>
          </a:lstStyle>
          <a:p>
            <a:r>
              <a:rPr sz="900"/>
              <a:t>HI1 (LOPS 2021)</a:t>
            </a:r>
          </a:p>
        </p:txBody>
      </p:sp>
      <p:sp>
        <p:nvSpPr>
          <p:cNvPr id="52" name="Google Shape;82;gdfc41a933b_0_2"/>
          <p:cNvSpPr txBox="1"/>
          <p:nvPr/>
        </p:nvSpPr>
        <p:spPr>
          <a:xfrm rot="21300000">
            <a:off x="9076237" y="4008205"/>
            <a:ext cx="2980845" cy="200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spAutoFit/>
          </a:bodyPr>
          <a:lstStyle>
            <a:lvl1pPr algn="r">
              <a:defRPr sz="2000" i="1">
                <a:solidFill>
                  <a:srgbClr val="363630"/>
                </a:solidFill>
                <a:latin typeface="Open Sans"/>
                <a:ea typeface="Open Sans"/>
                <a:cs typeface="Open Sans"/>
                <a:sym typeface="Open Sans"/>
              </a:defRPr>
            </a:lvl1pPr>
          </a:lstStyle>
          <a:p>
            <a:r>
              <a:rPr sz="1000"/>
              <a:t>Lähde: Flickr (Recuerdos de Pandora CC-BY SA 2.0)</a:t>
            </a:r>
          </a:p>
        </p:txBody>
      </p:sp>
      <p:grpSp>
        <p:nvGrpSpPr>
          <p:cNvPr id="55" name="Google Shape;83;gdfc41a933b_0_2"/>
          <p:cNvGrpSpPr/>
          <p:nvPr/>
        </p:nvGrpSpPr>
        <p:grpSpPr>
          <a:xfrm>
            <a:off x="5307287" y="676913"/>
            <a:ext cx="6467372" cy="4604802"/>
            <a:chOff x="0" y="1"/>
            <a:chExt cx="12934742" cy="9209602"/>
          </a:xfrm>
        </p:grpSpPr>
        <p:pic>
          <p:nvPicPr>
            <p:cNvPr id="53" name="Google Shape;83;gdfc41a933b_0_2" descr="Google Shape;83;gdfc41a933b_0_2"/>
            <p:cNvPicPr>
              <a:picLocks noChangeAspect="1"/>
            </p:cNvPicPr>
            <p:nvPr/>
          </p:nvPicPr>
          <p:blipFill>
            <a:blip r:embed="rId3"/>
            <a:stretch>
              <a:fillRect/>
            </a:stretch>
          </p:blipFill>
          <p:spPr>
            <a:xfrm rot="21300000">
              <a:off x="534286" y="722393"/>
              <a:ext cx="11862851" cy="7726865"/>
            </a:xfrm>
            <a:prstGeom prst="rect">
              <a:avLst/>
            </a:prstGeom>
            <a:ln w="12700" cap="flat">
              <a:noFill/>
              <a:miter lim="400000"/>
            </a:ln>
            <a:effectLst/>
          </p:spPr>
        </p:pic>
        <p:pic>
          <p:nvPicPr>
            <p:cNvPr id="54" name="Google Shape;83;gdfc41a933b_0_2" descr="Google Shape;83;gdfc41a933b_0_2"/>
            <p:cNvPicPr>
              <a:picLocks noChangeAspect="1"/>
            </p:cNvPicPr>
            <p:nvPr/>
          </p:nvPicPr>
          <p:blipFill>
            <a:blip r:embed="rId4"/>
            <a:stretch>
              <a:fillRect/>
            </a:stretch>
          </p:blipFill>
          <p:spPr>
            <a:xfrm rot="21300000">
              <a:off x="332746" y="519120"/>
              <a:ext cx="12269251" cy="8171365"/>
            </a:xfrm>
            <a:prstGeom prst="rect">
              <a:avLst/>
            </a:prstGeom>
            <a:ln w="12700" cap="flat">
              <a:noFill/>
              <a:miter lim="400000"/>
            </a:ln>
            <a:effectLst/>
          </p:spPr>
        </p:pic>
      </p:grpSp>
      <p:sp>
        <p:nvSpPr>
          <p:cNvPr id="56" name="Google Shape;79;gdfc41a933b_0_2"/>
          <p:cNvSpPr txBox="1">
            <a:spLocks noGrp="1"/>
          </p:cNvSpPr>
          <p:nvPr>
            <p:ph type="title" idx="4294967295"/>
          </p:nvPr>
        </p:nvSpPr>
        <p:spPr>
          <a:xfrm>
            <a:off x="417341" y="849774"/>
            <a:ext cx="4834389" cy="1105351"/>
          </a:xfrm>
          <a:prstGeom prst="rect">
            <a:avLst/>
          </a:prstGeom>
        </p:spPr>
        <p:txBody>
          <a:bodyPr anchor="t">
            <a:normAutofit fontScale="90000"/>
          </a:bodyPr>
          <a:lstStyle>
            <a:lvl1pPr algn="l">
              <a:defRPr sz="7100"/>
            </a:lvl1pPr>
          </a:lstStyle>
          <a:p>
            <a:r>
              <a:t>Työväki järjestäytyy</a:t>
            </a:r>
          </a:p>
        </p:txBody>
      </p:sp>
      <p:sp>
        <p:nvSpPr>
          <p:cNvPr id="57" name="Google Shape;80;gdfc41a933b_0_2"/>
          <p:cNvSpPr txBox="1">
            <a:spLocks noGrp="1"/>
          </p:cNvSpPr>
          <p:nvPr>
            <p:ph type="body" sz="half" idx="4294967295"/>
          </p:nvPr>
        </p:nvSpPr>
        <p:spPr>
          <a:xfrm>
            <a:off x="191784" y="2720408"/>
            <a:ext cx="5678659" cy="4003026"/>
          </a:xfrm>
          <a:prstGeom prst="rect">
            <a:avLst/>
          </a:prstGeom>
        </p:spPr>
        <p:txBody>
          <a:bodyPr>
            <a:normAutofit fontScale="55000" lnSpcReduction="20000"/>
          </a:bodyPr>
          <a:lstStyle/>
          <a:p>
            <a:pPr marL="225592" indent="-225592">
              <a:lnSpc>
                <a:spcPct val="120000"/>
              </a:lnSpc>
              <a:spcBef>
                <a:spcPts val="1050"/>
              </a:spcBef>
              <a:buSzPct val="100000"/>
              <a:defRPr sz="4500"/>
            </a:pPr>
            <a:r>
              <a:rPr dirty="0" err="1"/>
              <a:t>Teollistumisen</a:t>
            </a:r>
            <a:r>
              <a:rPr dirty="0"/>
              <a:t> </a:t>
            </a:r>
            <a:r>
              <a:rPr dirty="0" err="1"/>
              <a:t>aiheuttamat</a:t>
            </a:r>
            <a:r>
              <a:rPr dirty="0"/>
              <a:t> </a:t>
            </a:r>
            <a:r>
              <a:rPr dirty="0" err="1"/>
              <a:t>epäkohdat</a:t>
            </a:r>
            <a:r>
              <a:rPr dirty="0"/>
              <a:t> </a:t>
            </a:r>
            <a:r>
              <a:rPr dirty="0" err="1"/>
              <a:t>saivat</a:t>
            </a:r>
            <a:r>
              <a:rPr dirty="0"/>
              <a:t> </a:t>
            </a:r>
            <a:r>
              <a:rPr dirty="0" err="1"/>
              <a:t>työväestön</a:t>
            </a:r>
            <a:r>
              <a:rPr dirty="0"/>
              <a:t> </a:t>
            </a:r>
            <a:r>
              <a:rPr dirty="0" err="1"/>
              <a:t>vaatimaan</a:t>
            </a:r>
            <a:r>
              <a:rPr dirty="0"/>
              <a:t> </a:t>
            </a:r>
            <a:r>
              <a:rPr dirty="0" err="1"/>
              <a:t>parannuksia</a:t>
            </a:r>
            <a:r>
              <a:rPr dirty="0"/>
              <a:t> </a:t>
            </a:r>
            <a:r>
              <a:rPr dirty="0" err="1"/>
              <a:t>työoloihin</a:t>
            </a:r>
            <a:r>
              <a:rPr dirty="0"/>
              <a:t>.</a:t>
            </a:r>
          </a:p>
          <a:p>
            <a:pPr marL="225592" indent="-225592">
              <a:lnSpc>
                <a:spcPct val="120000"/>
              </a:lnSpc>
              <a:buSzPct val="100000"/>
              <a:defRPr sz="4500"/>
            </a:pPr>
            <a:r>
              <a:rPr dirty="0"/>
              <a:t>Karl Marx ja Friedrich Engels </a:t>
            </a:r>
            <a:r>
              <a:rPr dirty="0" err="1"/>
              <a:t>kehittivät</a:t>
            </a:r>
            <a:r>
              <a:rPr dirty="0"/>
              <a:t> </a:t>
            </a:r>
            <a:r>
              <a:rPr dirty="0" err="1"/>
              <a:t>työväen</a:t>
            </a:r>
            <a:r>
              <a:rPr dirty="0"/>
              <a:t> </a:t>
            </a:r>
            <a:r>
              <a:rPr dirty="0" err="1"/>
              <a:t>poliittiseksi</a:t>
            </a:r>
            <a:r>
              <a:rPr dirty="0"/>
              <a:t> </a:t>
            </a:r>
            <a:r>
              <a:rPr dirty="0" err="1"/>
              <a:t>aatteeksi</a:t>
            </a:r>
            <a:r>
              <a:rPr dirty="0"/>
              <a:t> </a:t>
            </a:r>
            <a:r>
              <a:rPr dirty="0" err="1"/>
              <a:t>sosialismin</a:t>
            </a:r>
            <a:r>
              <a:rPr dirty="0"/>
              <a:t>.</a:t>
            </a:r>
          </a:p>
          <a:p>
            <a:pPr marL="225592" indent="-225592">
              <a:lnSpc>
                <a:spcPct val="120000"/>
              </a:lnSpc>
              <a:spcBef>
                <a:spcPts val="1050"/>
              </a:spcBef>
              <a:buSzPct val="100000"/>
              <a:defRPr sz="4500"/>
            </a:pPr>
            <a:r>
              <a:rPr dirty="0" err="1"/>
              <a:t>Sosialismi</a:t>
            </a:r>
            <a:r>
              <a:rPr dirty="0"/>
              <a:t> </a:t>
            </a:r>
            <a:r>
              <a:rPr dirty="0" err="1"/>
              <a:t>ajoi</a:t>
            </a:r>
            <a:r>
              <a:rPr dirty="0"/>
              <a:t> </a:t>
            </a:r>
            <a:r>
              <a:rPr dirty="0" err="1"/>
              <a:t>yhteiskunnallista</a:t>
            </a:r>
            <a:r>
              <a:rPr dirty="0"/>
              <a:t> </a:t>
            </a:r>
            <a:r>
              <a:rPr dirty="0" err="1"/>
              <a:t>tasa-arvoa</a:t>
            </a:r>
            <a:r>
              <a:rPr dirty="0"/>
              <a:t>, </a:t>
            </a:r>
            <a:r>
              <a:rPr dirty="0" err="1"/>
              <a:t>yleistä</a:t>
            </a:r>
            <a:r>
              <a:rPr dirty="0"/>
              <a:t> </a:t>
            </a:r>
            <a:r>
              <a:rPr dirty="0" err="1"/>
              <a:t>äänioikeutta</a:t>
            </a:r>
            <a:r>
              <a:rPr dirty="0"/>
              <a:t> ja </a:t>
            </a:r>
            <a:r>
              <a:rPr dirty="0" err="1"/>
              <a:t>yksityisomistuksen</a:t>
            </a:r>
            <a:r>
              <a:rPr dirty="0"/>
              <a:t> </a:t>
            </a:r>
            <a:r>
              <a:rPr dirty="0" err="1"/>
              <a:t>poistamista</a:t>
            </a:r>
            <a:r>
              <a:rPr dirty="0"/>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uva, joka sisältää kohteen ulko, vuori, valkoinen, vanha&#10;&#10;Kuvaus luotu automaattisesti">
            <a:extLst>
              <a:ext uri="{FF2B5EF4-FFF2-40B4-BE49-F238E27FC236}">
                <a16:creationId xmlns:a16="http://schemas.microsoft.com/office/drawing/2014/main" id="{A5D04F4B-EDFF-21D5-89D8-E37EE21B119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871"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67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96">
            <a:extLst>
              <a:ext uri="{FF2B5EF4-FFF2-40B4-BE49-F238E27FC236}">
                <a16:creationId xmlns:a16="http://schemas.microsoft.com/office/drawing/2014/main" id="{D53CE4D8-1659-D02E-F7C7-5539916DBF3C}"/>
              </a:ext>
            </a:extLst>
          </p:cNvPr>
          <p:cNvPicPr preferRelativeResize="0">
            <a:picLocks noGrp="1"/>
          </p:cNvPicPr>
          <p:nvPr>
            <p:ph idx="1"/>
          </p:nvPr>
        </p:nvPicPr>
        <p:blipFill rotWithShape="1">
          <a:blip r:embed="rId3">
            <a:alphaModFix/>
          </a:blip>
          <a:srcRect t="19336"/>
          <a:stretch/>
        </p:blipFill>
        <p:spPr>
          <a:xfrm>
            <a:off x="1905000" y="137160"/>
            <a:ext cx="9037320" cy="6598919"/>
          </a:xfrm>
          <a:prstGeom prst="rect">
            <a:avLst/>
          </a:prstGeom>
          <a:noFill/>
          <a:ln>
            <a:noFill/>
          </a:ln>
        </p:spPr>
      </p:pic>
    </p:spTree>
    <p:extLst>
      <p:ext uri="{BB962C8B-B14F-4D97-AF65-F5344CB8AC3E}">
        <p14:creationId xmlns:p14="http://schemas.microsoft.com/office/powerpoint/2010/main" val="111484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Otsikko 1">
            <a:extLst>
              <a:ext uri="{FF2B5EF4-FFF2-40B4-BE49-F238E27FC236}">
                <a16:creationId xmlns:a16="http://schemas.microsoft.com/office/drawing/2014/main" id="{A6E1729F-CD0D-485F-DF25-4239EB35C21D}"/>
              </a:ext>
            </a:extLst>
          </p:cNvPr>
          <p:cNvSpPr>
            <a:spLocks noGrp="1"/>
          </p:cNvSpPr>
          <p:nvPr>
            <p:ph type="title"/>
          </p:nvPr>
        </p:nvSpPr>
        <p:spPr>
          <a:xfrm>
            <a:off x="767290" y="1166932"/>
            <a:ext cx="3582073" cy="4279709"/>
          </a:xfrm>
        </p:spPr>
        <p:txBody>
          <a:bodyPr anchor="ctr">
            <a:normAutofit/>
          </a:bodyPr>
          <a:lstStyle/>
          <a:p>
            <a:r>
              <a:rPr lang="fi-FI">
                <a:solidFill>
                  <a:schemeClr val="bg1"/>
                </a:solidFill>
              </a:rPr>
              <a:t>Teollistuminen pienensi maailmaa</a:t>
            </a:r>
          </a:p>
        </p:txBody>
      </p:sp>
      <p:sp>
        <p:nvSpPr>
          <p:cNvPr id="3" name="Sisällön paikkamerkki 2">
            <a:extLst>
              <a:ext uri="{FF2B5EF4-FFF2-40B4-BE49-F238E27FC236}">
                <a16:creationId xmlns:a16="http://schemas.microsoft.com/office/drawing/2014/main" id="{623ACE52-671E-A0DA-1754-D7E62EE98AC7}"/>
              </a:ext>
            </a:extLst>
          </p:cNvPr>
          <p:cNvSpPr>
            <a:spLocks noGrp="1"/>
          </p:cNvSpPr>
          <p:nvPr>
            <p:ph idx="1"/>
          </p:nvPr>
        </p:nvSpPr>
        <p:spPr>
          <a:xfrm>
            <a:off x="4927253" y="275771"/>
            <a:ext cx="7264747" cy="6342743"/>
          </a:xfrm>
        </p:spPr>
        <p:txBody>
          <a:bodyPr anchor="ctr">
            <a:normAutofit/>
          </a:bodyPr>
          <a:lstStyle/>
          <a:p>
            <a:r>
              <a:rPr lang="fi-FI" sz="2000" dirty="0"/>
              <a:t>Matkustaminen nopeutui, helpottui ja tuli edullisemmaksi (höyrylaivat, junat)</a:t>
            </a:r>
          </a:p>
          <a:p>
            <a:r>
              <a:rPr lang="fi-FI" sz="2000" dirty="0"/>
              <a:t>Tiedonkulku nopeutui (lennätinlinjat, rataverkko), lehdistö kehittyi</a:t>
            </a:r>
          </a:p>
          <a:p>
            <a:r>
              <a:rPr lang="fi-FI" sz="2000" dirty="0"/>
              <a:t>Siirtolaisuus kasvoi:</a:t>
            </a:r>
          </a:p>
          <a:p>
            <a:endParaRPr lang="fi-FI" sz="2000" dirty="0"/>
          </a:p>
          <a:p>
            <a:pPr marL="0" indent="0">
              <a:buNone/>
            </a:pPr>
            <a:r>
              <a:rPr lang="fi-FI" sz="2000" b="1" u="sng" dirty="0"/>
              <a:t>Työntävät tekijät			Vetävät tekijät</a:t>
            </a:r>
          </a:p>
          <a:p>
            <a:pPr marL="514350" indent="-514350">
              <a:buAutoNum type="arabicPeriod"/>
            </a:pPr>
            <a:r>
              <a:rPr lang="fi-FI" sz="2000" b="1" dirty="0"/>
              <a:t>Väestönkasvu		1. Unelma paremmasta							</a:t>
            </a:r>
          </a:p>
          <a:p>
            <a:pPr marL="514350" indent="-514350">
              <a:buAutoNum type="arabicPeriod"/>
            </a:pPr>
            <a:r>
              <a:rPr lang="fi-FI" sz="2000" b="1" dirty="0"/>
              <a:t>Työttömyys			2. Korkeampi elintaso</a:t>
            </a:r>
          </a:p>
          <a:p>
            <a:pPr marL="0" indent="0">
              <a:buNone/>
            </a:pPr>
            <a:endParaRPr lang="fi-FI" sz="2000" dirty="0"/>
          </a:p>
          <a:p>
            <a:pPr marL="0" indent="0">
              <a:buNone/>
            </a:pPr>
            <a:r>
              <a:rPr lang="fi-FI" sz="2000" dirty="0"/>
              <a:t>(Irlannin perunarutto 1846-47 yli 2 milj. siirtolaisiksi Yhdysvaltoihin, Venäjän juutalaiset 1800-luvun lopulla yli 2 milj. Eurooppaan ja Yhdysvaltoihin, Suomesta yli 300 000 siirtolaisiksi 1800-1900-lukujen vaihteessa)</a:t>
            </a:r>
          </a:p>
          <a:p>
            <a:pPr marL="0" indent="0">
              <a:buNone/>
            </a:pPr>
            <a:endParaRPr lang="fi-FI" sz="1500" dirty="0"/>
          </a:p>
        </p:txBody>
      </p:sp>
    </p:spTree>
    <p:extLst>
      <p:ext uri="{BB962C8B-B14F-4D97-AF65-F5344CB8AC3E}">
        <p14:creationId xmlns:p14="http://schemas.microsoft.com/office/powerpoint/2010/main" val="775702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447E9E-6541-CCC7-E66E-5A828556AD3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191" r="1729" b="6946"/>
          <a:stretch/>
        </p:blipFill>
        <p:spPr bwMode="auto">
          <a:xfrm>
            <a:off x="3154680" y="89029"/>
            <a:ext cx="5521097" cy="675405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94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294882-83C3-0342-0832-49E80A3256A3}"/>
              </a:ext>
            </a:extLst>
          </p:cNvPr>
          <p:cNvSpPr>
            <a:spLocks noGrp="1"/>
          </p:cNvSpPr>
          <p:nvPr>
            <p:ph type="title"/>
          </p:nvPr>
        </p:nvSpPr>
        <p:spPr/>
        <p:txBody>
          <a:bodyPr/>
          <a:lstStyle/>
          <a:p>
            <a:r>
              <a:rPr lang="fi-FI" dirty="0"/>
              <a:t>Teollistuva maailma</a:t>
            </a:r>
          </a:p>
        </p:txBody>
      </p:sp>
      <p:sp>
        <p:nvSpPr>
          <p:cNvPr id="3" name="Sisällön paikkamerkki 2">
            <a:extLst>
              <a:ext uri="{FF2B5EF4-FFF2-40B4-BE49-F238E27FC236}">
                <a16:creationId xmlns:a16="http://schemas.microsoft.com/office/drawing/2014/main" id="{A2F85ADD-71FB-9DC1-E5C8-F45CBE7399BF}"/>
              </a:ext>
            </a:extLst>
          </p:cNvPr>
          <p:cNvSpPr>
            <a:spLocks noGrp="1"/>
          </p:cNvSpPr>
          <p:nvPr>
            <p:ph idx="1"/>
          </p:nvPr>
        </p:nvSpPr>
        <p:spPr/>
        <p:txBody>
          <a:bodyPr>
            <a:normAutofit fontScale="77500" lnSpcReduction="20000"/>
          </a:bodyPr>
          <a:lstStyle/>
          <a:p>
            <a:r>
              <a:rPr lang="fi-FI" dirty="0">
                <a:hlinkClick r:id="rId3"/>
              </a:rPr>
              <a:t>https://areena.yle.fi/1-62103968</a:t>
            </a:r>
            <a:endParaRPr lang="fi-FI" dirty="0"/>
          </a:p>
          <a:p>
            <a:endParaRPr lang="fi-FI" dirty="0"/>
          </a:p>
          <a:p>
            <a:r>
              <a:rPr lang="fi-FI" dirty="0">
                <a:hlinkClick r:id="rId4"/>
              </a:rPr>
              <a:t>https://www.youtube.com/watch?v=vItGE697NXM</a:t>
            </a:r>
            <a:endParaRPr lang="fi-FI" dirty="0"/>
          </a:p>
          <a:p>
            <a:r>
              <a:rPr lang="fi-FI" dirty="0">
                <a:hlinkClick r:id="rId5"/>
              </a:rPr>
              <a:t>https://www.youtube.com/watch?v=qo11IzXSskQ</a:t>
            </a:r>
            <a:r>
              <a:rPr lang="fi-FI" dirty="0"/>
              <a:t> </a:t>
            </a:r>
          </a:p>
          <a:p>
            <a:endParaRPr lang="fi-FI" dirty="0"/>
          </a:p>
          <a:p>
            <a:endParaRPr lang="fi-FI" dirty="0"/>
          </a:p>
          <a:p>
            <a:r>
              <a:rPr lang="fi-FI" b="0" i="0" dirty="0">
                <a:solidFill>
                  <a:srgbClr val="202124"/>
                </a:solidFill>
                <a:effectLst/>
                <a:latin typeface="arial" panose="020B0604020202020204" pitchFamily="34" charset="0"/>
              </a:rPr>
              <a:t>Teollinen vallankumous on </a:t>
            </a:r>
            <a:r>
              <a:rPr lang="fi-FI" b="1" i="0" dirty="0">
                <a:solidFill>
                  <a:srgbClr val="202124"/>
                </a:solidFill>
                <a:effectLst/>
                <a:latin typeface="arial" panose="020B0604020202020204" pitchFamily="34" charset="0"/>
              </a:rPr>
              <a:t>nimitys 1700- ja 1800-lukujen vaihteen laajalle yhteiskunnalliselle, taloudelliselle ja teknologiselle muutokselle Englannissa</a:t>
            </a:r>
            <a:r>
              <a:rPr lang="fi-FI" b="0" i="0" dirty="0">
                <a:solidFill>
                  <a:srgbClr val="202124"/>
                </a:solidFill>
                <a:effectLst/>
                <a:latin typeface="arial" panose="020B0604020202020204" pitchFamily="34" charset="0"/>
              </a:rPr>
              <a:t>. Taloushistoriassa teollinen vallankumous tarkoittaa suurta mullistusta teollisissa tuotantomenetelmissä.</a:t>
            </a:r>
          </a:p>
          <a:p>
            <a:r>
              <a:rPr lang="fi-FI" dirty="0">
                <a:solidFill>
                  <a:srgbClr val="202124"/>
                </a:solidFill>
                <a:latin typeface="arial" panose="020B0604020202020204" pitchFamily="34" charset="0"/>
              </a:rPr>
              <a:t>Teollistuminen levisi Englannin ulkopuolelle hitaasti 1800-luvun kuluessa (vasta 1870-luvulla Yhdysvalloissa, Saksassa ja Ranskassa)</a:t>
            </a:r>
          </a:p>
          <a:p>
            <a:r>
              <a:rPr lang="fi-FI" dirty="0">
                <a:solidFill>
                  <a:srgbClr val="202124"/>
                </a:solidFill>
                <a:latin typeface="arial" panose="020B0604020202020204" pitchFamily="34" charset="0"/>
              </a:rPr>
              <a:t>Maailma ei ole koskaan muuttunut yhtä lyhyessä ajassa yhtä paljon</a:t>
            </a:r>
            <a:endParaRPr lang="fi-FI" dirty="0"/>
          </a:p>
        </p:txBody>
      </p:sp>
    </p:spTree>
    <p:extLst>
      <p:ext uri="{BB962C8B-B14F-4D97-AF65-F5344CB8AC3E}">
        <p14:creationId xmlns:p14="http://schemas.microsoft.com/office/powerpoint/2010/main" val="2282064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A1B9E5-5550-1FAF-782B-FB4F29B26DF8}"/>
              </a:ext>
            </a:extLst>
          </p:cNvPr>
          <p:cNvSpPr>
            <a:spLocks noGrp="1"/>
          </p:cNvSpPr>
          <p:nvPr>
            <p:ph type="title"/>
          </p:nvPr>
        </p:nvSpPr>
        <p:spPr>
          <a:xfrm>
            <a:off x="1136397" y="502020"/>
            <a:ext cx="5323715" cy="703325"/>
          </a:xfrm>
        </p:spPr>
        <p:txBody>
          <a:bodyPr anchor="b">
            <a:normAutofit/>
          </a:bodyPr>
          <a:lstStyle/>
          <a:p>
            <a:r>
              <a:rPr lang="fi-FI" sz="4000" dirty="0"/>
              <a:t>Minne menet maapallo?</a:t>
            </a:r>
          </a:p>
        </p:txBody>
      </p:sp>
      <p:sp>
        <p:nvSpPr>
          <p:cNvPr id="3" name="Sisällön paikkamerkki 2">
            <a:extLst>
              <a:ext uri="{FF2B5EF4-FFF2-40B4-BE49-F238E27FC236}">
                <a16:creationId xmlns:a16="http://schemas.microsoft.com/office/drawing/2014/main" id="{341AE9A0-0A90-51BB-9A50-337DC4AE69AD}"/>
              </a:ext>
            </a:extLst>
          </p:cNvPr>
          <p:cNvSpPr>
            <a:spLocks noGrp="1"/>
          </p:cNvSpPr>
          <p:nvPr>
            <p:ph idx="1"/>
          </p:nvPr>
        </p:nvSpPr>
        <p:spPr>
          <a:xfrm>
            <a:off x="457201" y="1579418"/>
            <a:ext cx="6618766" cy="5029200"/>
          </a:xfrm>
        </p:spPr>
        <p:txBody>
          <a:bodyPr anchor="t">
            <a:normAutofit/>
          </a:bodyPr>
          <a:lstStyle/>
          <a:p>
            <a:r>
              <a:rPr lang="fi-FI" sz="2400" dirty="0"/>
              <a:t>Ihminen kesytti teollistumisen myötä luonnon omaan käyttöönsä</a:t>
            </a:r>
          </a:p>
          <a:p>
            <a:r>
              <a:rPr lang="fi-FI" sz="2400" dirty="0"/>
              <a:t>Kuinka kauan luonto kestää kulutusta?</a:t>
            </a:r>
          </a:p>
          <a:p>
            <a:r>
              <a:rPr lang="fi-FI" sz="2400" dirty="0"/>
              <a:t>Ihmiskunnalla on suuria asioita ratkaistavanaan, mutta myös mahdollisuuksia ongelmien ratkaisuun.</a:t>
            </a:r>
          </a:p>
          <a:p>
            <a:r>
              <a:rPr lang="fi-FI" sz="2400" dirty="0"/>
              <a:t>Tiede kehittynyt ja kehittyy edelleen -&gt; uusia ratkaisuja, jotka säästävät maapallon resursseja</a:t>
            </a:r>
          </a:p>
          <a:p>
            <a:r>
              <a:rPr lang="fi-FI" sz="2400" dirty="0"/>
              <a:t>Kestävä kehitys, kiertotalous, jakamistalous</a:t>
            </a:r>
          </a:p>
        </p:txBody>
      </p:sp>
      <p:pic>
        <p:nvPicPr>
          <p:cNvPr id="2050" name="Picture 2" descr="Jakamistalous">
            <a:extLst>
              <a:ext uri="{FF2B5EF4-FFF2-40B4-BE49-F238E27FC236}">
                <a16:creationId xmlns:a16="http://schemas.microsoft.com/office/drawing/2014/main" id="{C04C30C9-E0C3-6709-B2E6-7DC5ACD9C7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5967" y="1359681"/>
            <a:ext cx="4170530" cy="41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891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7F75BA-A805-C382-F46F-BCC542A365D7}"/>
              </a:ext>
            </a:extLst>
          </p:cNvPr>
          <p:cNvSpPr>
            <a:spLocks noGrp="1"/>
          </p:cNvSpPr>
          <p:nvPr>
            <p:ph type="title"/>
          </p:nvPr>
        </p:nvSpPr>
        <p:spPr>
          <a:xfrm>
            <a:off x="4965431" y="166262"/>
            <a:ext cx="6586491" cy="797750"/>
          </a:xfrm>
        </p:spPr>
        <p:txBody>
          <a:bodyPr anchor="b">
            <a:normAutofit fontScale="90000"/>
          </a:bodyPr>
          <a:lstStyle/>
          <a:p>
            <a:r>
              <a:rPr lang="fi-FI" sz="4100" dirty="0"/>
              <a:t>Kulutusyhteiskunnan syntyminen</a:t>
            </a:r>
          </a:p>
        </p:txBody>
      </p:sp>
      <p:sp>
        <p:nvSpPr>
          <p:cNvPr id="3" name="Sisällön paikkamerkki 2">
            <a:extLst>
              <a:ext uri="{FF2B5EF4-FFF2-40B4-BE49-F238E27FC236}">
                <a16:creationId xmlns:a16="http://schemas.microsoft.com/office/drawing/2014/main" id="{73105180-EAAE-2972-C537-05DDEC978051}"/>
              </a:ext>
            </a:extLst>
          </p:cNvPr>
          <p:cNvSpPr>
            <a:spLocks noGrp="1"/>
          </p:cNvSpPr>
          <p:nvPr>
            <p:ph idx="1"/>
          </p:nvPr>
        </p:nvSpPr>
        <p:spPr>
          <a:xfrm>
            <a:off x="5080933" y="1482439"/>
            <a:ext cx="6681575" cy="5209300"/>
          </a:xfrm>
        </p:spPr>
        <p:txBody>
          <a:bodyPr>
            <a:noAutofit/>
          </a:bodyPr>
          <a:lstStyle/>
          <a:p>
            <a:r>
              <a:rPr lang="fi-FI" sz="2200" dirty="0"/>
              <a:t>1800-luvun lopulla teollistuminen saavutti uuden vaiheen</a:t>
            </a:r>
          </a:p>
          <a:p>
            <a:pPr marL="0" indent="0">
              <a:buNone/>
            </a:pPr>
            <a:r>
              <a:rPr lang="fi-FI" sz="2200" dirty="0"/>
              <a:t> -&gt; </a:t>
            </a:r>
            <a:r>
              <a:rPr lang="fi-FI" sz="2200" b="1" dirty="0"/>
              <a:t>massatuotanto</a:t>
            </a:r>
          </a:p>
          <a:p>
            <a:r>
              <a:rPr lang="fi-FI" sz="2200" b="1" dirty="0"/>
              <a:t>Kulutusyhteiskunta</a:t>
            </a:r>
            <a:r>
              <a:rPr lang="fi-FI" sz="2200" dirty="0"/>
              <a:t> =  yhteiskunta, jossa kuluttaminen ei pelkästään koske perustarpeita, vaan on laajentunut koskemaan myös palveluita, ylellisyystavaroita ja kestokulutushyödykkeitä</a:t>
            </a:r>
          </a:p>
          <a:p>
            <a:r>
              <a:rPr lang="fi-FI" sz="2200" b="1" dirty="0"/>
              <a:t>Kaupungistumine</a:t>
            </a:r>
            <a:r>
              <a:rPr lang="fi-FI" sz="2200" dirty="0"/>
              <a:t>n lisäsi kysyntää (kaupungissa asuvat eivät voineet itse valmistaa kaikkia tarvitsemiaan tuotteita, kaupunkilaisilla oli rahaa mitä kuluttaa)</a:t>
            </a:r>
          </a:p>
          <a:p>
            <a:r>
              <a:rPr lang="fi-FI" sz="2200" b="1" dirty="0"/>
              <a:t>Teollisuuden uudet tuotantotavat</a:t>
            </a:r>
            <a:r>
              <a:rPr lang="fi-FI" sz="2200" dirty="0"/>
              <a:t>: sarjatuotanto, liukuhihnat, massatuotanto (1913 Ford, työntekijät erikoistuivat tekemään vaan yhden työvaiheen kerrallaan)</a:t>
            </a:r>
          </a:p>
        </p:txBody>
      </p:sp>
      <p:pic>
        <p:nvPicPr>
          <p:cNvPr id="4" name="Picture 2" descr="汽車工業史開新頁！1908 Ford Model-T 傳奇開端- 自由電子報汽車頻道">
            <a:extLst>
              <a:ext uri="{FF2B5EF4-FFF2-40B4-BE49-F238E27FC236}">
                <a16:creationId xmlns:a16="http://schemas.microsoft.com/office/drawing/2014/main" id="{B0E3601A-BD8C-4E9F-BBFF-23E98AC5F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48" r="26254" b="2"/>
          <a:stretch/>
        </p:blipFill>
        <p:spPr bwMode="auto">
          <a:xfrm>
            <a:off x="20" y="9"/>
            <a:ext cx="4779014" cy="707020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549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B1FC3-B6BC-5074-91B9-EEE1A5B6404C}"/>
              </a:ext>
            </a:extLst>
          </p:cNvPr>
          <p:cNvSpPr>
            <a:spLocks noGrp="1"/>
          </p:cNvSpPr>
          <p:nvPr>
            <p:ph type="title"/>
          </p:nvPr>
        </p:nvSpPr>
        <p:spPr>
          <a:xfrm>
            <a:off x="4965430" y="629268"/>
            <a:ext cx="6586491" cy="1286160"/>
          </a:xfrm>
        </p:spPr>
        <p:txBody>
          <a:bodyPr anchor="b">
            <a:normAutofit/>
          </a:bodyPr>
          <a:lstStyle/>
          <a:p>
            <a:r>
              <a:rPr lang="fi-FI" sz="4100" dirty="0"/>
              <a:t>Yhdysvallat ensimmäinen kulutusyhteiskunta</a:t>
            </a:r>
          </a:p>
        </p:txBody>
      </p:sp>
      <p:sp>
        <p:nvSpPr>
          <p:cNvPr id="3" name="Sisällön paikkamerkki 2">
            <a:extLst>
              <a:ext uri="{FF2B5EF4-FFF2-40B4-BE49-F238E27FC236}">
                <a16:creationId xmlns:a16="http://schemas.microsoft.com/office/drawing/2014/main" id="{3EC1C011-416D-1D8A-E298-00B83B5F97A8}"/>
              </a:ext>
            </a:extLst>
          </p:cNvPr>
          <p:cNvSpPr>
            <a:spLocks noGrp="1"/>
          </p:cNvSpPr>
          <p:nvPr>
            <p:ph idx="1"/>
          </p:nvPr>
        </p:nvSpPr>
        <p:spPr>
          <a:xfrm>
            <a:off x="4373880" y="2115117"/>
            <a:ext cx="7680959" cy="4742883"/>
          </a:xfrm>
        </p:spPr>
        <p:txBody>
          <a:bodyPr>
            <a:normAutofit/>
          </a:bodyPr>
          <a:lstStyle/>
          <a:p>
            <a:r>
              <a:rPr lang="fi-FI" sz="2400" dirty="0"/>
              <a:t>Aluksi markkinat kasvoivat helposti -&gt; ensimmäisinä massatuotantoon siirtyneet maat myivät tuotteitaan myöhemmin teollistuneille maille sekä siirtomaille</a:t>
            </a:r>
          </a:p>
          <a:p>
            <a:r>
              <a:rPr lang="fi-FI" sz="2400" dirty="0"/>
              <a:t>Kysyntää synnyttämään uusia markkinointikeinoja esim. mainonta lehdissä, kauppojen houkuttelevat näyteikkunat, erikoistarjoukset</a:t>
            </a:r>
          </a:p>
          <a:p>
            <a:r>
              <a:rPr lang="fi-FI" sz="2400" dirty="0"/>
              <a:t>Postimyynti, osamaksukauppa -&gt; ”kulutusluotot”</a:t>
            </a:r>
          </a:p>
          <a:p>
            <a:r>
              <a:rPr lang="fi-FI" sz="2400" dirty="0"/>
              <a:t>Yhdysvallat ensimmäinen kulutusyhteiskunta: laajat kotimarkkinat, työläisten nopeasti kasvanut ostovoima, voimakas väestönkasvu, markkinatalous -&gt; talous kasvoi tasaisesti -&gt; kasvu nostaa kaikkien elintasoa</a:t>
            </a:r>
          </a:p>
          <a:p>
            <a:r>
              <a:rPr lang="fi-FI" sz="2400" dirty="0"/>
              <a:t>Rahamaailman keskukseksi nousi New York Lontoon sijaan</a:t>
            </a:r>
          </a:p>
        </p:txBody>
      </p:sp>
      <p:pic>
        <p:nvPicPr>
          <p:cNvPr id="5" name="Kuva 4" descr="Pino kultakolikoita">
            <a:extLst>
              <a:ext uri="{FF2B5EF4-FFF2-40B4-BE49-F238E27FC236}">
                <a16:creationId xmlns:a16="http://schemas.microsoft.com/office/drawing/2014/main" id="{74513131-02C5-BF77-7C52-34134F60E561}"/>
              </a:ext>
            </a:extLst>
          </p:cNvPr>
          <p:cNvPicPr>
            <a:picLocks noChangeAspect="1"/>
          </p:cNvPicPr>
          <p:nvPr/>
        </p:nvPicPr>
        <p:blipFill rotWithShape="1">
          <a:blip r:embed="rId3">
            <a:extLst>
              <a:ext uri="{28A0092B-C50C-407E-A947-70E740481C1C}">
                <a14:useLocalDpi xmlns:a14="http://schemas.microsoft.com/office/drawing/2010/main" val="0"/>
              </a:ext>
            </a:extLst>
          </a:blip>
          <a:srcRect l="30479" r="24402" b="-1"/>
          <a:stretch/>
        </p:blipFill>
        <p:spPr>
          <a:xfrm>
            <a:off x="21" y="10"/>
            <a:ext cx="4206902" cy="6223805"/>
          </a:xfrm>
          <a:prstGeom prst="rect">
            <a:avLst/>
          </a:prstGeom>
          <a:effectLst/>
        </p:spPr>
      </p:pic>
    </p:spTree>
    <p:extLst>
      <p:ext uri="{BB962C8B-B14F-4D97-AF65-F5344CB8AC3E}">
        <p14:creationId xmlns:p14="http://schemas.microsoft.com/office/powerpoint/2010/main" val="1591003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E945AD3-DFF3-D5DB-37EF-F31BCF76AF1D}"/>
              </a:ext>
            </a:extLst>
          </p:cNvPr>
          <p:cNvSpPr>
            <a:spLocks noGrp="1"/>
          </p:cNvSpPr>
          <p:nvPr>
            <p:ph type="title"/>
          </p:nvPr>
        </p:nvSpPr>
        <p:spPr>
          <a:xfrm>
            <a:off x="686834" y="1153572"/>
            <a:ext cx="3200400" cy="4461163"/>
          </a:xfrm>
        </p:spPr>
        <p:txBody>
          <a:bodyPr>
            <a:normAutofit/>
          </a:bodyPr>
          <a:lstStyle/>
          <a:p>
            <a:r>
              <a:rPr lang="fi-FI" sz="3700">
                <a:solidFill>
                  <a:srgbClr val="FFFFFF"/>
                </a:solidFill>
              </a:rPr>
              <a:t>Tehokas massatuotanto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34278AD-3A9C-2502-EC50-9541722FB3A7}"/>
              </a:ext>
            </a:extLst>
          </p:cNvPr>
          <p:cNvSpPr>
            <a:spLocks noGrp="1"/>
          </p:cNvSpPr>
          <p:nvPr>
            <p:ph idx="1"/>
          </p:nvPr>
        </p:nvSpPr>
        <p:spPr>
          <a:xfrm>
            <a:off x="4167272" y="319088"/>
            <a:ext cx="7466563" cy="6219824"/>
          </a:xfrm>
        </p:spPr>
        <p:txBody>
          <a:bodyPr anchor="ctr">
            <a:normAutofit/>
          </a:bodyPr>
          <a:lstStyle/>
          <a:p>
            <a:pPr marL="0" indent="0">
              <a:buNone/>
            </a:pPr>
            <a:r>
              <a:rPr lang="fi-FI" sz="2000" b="1" dirty="0"/>
              <a:t>Massatuotteet:</a:t>
            </a:r>
          </a:p>
          <a:p>
            <a:r>
              <a:rPr lang="fi-FI" sz="2000" dirty="0"/>
              <a:t>Halpoja</a:t>
            </a:r>
          </a:p>
          <a:p>
            <a:r>
              <a:rPr lang="fi-FI" sz="2000" dirty="0"/>
              <a:t>Tasalaatuisia</a:t>
            </a:r>
          </a:p>
          <a:p>
            <a:r>
              <a:rPr lang="fi-FI" sz="2000" dirty="0"/>
              <a:t>Aina saatavilla</a:t>
            </a:r>
          </a:p>
          <a:p>
            <a:pPr marL="0" indent="0">
              <a:buNone/>
            </a:pPr>
            <a:endParaRPr lang="fi-FI" sz="2000" dirty="0"/>
          </a:p>
          <a:p>
            <a:r>
              <a:rPr lang="fi-FI" sz="2000" dirty="0"/>
              <a:t>Myymällä paljon tavaraa pienellä voitolla oli mahdollisuus rikastua</a:t>
            </a:r>
          </a:p>
          <a:p>
            <a:r>
              <a:rPr lang="fi-FI" sz="2000" dirty="0"/>
              <a:t>Rautatieverkosto, satamat, höyrylaivareitit -&gt; rahtien hinnat laskivat</a:t>
            </a:r>
          </a:p>
          <a:p>
            <a:r>
              <a:rPr lang="fi-FI" sz="2000" dirty="0"/>
              <a:t>Uudet koneet ja nosturit -&gt; lastien purkaminen nopeampaa kuin aiemmin</a:t>
            </a:r>
          </a:p>
          <a:p>
            <a:r>
              <a:rPr lang="fi-FI" sz="2000" dirty="0"/>
              <a:t>Koneet määräsivät työtahdin -&gt; stressaavaa, mutta palkat parempia tuottavuuden kasvaessa, työaika lyhennettiin kahdeksaan tuntiin</a:t>
            </a:r>
          </a:p>
          <a:p>
            <a:r>
              <a:rPr lang="fi-FI" sz="2000" dirty="0"/>
              <a:t>Tuotteiden hinnat laskivat ja työläisten elintaso parani</a:t>
            </a:r>
          </a:p>
          <a:p>
            <a:r>
              <a:rPr lang="fi-FI" sz="2000" dirty="0"/>
              <a:t>Työläinen jolla oli rahaa ja aikaa kuluttaa sitä</a:t>
            </a:r>
          </a:p>
          <a:p>
            <a:r>
              <a:rPr lang="fi-FI" sz="2000" dirty="0"/>
              <a:t>Syntyi käsite ”vapaa-aika”</a:t>
            </a:r>
          </a:p>
          <a:p>
            <a:endParaRPr lang="fi-FI" sz="1800" dirty="0"/>
          </a:p>
        </p:txBody>
      </p:sp>
    </p:spTree>
    <p:extLst>
      <p:ext uri="{BB962C8B-B14F-4D97-AF65-F5344CB8AC3E}">
        <p14:creationId xmlns:p14="http://schemas.microsoft.com/office/powerpoint/2010/main" val="156099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53511-C0F1-DAC2-95D5-7C830F1D41B7}"/>
              </a:ext>
            </a:extLst>
          </p:cNvPr>
          <p:cNvSpPr>
            <a:spLocks noGrp="1"/>
          </p:cNvSpPr>
          <p:nvPr>
            <p:ph type="title"/>
          </p:nvPr>
        </p:nvSpPr>
        <p:spPr>
          <a:xfrm>
            <a:off x="8220939" y="137327"/>
            <a:ext cx="3865419" cy="1245664"/>
          </a:xfrm>
        </p:spPr>
        <p:txBody>
          <a:bodyPr anchor="b">
            <a:noAutofit/>
          </a:bodyPr>
          <a:lstStyle/>
          <a:p>
            <a:r>
              <a:rPr lang="fi-FI" sz="2800" dirty="0">
                <a:solidFill>
                  <a:srgbClr val="333333"/>
                </a:solidFill>
                <a:latin typeface="Open Sans" panose="020B0606030504020204" pitchFamily="34" charset="0"/>
              </a:rPr>
              <a:t>Au Bon </a:t>
            </a:r>
            <a:r>
              <a:rPr lang="fi-FI" sz="2800" dirty="0" err="1">
                <a:solidFill>
                  <a:srgbClr val="333333"/>
                </a:solidFill>
                <a:latin typeface="Open Sans" panose="020B0606030504020204" pitchFamily="34" charset="0"/>
              </a:rPr>
              <a:t>Marchén</a:t>
            </a:r>
            <a:r>
              <a:rPr lang="fi-FI" sz="2800" dirty="0">
                <a:solidFill>
                  <a:srgbClr val="333333"/>
                </a:solidFill>
                <a:latin typeface="Open Sans" panose="020B0606030504020204" pitchFamily="34" charset="0"/>
              </a:rPr>
              <a:t> tavaratalo perustettiin Pariisiin 1852</a:t>
            </a:r>
            <a:endParaRPr lang="fi-FI" sz="2800" dirty="0"/>
          </a:p>
        </p:txBody>
      </p:sp>
      <p:pic>
        <p:nvPicPr>
          <p:cNvPr id="4098" name="Picture 2" descr="Kuva, joka sisältää kohteen teksti, rakennus, ulko, katu&#10;&#10;Kuvaus luotu automaattisesti">
            <a:extLst>
              <a:ext uri="{FF2B5EF4-FFF2-40B4-BE49-F238E27FC236}">
                <a16:creationId xmlns:a16="http://schemas.microsoft.com/office/drawing/2014/main" id="{4A3FAC86-EF26-61D8-F1D9-7A13378457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6" r="11423" b="-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4102" name="Content Placeholder 4101">
            <a:extLst>
              <a:ext uri="{FF2B5EF4-FFF2-40B4-BE49-F238E27FC236}">
                <a16:creationId xmlns:a16="http://schemas.microsoft.com/office/drawing/2014/main" id="{EC8C6A95-BB00-3529-E209-4B12D3B8BD4A}"/>
              </a:ext>
            </a:extLst>
          </p:cNvPr>
          <p:cNvSpPr>
            <a:spLocks noGrp="1"/>
          </p:cNvSpPr>
          <p:nvPr>
            <p:ph idx="1"/>
          </p:nvPr>
        </p:nvSpPr>
        <p:spPr>
          <a:xfrm>
            <a:off x="8115296" y="2170365"/>
            <a:ext cx="3971062" cy="3080507"/>
          </a:xfrm>
        </p:spPr>
        <p:txBody>
          <a:bodyPr>
            <a:normAutofit/>
          </a:bodyPr>
          <a:lstStyle/>
          <a:p>
            <a:r>
              <a:rPr lang="fi-FI" sz="1800" b="0" i="0" dirty="0">
                <a:solidFill>
                  <a:srgbClr val="333333"/>
                </a:solidFill>
                <a:effectLst/>
                <a:latin typeface="Open Sans" panose="020B0606030504020204" pitchFamily="34" charset="0"/>
              </a:rPr>
              <a:t> </a:t>
            </a:r>
            <a:r>
              <a:rPr lang="fi-FI" sz="2400" b="0" i="0" dirty="0">
                <a:solidFill>
                  <a:srgbClr val="333333"/>
                </a:solidFill>
                <a:effectLst/>
                <a:latin typeface="Open Sans" panose="020B0606030504020204" pitchFamily="34" charset="0"/>
              </a:rPr>
              <a:t>Jättimäiseen liikekortteliin vedettiin asiakkaita kolmella selkeällä periaatteella: vapaa pääsy ilman ostopakkoa, näkyviin merkityt hinnat ja palautusoikeus.</a:t>
            </a:r>
          </a:p>
          <a:p>
            <a:endParaRPr lang="en-US" sz="1800" dirty="0"/>
          </a:p>
        </p:txBody>
      </p:sp>
    </p:spTree>
    <p:extLst>
      <p:ext uri="{BB962C8B-B14F-4D97-AF65-F5344CB8AC3E}">
        <p14:creationId xmlns:p14="http://schemas.microsoft.com/office/powerpoint/2010/main" val="2655821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uva, joka sisältää kohteen ulko, tie, taivas, katu&#10;&#10;Kuvaus luotu automaattisesti">
            <a:extLst>
              <a:ext uri="{FF2B5EF4-FFF2-40B4-BE49-F238E27FC236}">
                <a16:creationId xmlns:a16="http://schemas.microsoft.com/office/drawing/2014/main" id="{570581A5-FC97-8A74-BBA5-1BCA189F73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6474AA6-C1E6-D2E0-B98B-6DAB667407A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Harrods perustettiin Lontooseen 1834</a:t>
            </a:r>
          </a:p>
        </p:txBody>
      </p:sp>
    </p:spTree>
    <p:extLst>
      <p:ext uri="{BB962C8B-B14F-4D97-AF65-F5344CB8AC3E}">
        <p14:creationId xmlns:p14="http://schemas.microsoft.com/office/powerpoint/2010/main" val="2497186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B0BAE45A-5709-DBD9-4EAD-70CD871272ED}"/>
              </a:ext>
            </a:extLst>
          </p:cNvPr>
          <p:cNvSpPr>
            <a:spLocks noGrp="1"/>
          </p:cNvSpPr>
          <p:nvPr>
            <p:ph type="title"/>
          </p:nvPr>
        </p:nvSpPr>
        <p:spPr>
          <a:xfrm>
            <a:off x="804672" y="640080"/>
            <a:ext cx="3282696" cy="5257800"/>
          </a:xfrm>
        </p:spPr>
        <p:txBody>
          <a:bodyPr>
            <a:normAutofit/>
          </a:bodyPr>
          <a:lstStyle/>
          <a:p>
            <a:r>
              <a:rPr lang="fi-FI" sz="2800">
                <a:solidFill>
                  <a:schemeClr val="bg1"/>
                </a:solidFill>
              </a:rPr>
              <a:t>Lamat ja suhdanteet kulutusyhteiskunnan uhkana</a:t>
            </a:r>
          </a:p>
        </p:txBody>
      </p:sp>
      <p:sp>
        <p:nvSpPr>
          <p:cNvPr id="3" name="Sisällön paikkamerkki 2">
            <a:extLst>
              <a:ext uri="{FF2B5EF4-FFF2-40B4-BE49-F238E27FC236}">
                <a16:creationId xmlns:a16="http://schemas.microsoft.com/office/drawing/2014/main" id="{AD746A68-9BF1-8236-D71D-E1CBCAB31DEE}"/>
              </a:ext>
            </a:extLst>
          </p:cNvPr>
          <p:cNvSpPr>
            <a:spLocks noGrp="1"/>
          </p:cNvSpPr>
          <p:nvPr>
            <p:ph idx="1"/>
          </p:nvPr>
        </p:nvSpPr>
        <p:spPr>
          <a:xfrm>
            <a:off x="5358384" y="640081"/>
            <a:ext cx="6024654" cy="5257800"/>
          </a:xfrm>
        </p:spPr>
        <p:txBody>
          <a:bodyPr anchor="ctr">
            <a:normAutofit/>
          </a:bodyPr>
          <a:lstStyle/>
          <a:p>
            <a:r>
              <a:rPr lang="fi-FI" sz="2400" dirty="0"/>
              <a:t>Lamakaudet kuuluvat vapaakauppaan perustuvaan maailmantalouteen</a:t>
            </a:r>
          </a:p>
          <a:p>
            <a:r>
              <a:rPr lang="fi-FI" sz="2400" dirty="0"/>
              <a:t>Kulutusyhteiskuntien valtioiden taloudet olivat riippuvaisia toisistaan (tarvittiin omille tuotteille markkinoita ja muista maista tuotuja tuotteita) </a:t>
            </a:r>
          </a:p>
          <a:p>
            <a:r>
              <a:rPr lang="fi-FI" sz="2400" b="1" dirty="0"/>
              <a:t>1929 New Yorkin pörssiromahdus </a:t>
            </a:r>
            <a:r>
              <a:rPr lang="fi-FI" sz="2400" dirty="0"/>
              <a:t>-&gt; koko maailmantalouden kasvu päättyi: </a:t>
            </a:r>
          </a:p>
          <a:p>
            <a:pPr marL="514350" indent="-514350">
              <a:buAutoNum type="arabicPeriod"/>
            </a:pPr>
            <a:r>
              <a:rPr lang="fi-FI" sz="2400" b="1" dirty="0"/>
              <a:t>osakkeiden hinnat romahtivat </a:t>
            </a:r>
            <a:r>
              <a:rPr lang="fi-FI" sz="2400" dirty="0"/>
              <a:t>-&gt; ihmiset myivät osakkeita -&gt; laski niiden hintaa entisestään</a:t>
            </a:r>
          </a:p>
          <a:p>
            <a:pPr marL="514350" indent="-514350">
              <a:buAutoNum type="arabicPeriod"/>
            </a:pPr>
            <a:r>
              <a:rPr lang="fi-FI" sz="2400" b="1" dirty="0"/>
              <a:t>Pankit lopettivat lainojen myöntämisen </a:t>
            </a:r>
            <a:r>
              <a:rPr lang="fi-FI" sz="2400" dirty="0"/>
              <a:t>-&gt; kulutustavarat jäivät myymättä -&gt; tuotanto taantui -&gt; työttömyys</a:t>
            </a:r>
          </a:p>
        </p:txBody>
      </p:sp>
    </p:spTree>
    <p:extLst>
      <p:ext uri="{BB962C8B-B14F-4D97-AF65-F5344CB8AC3E}">
        <p14:creationId xmlns:p14="http://schemas.microsoft.com/office/powerpoint/2010/main" val="2640765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E56DAE8F-BA8B-3587-302F-11D0A465FFC3}"/>
              </a:ext>
            </a:extLst>
          </p:cNvPr>
          <p:cNvSpPr>
            <a:spLocks noGrp="1"/>
          </p:cNvSpPr>
          <p:nvPr>
            <p:ph type="title"/>
          </p:nvPr>
        </p:nvSpPr>
        <p:spPr>
          <a:xfrm>
            <a:off x="804672" y="640080"/>
            <a:ext cx="3282696" cy="5257800"/>
          </a:xfrm>
        </p:spPr>
        <p:txBody>
          <a:bodyPr>
            <a:normAutofit/>
          </a:bodyPr>
          <a:lstStyle/>
          <a:p>
            <a:r>
              <a:rPr lang="fi-FI" sz="3700">
                <a:solidFill>
                  <a:schemeClr val="bg1"/>
                </a:solidFill>
              </a:rPr>
              <a:t>New Yorkin pörssiromahdus 1929 johti suureen lamaan Euroopassa</a:t>
            </a:r>
          </a:p>
        </p:txBody>
      </p:sp>
      <p:sp>
        <p:nvSpPr>
          <p:cNvPr id="3" name="Sisällön paikkamerkki 2">
            <a:extLst>
              <a:ext uri="{FF2B5EF4-FFF2-40B4-BE49-F238E27FC236}">
                <a16:creationId xmlns:a16="http://schemas.microsoft.com/office/drawing/2014/main" id="{C38DD227-5767-9963-8E8A-FA2ADEEF208C}"/>
              </a:ext>
            </a:extLst>
          </p:cNvPr>
          <p:cNvSpPr>
            <a:spLocks noGrp="1"/>
          </p:cNvSpPr>
          <p:nvPr>
            <p:ph idx="1"/>
          </p:nvPr>
        </p:nvSpPr>
        <p:spPr>
          <a:xfrm>
            <a:off x="5358384" y="188686"/>
            <a:ext cx="6485274" cy="6531427"/>
          </a:xfrm>
        </p:spPr>
        <p:txBody>
          <a:bodyPr anchor="ctr">
            <a:normAutofit/>
          </a:bodyPr>
          <a:lstStyle/>
          <a:p>
            <a:r>
              <a:rPr lang="fi-FI" sz="2000" b="1" dirty="0"/>
              <a:t>Miksi?</a:t>
            </a:r>
          </a:p>
          <a:p>
            <a:r>
              <a:rPr lang="fi-FI" sz="2000" dirty="0"/>
              <a:t>Yhdysvaltojen talouden merkityksen kasvu ensimmäisen maailman sodan jälkeen -&gt; </a:t>
            </a:r>
            <a:r>
              <a:rPr lang="fi-FI" sz="2000" b="0" i="0" dirty="0">
                <a:effectLst/>
              </a:rPr>
              <a:t>taloudet olivat kytköksissä toisiinsa enemmän kuin koskaan aiemmin</a:t>
            </a:r>
            <a:endParaRPr lang="fi-FI" sz="2000" dirty="0"/>
          </a:p>
          <a:p>
            <a:r>
              <a:rPr lang="fi-FI" sz="2000" dirty="0"/>
              <a:t>Yhdysvallat oli monelle maalle tärkeä kauppakumppani -&gt; lama laajeni myös Eurooppaan -&gt; m</a:t>
            </a:r>
            <a:r>
              <a:rPr lang="fi-FI" sz="2000" b="0" i="0" dirty="0">
                <a:effectLst/>
              </a:rPr>
              <a:t>aailmanlaajuinen luotto-, kauppa- ja tuotantojärjestelmän häiriö</a:t>
            </a:r>
            <a:endParaRPr lang="fi-FI" sz="2000" dirty="0"/>
          </a:p>
          <a:p>
            <a:r>
              <a:rPr lang="fi-FI" sz="2000" dirty="0"/>
              <a:t>Lamaan ei oltu varauduttu, sitä ei pystytty ennakoimaan</a:t>
            </a:r>
          </a:p>
          <a:p>
            <a:r>
              <a:rPr lang="fi-FI" sz="2000" b="1" dirty="0"/>
              <a:t>Seuraukset?</a:t>
            </a:r>
          </a:p>
          <a:p>
            <a:r>
              <a:rPr lang="fi-FI" sz="2000" dirty="0"/>
              <a:t>Kaikki osakkeita ostaneet eivät pystyneet maksamaan lainojaan pankeille -&gt; pankit menivät konkurssiin -&gt; ihmiset menettivät säästönsä -&gt; yritysten tuotteiden myynti väheni rajusti -&gt; monet tehtaat joutuivat lopettamaan toimintansa -&gt; työttömyys, lakkoilu, mielenosoitukset (yhteiskuntarauha järkkyi)</a:t>
            </a:r>
          </a:p>
          <a:p>
            <a:r>
              <a:rPr lang="fi-FI" sz="2000" b="0" i="0" dirty="0">
                <a:effectLst/>
              </a:rPr>
              <a:t>Dow Jones palasi syyskuussa 1929 saavuttamaansa tasolle marraskuussa 1954</a:t>
            </a:r>
          </a:p>
          <a:p>
            <a:endParaRPr lang="fi-FI" sz="1700" dirty="0"/>
          </a:p>
        </p:txBody>
      </p:sp>
    </p:spTree>
    <p:extLst>
      <p:ext uri="{BB962C8B-B14F-4D97-AF65-F5344CB8AC3E}">
        <p14:creationId xmlns:p14="http://schemas.microsoft.com/office/powerpoint/2010/main" val="135459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8B6102C-BBCB-A5E8-77DC-00CCFD294D97}"/>
              </a:ext>
            </a:extLst>
          </p:cNvPr>
          <p:cNvSpPr>
            <a:spLocks noGrp="1"/>
          </p:cNvSpPr>
          <p:nvPr>
            <p:ph idx="1"/>
          </p:nvPr>
        </p:nvSpPr>
        <p:spPr/>
        <p:txBody>
          <a:bodyPr/>
          <a:lstStyle/>
          <a:p>
            <a:r>
              <a:rPr lang="fi-FI" dirty="0">
                <a:hlinkClick r:id="rId2"/>
              </a:rPr>
              <a:t>https://www.ted.com/talks/hans_rosling_global_population_growth_box_by_box</a:t>
            </a:r>
            <a:endParaRPr lang="fi-FI" dirty="0"/>
          </a:p>
          <a:p>
            <a:pPr marL="0" indent="0">
              <a:buNone/>
            </a:pPr>
            <a:r>
              <a:rPr lang="fi-FI" dirty="0"/>
              <a:t>Väestönkasvu</a:t>
            </a:r>
          </a:p>
          <a:p>
            <a:pPr marL="0" indent="0">
              <a:buNone/>
            </a:pPr>
            <a:endParaRPr lang="fi-FI" dirty="0"/>
          </a:p>
          <a:p>
            <a:pPr marL="0" indent="0">
              <a:buNone/>
            </a:pPr>
            <a:r>
              <a:rPr lang="fi-FI" b="0" i="0" dirty="0">
                <a:solidFill>
                  <a:srgbClr val="333333"/>
                </a:solidFill>
                <a:effectLst/>
              </a:rPr>
              <a:t>Mitkä ovat Hans </a:t>
            </a:r>
            <a:r>
              <a:rPr lang="fi-FI" b="0" i="0" dirty="0" err="1">
                <a:solidFill>
                  <a:srgbClr val="333333"/>
                </a:solidFill>
                <a:effectLst/>
              </a:rPr>
              <a:t>Roslingin</a:t>
            </a:r>
            <a:r>
              <a:rPr lang="fi-FI" b="0" i="0" dirty="0">
                <a:solidFill>
                  <a:srgbClr val="333333"/>
                </a:solidFill>
                <a:effectLst/>
              </a:rPr>
              <a:t> keskeiset asiat esityksessä?</a:t>
            </a:r>
            <a:endParaRPr lang="fi-FI" dirty="0"/>
          </a:p>
        </p:txBody>
      </p:sp>
    </p:spTree>
    <p:extLst>
      <p:ext uri="{BB962C8B-B14F-4D97-AF65-F5344CB8AC3E}">
        <p14:creationId xmlns:p14="http://schemas.microsoft.com/office/powerpoint/2010/main" val="1332043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2A8A0A-2B44-F2B3-06C3-A37FDFBB1781}"/>
              </a:ext>
            </a:extLst>
          </p:cNvPr>
          <p:cNvSpPr>
            <a:spLocks noGrp="1"/>
          </p:cNvSpPr>
          <p:nvPr>
            <p:ph type="title"/>
          </p:nvPr>
        </p:nvSpPr>
        <p:spPr/>
        <p:txBody>
          <a:bodyPr/>
          <a:lstStyle/>
          <a:p>
            <a:r>
              <a:rPr lang="fi-FI" dirty="0"/>
              <a:t>Mitä ongelmia väestönkasvusta aiheutuu?</a:t>
            </a:r>
          </a:p>
        </p:txBody>
      </p:sp>
      <p:sp>
        <p:nvSpPr>
          <p:cNvPr id="3" name="Sisällön paikkamerkki 2">
            <a:extLst>
              <a:ext uri="{FF2B5EF4-FFF2-40B4-BE49-F238E27FC236}">
                <a16:creationId xmlns:a16="http://schemas.microsoft.com/office/drawing/2014/main" id="{5BDBF0F1-8997-143A-BAEF-9DA44016A24F}"/>
              </a:ext>
            </a:extLst>
          </p:cNvPr>
          <p:cNvSpPr>
            <a:spLocks noGrp="1"/>
          </p:cNvSpPr>
          <p:nvPr>
            <p:ph idx="1"/>
          </p:nvPr>
        </p:nvSpPr>
        <p:spPr/>
        <p:txBody>
          <a:bodyPr>
            <a:normAutofit fontScale="92500"/>
          </a:bodyPr>
          <a:lstStyle/>
          <a:p>
            <a:pPr marL="0" indent="0">
              <a:buNone/>
            </a:pPr>
            <a:r>
              <a:rPr lang="fi-FI" b="1" dirty="0"/>
              <a:t>Paikallisia ongelmia?</a:t>
            </a:r>
          </a:p>
          <a:p>
            <a:r>
              <a:rPr lang="fi-FI" dirty="0"/>
              <a:t>Väestön ruokkiminen ja kouluttaminen on työlästä</a:t>
            </a:r>
          </a:p>
          <a:p>
            <a:r>
              <a:rPr lang="fi-FI" dirty="0"/>
              <a:t>Paikallisten luonnon varojen kulutus kasvaa</a:t>
            </a:r>
          </a:p>
          <a:p>
            <a:r>
              <a:rPr lang="fi-FI" dirty="0"/>
              <a:t>Suurkaupunkien määrä ja niiden asukasluku kasvavat voimakkaasti</a:t>
            </a:r>
          </a:p>
          <a:p>
            <a:r>
              <a:rPr lang="fi-FI" dirty="0"/>
              <a:t>Suurkaupunkien ongelmat lisääntyvät</a:t>
            </a:r>
          </a:p>
          <a:p>
            <a:pPr marL="0" indent="0">
              <a:buNone/>
            </a:pPr>
            <a:r>
              <a:rPr lang="fi-FI" b="1" dirty="0"/>
              <a:t>Globaaleja ongelmia?</a:t>
            </a:r>
          </a:p>
          <a:p>
            <a:r>
              <a:rPr lang="fi-FI" dirty="0"/>
              <a:t>Luonnonvarojen hyväksikäyttö ja ympäristötuhot lisääntyvät</a:t>
            </a:r>
          </a:p>
          <a:p>
            <a:r>
              <a:rPr lang="fi-FI" dirty="0"/>
              <a:t>Kulutus ja energiankäyttö lisääntyvät -&gt; ilmakehän lämpeneminen lisääntyy</a:t>
            </a:r>
          </a:p>
          <a:p>
            <a:r>
              <a:rPr lang="fi-FI" dirty="0"/>
              <a:t>Ruokaa ei riitä kaikille ja sen hinta nousee</a:t>
            </a:r>
          </a:p>
        </p:txBody>
      </p:sp>
    </p:spTree>
    <p:extLst>
      <p:ext uri="{BB962C8B-B14F-4D97-AF65-F5344CB8AC3E}">
        <p14:creationId xmlns:p14="http://schemas.microsoft.com/office/powerpoint/2010/main" val="132565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ksi Englanti teollistui ensimmäisenä?">
            <a:extLst>
              <a:ext uri="{FF2B5EF4-FFF2-40B4-BE49-F238E27FC236}">
                <a16:creationId xmlns:a16="http://schemas.microsoft.com/office/drawing/2014/main" id="{97D5F1E4-34BF-CD83-A7CE-28C9856405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69935" y="36162"/>
            <a:ext cx="8976359" cy="673227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2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7AFEE4-81D5-CDAC-1C21-2CFE6DAED911}"/>
              </a:ext>
            </a:extLst>
          </p:cNvPr>
          <p:cNvSpPr>
            <a:spLocks noGrp="1"/>
          </p:cNvSpPr>
          <p:nvPr>
            <p:ph type="title"/>
          </p:nvPr>
        </p:nvSpPr>
        <p:spPr>
          <a:xfrm>
            <a:off x="524741" y="620392"/>
            <a:ext cx="3808268" cy="5504688"/>
          </a:xfrm>
        </p:spPr>
        <p:txBody>
          <a:bodyPr>
            <a:normAutofit/>
          </a:bodyPr>
          <a:lstStyle/>
          <a:p>
            <a:r>
              <a:rPr lang="fi-FI" sz="6000" dirty="0"/>
              <a:t>Keskeisiä käsitteitä</a:t>
            </a:r>
          </a:p>
        </p:txBody>
      </p:sp>
      <p:graphicFrame>
        <p:nvGraphicFramePr>
          <p:cNvPr id="5" name="Sisällön paikkamerkki 2">
            <a:extLst>
              <a:ext uri="{FF2B5EF4-FFF2-40B4-BE49-F238E27FC236}">
                <a16:creationId xmlns:a16="http://schemas.microsoft.com/office/drawing/2014/main" id="{11698144-80CC-7E3E-33C9-83FE4D07F6A6}"/>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5636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6E68F6-D408-5F8A-19E2-64468EAD7A6D}"/>
              </a:ext>
            </a:extLst>
          </p:cNvPr>
          <p:cNvSpPr>
            <a:spLocks noGrp="1"/>
          </p:cNvSpPr>
          <p:nvPr>
            <p:ph type="title"/>
          </p:nvPr>
        </p:nvSpPr>
        <p:spPr/>
        <p:txBody>
          <a:bodyPr/>
          <a:lstStyle/>
          <a:p>
            <a:r>
              <a:rPr lang="fi-FI" dirty="0"/>
              <a:t>Teollistumisen kolme vaihetta:</a:t>
            </a:r>
          </a:p>
        </p:txBody>
      </p:sp>
      <p:graphicFrame>
        <p:nvGraphicFramePr>
          <p:cNvPr id="4" name="Taulukko 4">
            <a:extLst>
              <a:ext uri="{FF2B5EF4-FFF2-40B4-BE49-F238E27FC236}">
                <a16:creationId xmlns:a16="http://schemas.microsoft.com/office/drawing/2014/main" id="{41F497C1-1FC0-B5EC-312E-466F663A4D92}"/>
              </a:ext>
            </a:extLst>
          </p:cNvPr>
          <p:cNvGraphicFramePr>
            <a:graphicFrameLocks noGrp="1"/>
          </p:cNvGraphicFramePr>
          <p:nvPr>
            <p:ph idx="1"/>
          </p:nvPr>
        </p:nvGraphicFramePr>
        <p:xfrm>
          <a:off x="592428" y="1825623"/>
          <a:ext cx="10761372" cy="2863374"/>
        </p:xfrm>
        <a:graphic>
          <a:graphicData uri="http://schemas.openxmlformats.org/drawingml/2006/table">
            <a:tbl>
              <a:tblPr firstRow="1" bandRow="1">
                <a:tableStyleId>{5C22544A-7EE6-4342-B048-85BDC9FD1C3A}</a:tableStyleId>
              </a:tblPr>
              <a:tblGrid>
                <a:gridCol w="5380686">
                  <a:extLst>
                    <a:ext uri="{9D8B030D-6E8A-4147-A177-3AD203B41FA5}">
                      <a16:colId xmlns:a16="http://schemas.microsoft.com/office/drawing/2014/main" val="749064665"/>
                    </a:ext>
                  </a:extLst>
                </a:gridCol>
                <a:gridCol w="5380686">
                  <a:extLst>
                    <a:ext uri="{9D8B030D-6E8A-4147-A177-3AD203B41FA5}">
                      <a16:colId xmlns:a16="http://schemas.microsoft.com/office/drawing/2014/main" val="518602554"/>
                    </a:ext>
                  </a:extLst>
                </a:gridCol>
              </a:tblGrid>
              <a:tr h="898287">
                <a:tc>
                  <a:txBody>
                    <a:bodyPr/>
                    <a:lstStyle/>
                    <a:p>
                      <a:r>
                        <a:rPr lang="fi-FI" sz="3200" dirty="0"/>
                        <a:t>1700-luvun loppu</a:t>
                      </a:r>
                    </a:p>
                  </a:txBody>
                  <a:tcPr/>
                </a:tc>
                <a:tc>
                  <a:txBody>
                    <a:bodyPr/>
                    <a:lstStyle/>
                    <a:p>
                      <a:r>
                        <a:rPr lang="fi-FI" sz="3200" dirty="0"/>
                        <a:t>Höyrykone ja tehtaat</a:t>
                      </a:r>
                    </a:p>
                  </a:txBody>
                  <a:tcPr/>
                </a:tc>
                <a:extLst>
                  <a:ext uri="{0D108BD9-81ED-4DB2-BD59-A6C34878D82A}">
                    <a16:rowId xmlns:a16="http://schemas.microsoft.com/office/drawing/2014/main" val="277139835"/>
                  </a:ext>
                </a:extLst>
              </a:tr>
              <a:tr h="898287">
                <a:tc>
                  <a:txBody>
                    <a:bodyPr/>
                    <a:lstStyle/>
                    <a:p>
                      <a:r>
                        <a:rPr lang="fi-FI" sz="3200" dirty="0"/>
                        <a:t>1800-luun loppu</a:t>
                      </a:r>
                    </a:p>
                  </a:txBody>
                  <a:tcPr/>
                </a:tc>
                <a:tc>
                  <a:txBody>
                    <a:bodyPr/>
                    <a:lstStyle/>
                    <a:p>
                      <a:r>
                        <a:rPr lang="fi-FI" sz="3200" dirty="0"/>
                        <a:t>Massatuotanto (liukuhihna) ja sähkö</a:t>
                      </a:r>
                    </a:p>
                  </a:txBody>
                  <a:tcPr/>
                </a:tc>
                <a:extLst>
                  <a:ext uri="{0D108BD9-81ED-4DB2-BD59-A6C34878D82A}">
                    <a16:rowId xmlns:a16="http://schemas.microsoft.com/office/drawing/2014/main" val="2266137861"/>
                  </a:ext>
                </a:extLst>
              </a:tr>
              <a:tr h="898287">
                <a:tc>
                  <a:txBody>
                    <a:bodyPr/>
                    <a:lstStyle/>
                    <a:p>
                      <a:r>
                        <a:rPr lang="fi-FI" sz="3200" dirty="0"/>
                        <a:t>1900-luvun loppu</a:t>
                      </a:r>
                    </a:p>
                  </a:txBody>
                  <a:tcPr/>
                </a:tc>
                <a:tc>
                  <a:txBody>
                    <a:bodyPr/>
                    <a:lstStyle/>
                    <a:p>
                      <a:r>
                        <a:rPr lang="fi-FI" sz="3200" dirty="0"/>
                        <a:t>Informaatioteknologian kehitys</a:t>
                      </a:r>
                    </a:p>
                  </a:txBody>
                  <a:tcPr/>
                </a:tc>
                <a:extLst>
                  <a:ext uri="{0D108BD9-81ED-4DB2-BD59-A6C34878D82A}">
                    <a16:rowId xmlns:a16="http://schemas.microsoft.com/office/drawing/2014/main" val="2451192319"/>
                  </a:ext>
                </a:extLst>
              </a:tr>
            </a:tbl>
          </a:graphicData>
        </a:graphic>
      </p:graphicFrame>
    </p:spTree>
    <p:extLst>
      <p:ext uri="{BB962C8B-B14F-4D97-AF65-F5344CB8AC3E}">
        <p14:creationId xmlns:p14="http://schemas.microsoft.com/office/powerpoint/2010/main" val="174248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21167F-0F6F-0EF8-6C15-D672D315EBF3}"/>
              </a:ext>
            </a:extLst>
          </p:cNvPr>
          <p:cNvSpPr>
            <a:spLocks noGrp="1"/>
          </p:cNvSpPr>
          <p:nvPr>
            <p:ph type="title"/>
          </p:nvPr>
        </p:nvSpPr>
        <p:spPr>
          <a:xfrm>
            <a:off x="640080" y="329184"/>
            <a:ext cx="6894576" cy="831959"/>
          </a:xfrm>
        </p:spPr>
        <p:txBody>
          <a:bodyPr anchor="b">
            <a:normAutofit fontScale="90000"/>
          </a:bodyPr>
          <a:lstStyle/>
          <a:p>
            <a:r>
              <a:rPr lang="fi-FI" sz="6600" dirty="0"/>
              <a:t>Tietoyhteiskunta</a:t>
            </a:r>
          </a:p>
        </p:txBody>
      </p:sp>
      <p:sp>
        <p:nvSpPr>
          <p:cNvPr id="3" name="Sisällön paikkamerkki 2">
            <a:extLst>
              <a:ext uri="{FF2B5EF4-FFF2-40B4-BE49-F238E27FC236}">
                <a16:creationId xmlns:a16="http://schemas.microsoft.com/office/drawing/2014/main" id="{3A14F3EA-890C-48F1-D3C2-485FCBFB3D84}"/>
              </a:ext>
            </a:extLst>
          </p:cNvPr>
          <p:cNvSpPr>
            <a:spLocks noGrp="1"/>
          </p:cNvSpPr>
          <p:nvPr>
            <p:ph idx="1"/>
          </p:nvPr>
        </p:nvSpPr>
        <p:spPr>
          <a:xfrm>
            <a:off x="229303" y="1506874"/>
            <a:ext cx="7716130" cy="5021942"/>
          </a:xfrm>
        </p:spPr>
        <p:txBody>
          <a:bodyPr>
            <a:normAutofit/>
          </a:bodyPr>
          <a:lstStyle/>
          <a:p>
            <a:r>
              <a:rPr lang="fi-FI" sz="2000" b="1" dirty="0"/>
              <a:t>Elektronien, sähkömagneettisten aaltojen, sähköpiirien löytäminen </a:t>
            </a:r>
            <a:r>
              <a:rPr lang="fi-FI" sz="2000" dirty="0"/>
              <a:t>1800-1900 –lukujen taitteessa</a:t>
            </a:r>
          </a:p>
          <a:p>
            <a:r>
              <a:rPr lang="fi-FI" sz="2000" b="1" dirty="0" err="1"/>
              <a:t>Ikonoskooppi</a:t>
            </a:r>
            <a:r>
              <a:rPr lang="fi-FI" sz="2000" b="1" dirty="0"/>
              <a:t> eli kuvaputki </a:t>
            </a:r>
            <a:r>
              <a:rPr lang="fi-FI" sz="2000" dirty="0"/>
              <a:t>keksittiin maailmansotien välissä -&gt; ensimmäiset mustavalkoiset televisiolähetykset Saksassa 1934 -&gt; kaupalliset väritelevisiolähetykset alkoivat Yhdysvalloissa toisen maailmansodan jälkeen</a:t>
            </a:r>
          </a:p>
          <a:p>
            <a:r>
              <a:rPr lang="fi-FI" sz="2000" b="1" dirty="0"/>
              <a:t>Satelliitit</a:t>
            </a:r>
            <a:r>
              <a:rPr lang="fi-FI" sz="2000" dirty="0"/>
              <a:t> (mahdollistivat suorat tv-lähetykset eri puolilta maailmaa)</a:t>
            </a:r>
          </a:p>
          <a:p>
            <a:r>
              <a:rPr lang="fi-FI" sz="2000" b="1" dirty="0"/>
              <a:t>Kvanttiteoria</a:t>
            </a:r>
            <a:r>
              <a:rPr lang="fi-FI" sz="2000" dirty="0"/>
              <a:t> ( Max </a:t>
            </a:r>
            <a:r>
              <a:rPr lang="fi-FI" sz="2000" dirty="0" err="1"/>
              <a:t>Planck</a:t>
            </a:r>
            <a:r>
              <a:rPr lang="fi-FI" sz="2000" dirty="0"/>
              <a:t> 1900) </a:t>
            </a:r>
            <a:r>
              <a:rPr lang="fi-FI" sz="2000" b="1" dirty="0"/>
              <a:t>-&gt; transistorit </a:t>
            </a:r>
            <a:r>
              <a:rPr lang="fi-FI" sz="2000" dirty="0"/>
              <a:t>(1948) </a:t>
            </a:r>
            <a:r>
              <a:rPr lang="fi-FI" sz="2000" b="1" dirty="0"/>
              <a:t>-&gt; mikrosirut</a:t>
            </a:r>
          </a:p>
          <a:p>
            <a:r>
              <a:rPr lang="fi-FI" sz="2000" b="1" dirty="0"/>
              <a:t>Crick ja Watson 1953: perintötekijät siirtyvät DNA:n välityksellä</a:t>
            </a:r>
          </a:p>
          <a:p>
            <a:r>
              <a:rPr lang="fi-FI" sz="2000" b="1" dirty="0"/>
              <a:t>Internet</a:t>
            </a:r>
            <a:r>
              <a:rPr lang="fi-FI" sz="2000" dirty="0"/>
              <a:t>, varsinainen internetin mullistui </a:t>
            </a:r>
            <a:r>
              <a:rPr lang="fi-FI" sz="2000" b="1" dirty="0"/>
              <a:t>1990-luvulla</a:t>
            </a:r>
            <a:r>
              <a:rPr lang="fi-FI" sz="2000" dirty="0"/>
              <a:t> -&gt; kotitalouksille tarjottavat kaupalliset nettiyhteydet</a:t>
            </a:r>
          </a:p>
          <a:p>
            <a:r>
              <a:rPr lang="fi-FI" sz="2000" b="1" dirty="0" err="1"/>
              <a:t>Robotisaatio</a:t>
            </a:r>
            <a:endParaRPr lang="fi-FI" sz="2000" b="1" dirty="0"/>
          </a:p>
          <a:p>
            <a:r>
              <a:rPr lang="fi-FI" sz="2000" b="1" dirty="0"/>
              <a:t>Tekoäly</a:t>
            </a:r>
          </a:p>
          <a:p>
            <a:r>
              <a:rPr lang="fi-FI" sz="2000" b="1" dirty="0"/>
              <a:t>Joukkoviestimet</a:t>
            </a:r>
          </a:p>
          <a:p>
            <a:endParaRPr lang="fi-FI" sz="1200" dirty="0"/>
          </a:p>
        </p:txBody>
      </p:sp>
      <p:pic>
        <p:nvPicPr>
          <p:cNvPr id="7" name="Kuva 6" descr="Robotti ja kasvot">
            <a:extLst>
              <a:ext uri="{FF2B5EF4-FFF2-40B4-BE49-F238E27FC236}">
                <a16:creationId xmlns:a16="http://schemas.microsoft.com/office/drawing/2014/main" id="{9271AF21-87BE-3A86-8AC1-8E061710DE39}"/>
              </a:ext>
            </a:extLst>
          </p:cNvPr>
          <p:cNvPicPr>
            <a:picLocks noChangeAspect="1"/>
          </p:cNvPicPr>
          <p:nvPr/>
        </p:nvPicPr>
        <p:blipFill rotWithShape="1">
          <a:blip r:embed="rId3">
            <a:extLst>
              <a:ext uri="{28A0092B-C50C-407E-A947-70E740481C1C}">
                <a14:useLocalDpi xmlns:a14="http://schemas.microsoft.com/office/drawing/2010/main" val="0"/>
              </a:ext>
            </a:extLst>
          </a:blip>
          <a:srcRect l="32400" r="-2" b="-2"/>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Kuva 4" descr="Piirilevytausta">
            <a:extLst>
              <a:ext uri="{FF2B5EF4-FFF2-40B4-BE49-F238E27FC236}">
                <a16:creationId xmlns:a16="http://schemas.microsoft.com/office/drawing/2014/main" id="{D3FE71E7-4DEC-3A30-C880-AE7DD1A7548C}"/>
              </a:ext>
            </a:extLst>
          </p:cNvPr>
          <p:cNvPicPr>
            <a:picLocks noChangeAspect="1"/>
          </p:cNvPicPr>
          <p:nvPr/>
        </p:nvPicPr>
        <p:blipFill rotWithShape="1">
          <a:blip r:embed="rId4">
            <a:extLst>
              <a:ext uri="{28A0092B-C50C-407E-A947-70E740481C1C}">
                <a14:useLocalDpi xmlns:a14="http://schemas.microsoft.com/office/drawing/2010/main" val="0"/>
              </a:ext>
            </a:extLst>
          </a:blip>
          <a:srcRect r="-1" b="3747"/>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002849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970A70-EC96-E8F2-1209-926103570EEB}"/>
              </a:ext>
            </a:extLst>
          </p:cNvPr>
          <p:cNvSpPr>
            <a:spLocks noGrp="1"/>
          </p:cNvSpPr>
          <p:nvPr>
            <p:ph type="title"/>
          </p:nvPr>
        </p:nvSpPr>
        <p:spPr>
          <a:xfrm>
            <a:off x="335280" y="397068"/>
            <a:ext cx="4806572" cy="1325563"/>
          </a:xfrm>
        </p:spPr>
        <p:txBody>
          <a:bodyPr>
            <a:normAutofit/>
          </a:bodyPr>
          <a:lstStyle/>
          <a:p>
            <a:r>
              <a:rPr lang="fi-FI" sz="2800" b="1" dirty="0"/>
              <a:t>Sosiaalisen median synty ja yksityisyyden loppu 2000-luvulla</a:t>
            </a:r>
          </a:p>
        </p:txBody>
      </p:sp>
      <p:pic>
        <p:nvPicPr>
          <p:cNvPr id="9" name="Kuva 8" descr="Aihetunniste- ja @-ilmoituskuvakkeet">
            <a:extLst>
              <a:ext uri="{FF2B5EF4-FFF2-40B4-BE49-F238E27FC236}">
                <a16:creationId xmlns:a16="http://schemas.microsoft.com/office/drawing/2014/main" id="{1E35FFFA-776B-5B25-463C-719EF8AC4996}"/>
              </a:ext>
            </a:extLst>
          </p:cNvPr>
          <p:cNvPicPr>
            <a:picLocks noChangeAspect="1"/>
          </p:cNvPicPr>
          <p:nvPr/>
        </p:nvPicPr>
        <p:blipFill rotWithShape="1">
          <a:blip r:embed="rId3">
            <a:extLst>
              <a:ext uri="{28A0092B-C50C-407E-A947-70E740481C1C}">
                <a14:useLocalDpi xmlns:a14="http://schemas.microsoft.com/office/drawing/2010/main" val="0"/>
              </a:ext>
            </a:extLst>
          </a:blip>
          <a:srcRect l="7941" r="25312"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Sisällön paikkamerkki 2">
            <a:extLst>
              <a:ext uri="{FF2B5EF4-FFF2-40B4-BE49-F238E27FC236}">
                <a16:creationId xmlns:a16="http://schemas.microsoft.com/office/drawing/2014/main" id="{BE8C1C88-75D0-170C-462F-D54A11072144}"/>
              </a:ext>
            </a:extLst>
          </p:cNvPr>
          <p:cNvSpPr>
            <a:spLocks noGrp="1"/>
          </p:cNvSpPr>
          <p:nvPr>
            <p:ph idx="1"/>
          </p:nvPr>
        </p:nvSpPr>
        <p:spPr>
          <a:xfrm>
            <a:off x="96561" y="2059432"/>
            <a:ext cx="5583526" cy="4601969"/>
          </a:xfrm>
        </p:spPr>
        <p:txBody>
          <a:bodyPr anchor="t">
            <a:normAutofit lnSpcReduction="10000"/>
          </a:bodyPr>
          <a:lstStyle/>
          <a:p>
            <a:r>
              <a:rPr lang="fi-FI" sz="2400" b="0" i="0" dirty="0">
                <a:effectLst/>
              </a:rPr>
              <a:t>Vuonna 2004 muutama </a:t>
            </a:r>
            <a:r>
              <a:rPr lang="fi-FI" sz="2400" b="0" i="0" dirty="0" err="1">
                <a:effectLst/>
              </a:rPr>
              <a:t>Harwardin</a:t>
            </a:r>
            <a:r>
              <a:rPr lang="fi-FI" sz="2400" b="0" i="0" dirty="0">
                <a:effectLst/>
              </a:rPr>
              <a:t> yliopistossa opiskeleva nuori perusti Facebookin, joka oli aluksi vain yliopistossa opiskelevien käytössä. </a:t>
            </a:r>
          </a:p>
          <a:p>
            <a:r>
              <a:rPr lang="fi-FI" sz="2400" b="0" i="0" dirty="0">
                <a:effectLst/>
              </a:rPr>
              <a:t>Kaikille avoin viestipalvelu Twitter aloitti seuraavana </a:t>
            </a:r>
          </a:p>
          <a:p>
            <a:r>
              <a:rPr lang="fi-FI" sz="2400" b="0" i="0" dirty="0">
                <a:effectLst/>
              </a:rPr>
              <a:t>Vuonna 2006 päivänvalon näki videoiden katseluun ja jakamiseen keskittyvä </a:t>
            </a:r>
            <a:r>
              <a:rPr lang="fi-FI" sz="2400" b="0" i="0" dirty="0" err="1">
                <a:effectLst/>
              </a:rPr>
              <a:t>Youtube</a:t>
            </a:r>
            <a:endParaRPr lang="fi-FI" sz="2400" b="0" i="0" dirty="0">
              <a:effectLst/>
            </a:endParaRPr>
          </a:p>
          <a:p>
            <a:r>
              <a:rPr lang="fi-FI" sz="2400" dirty="0"/>
              <a:t>Yk</a:t>
            </a:r>
            <a:r>
              <a:rPr lang="fi-FI" sz="2400" b="0" i="0" dirty="0">
                <a:effectLst/>
              </a:rPr>
              <a:t>sityisyys ja sen suojaaminen internetissä. Tilanteeseen on saatu jo parannuksia, kuten vuonna 2018 voimaantullut EU:n tietosuoja-asetus </a:t>
            </a:r>
            <a:r>
              <a:rPr lang="fi-FI" sz="2400" i="0" dirty="0">
                <a:effectLst/>
              </a:rPr>
              <a:t>GDPR</a:t>
            </a:r>
            <a:r>
              <a:rPr lang="fi-FI" sz="2400" b="0" i="0" dirty="0">
                <a:effectLst/>
              </a:rPr>
              <a:t>.</a:t>
            </a:r>
          </a:p>
          <a:p>
            <a:endParaRPr lang="fi-FI" sz="1500" dirty="0"/>
          </a:p>
        </p:txBody>
      </p:sp>
      <p:pic>
        <p:nvPicPr>
          <p:cNvPr id="7" name="Kuva 6" descr="Kolme sydänilmoituskuvaketta">
            <a:extLst>
              <a:ext uri="{FF2B5EF4-FFF2-40B4-BE49-F238E27FC236}">
                <a16:creationId xmlns:a16="http://schemas.microsoft.com/office/drawing/2014/main" id="{ED35C1D7-1018-3C22-978E-8ED477C8AC47}"/>
              </a:ext>
            </a:extLst>
          </p:cNvPr>
          <p:cNvPicPr>
            <a:picLocks noChangeAspect="1"/>
          </p:cNvPicPr>
          <p:nvPr/>
        </p:nvPicPr>
        <p:blipFill rotWithShape="1">
          <a:blip r:embed="rId4">
            <a:extLst>
              <a:ext uri="{28A0092B-C50C-407E-A947-70E740481C1C}">
                <a14:useLocalDpi xmlns:a14="http://schemas.microsoft.com/office/drawing/2010/main" val="0"/>
              </a:ext>
            </a:extLst>
          </a:blip>
          <a:srcRect l="22925" r="20825"/>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1" name="Kuva 10" descr="Lähikuva henkilöstä, joka käyttää matkapuhelinta">
            <a:extLst>
              <a:ext uri="{FF2B5EF4-FFF2-40B4-BE49-F238E27FC236}">
                <a16:creationId xmlns:a16="http://schemas.microsoft.com/office/drawing/2014/main" id="{41EA2AD7-0EF8-51C9-2B8F-943D877ACB70}"/>
              </a:ext>
            </a:extLst>
          </p:cNvPr>
          <p:cNvPicPr>
            <a:picLocks noChangeAspect="1"/>
          </p:cNvPicPr>
          <p:nvPr/>
        </p:nvPicPr>
        <p:blipFill rotWithShape="1">
          <a:blip r:embed="rId5">
            <a:extLst>
              <a:ext uri="{28A0092B-C50C-407E-A947-70E740481C1C}">
                <a14:useLocalDpi xmlns:a14="http://schemas.microsoft.com/office/drawing/2010/main" val="0"/>
              </a:ext>
            </a:extLst>
          </a:blip>
          <a:srcRect l="6666" r="13736"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Kuva 4" descr="Puhekupla ja aihetunnistesymboli">
            <a:extLst>
              <a:ext uri="{FF2B5EF4-FFF2-40B4-BE49-F238E27FC236}">
                <a16:creationId xmlns:a16="http://schemas.microsoft.com/office/drawing/2014/main" id="{9ADF0D14-9575-F2BF-C292-FA64540C4632}"/>
              </a:ext>
            </a:extLst>
          </p:cNvPr>
          <p:cNvPicPr>
            <a:picLocks noChangeAspect="1"/>
          </p:cNvPicPr>
          <p:nvPr/>
        </p:nvPicPr>
        <p:blipFill rotWithShape="1">
          <a:blip r:embed="rId6">
            <a:extLst>
              <a:ext uri="{28A0092B-C50C-407E-A947-70E740481C1C}">
                <a14:useLocalDpi xmlns:a14="http://schemas.microsoft.com/office/drawing/2010/main" val="0"/>
              </a:ext>
            </a:extLst>
          </a:blip>
          <a:srcRect l="13975" r="13155"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150341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C46679-890A-D9D4-02CD-D46EFEA43516}"/>
              </a:ext>
            </a:extLst>
          </p:cNvPr>
          <p:cNvSpPr>
            <a:spLocks noGrp="1"/>
          </p:cNvSpPr>
          <p:nvPr>
            <p:ph type="title"/>
          </p:nvPr>
        </p:nvSpPr>
        <p:spPr/>
        <p:txBody>
          <a:bodyPr/>
          <a:lstStyle/>
          <a:p>
            <a:r>
              <a:rPr lang="fi-FI" dirty="0"/>
              <a:t>Ympäristöongelmiin herääminen</a:t>
            </a:r>
          </a:p>
        </p:txBody>
      </p:sp>
      <p:sp>
        <p:nvSpPr>
          <p:cNvPr id="3" name="Sisällön paikkamerkki 2">
            <a:extLst>
              <a:ext uri="{FF2B5EF4-FFF2-40B4-BE49-F238E27FC236}">
                <a16:creationId xmlns:a16="http://schemas.microsoft.com/office/drawing/2014/main" id="{99A9680F-D072-4990-F0C1-A3D97A7C7B1F}"/>
              </a:ext>
            </a:extLst>
          </p:cNvPr>
          <p:cNvSpPr>
            <a:spLocks noGrp="1"/>
          </p:cNvSpPr>
          <p:nvPr>
            <p:ph idx="1"/>
          </p:nvPr>
        </p:nvSpPr>
        <p:spPr/>
        <p:txBody>
          <a:bodyPr>
            <a:normAutofit fontScale="85000" lnSpcReduction="20000"/>
          </a:bodyPr>
          <a:lstStyle/>
          <a:p>
            <a:pPr marL="902969" lvl="1" indent="-502919" algn="l" defTabSz="457200">
              <a:lnSpc>
                <a:spcPct val="120000"/>
              </a:lnSpc>
              <a:buClr>
                <a:srgbClr val="000000"/>
              </a:buClr>
              <a:buSzPts val="4400"/>
              <a:buFont typeface="Open Sans"/>
              <a:buChar char="•"/>
              <a:defRPr sz="4400"/>
            </a:pPr>
            <a:r>
              <a:rPr lang="fi-FI" dirty="0"/>
              <a:t>Ympäristöongelmiin herättiin 1960-luvulla, ja seuraavalla vuosikymmenellä syntyi vihreä liike.</a:t>
            </a:r>
            <a:endParaRPr lang="fi-FI" sz="3200" dirty="0"/>
          </a:p>
          <a:p>
            <a:pPr marL="902969" lvl="1" indent="-502919" algn="l" defTabSz="457200">
              <a:lnSpc>
                <a:spcPct val="120000"/>
              </a:lnSpc>
              <a:buClr>
                <a:srgbClr val="000000"/>
              </a:buClr>
              <a:buSzPts val="4400"/>
              <a:buFont typeface="Open Sans"/>
              <a:buChar char="•"/>
              <a:defRPr sz="4400"/>
            </a:pPr>
            <a:r>
              <a:rPr lang="fi-FI" dirty="0"/>
              <a:t>Ongelmiksi havaittiin nimenomaan väestönkasvu, luonnonvarojen ehtyminen sekä kasvava otsoniaukko.</a:t>
            </a:r>
            <a:endParaRPr lang="fi-FI" sz="3200" dirty="0"/>
          </a:p>
          <a:p>
            <a:pPr marL="902969" lvl="1" indent="-502919" algn="l" defTabSz="457200">
              <a:lnSpc>
                <a:spcPct val="120000"/>
              </a:lnSpc>
              <a:buClr>
                <a:srgbClr val="000000"/>
              </a:buClr>
              <a:buSzPts val="4400"/>
              <a:buFont typeface="Open Sans"/>
              <a:buChar char="•"/>
              <a:defRPr sz="4400"/>
            </a:pPr>
            <a:r>
              <a:rPr lang="fi-FI" dirty="0"/>
              <a:t>Vuonna 1992 pidettiin ilmastokokous Riossa ja vuonna 1997 Kiotossa.</a:t>
            </a:r>
          </a:p>
          <a:p>
            <a:endParaRPr lang="fi-FI" dirty="0"/>
          </a:p>
        </p:txBody>
      </p:sp>
    </p:spTree>
    <p:extLst>
      <p:ext uri="{BB962C8B-B14F-4D97-AF65-F5344CB8AC3E}">
        <p14:creationId xmlns:p14="http://schemas.microsoft.com/office/powerpoint/2010/main" val="1541771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Henkilö, joka pitää Maapallo">
            <a:extLst>
              <a:ext uri="{FF2B5EF4-FFF2-40B4-BE49-F238E27FC236}">
                <a16:creationId xmlns:a16="http://schemas.microsoft.com/office/drawing/2014/main" id="{7E8E82A4-C84D-3E55-303B-792A352F4668}"/>
              </a:ext>
            </a:extLst>
          </p:cNvPr>
          <p:cNvPicPr>
            <a:picLocks noChangeAspect="1"/>
          </p:cNvPicPr>
          <p:nvPr/>
        </p:nvPicPr>
        <p:blipFill rotWithShape="1">
          <a:blip r:embed="rId2">
            <a:extLst>
              <a:ext uri="{28A0092B-C50C-407E-A947-70E740481C1C}">
                <a14:useLocalDpi xmlns:a14="http://schemas.microsoft.com/office/drawing/2010/main" val="0"/>
              </a:ext>
            </a:extLst>
          </a:blip>
          <a:srcRect l="4778" r="25171" b="6868"/>
          <a:stretch/>
        </p:blipFill>
        <p:spPr>
          <a:xfrm>
            <a:off x="4112182" y="10"/>
            <a:ext cx="8079818" cy="639150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1FFF188-60D5-3CEA-2810-B5EC417AE58F}"/>
              </a:ext>
            </a:extLst>
          </p:cNvPr>
          <p:cNvSpPr>
            <a:spLocks noGrp="1"/>
          </p:cNvSpPr>
          <p:nvPr>
            <p:ph type="title"/>
          </p:nvPr>
        </p:nvSpPr>
        <p:spPr>
          <a:xfrm>
            <a:off x="371094" y="1161288"/>
            <a:ext cx="3438144" cy="1124712"/>
          </a:xfrm>
        </p:spPr>
        <p:txBody>
          <a:bodyPr anchor="b">
            <a:normAutofit/>
          </a:bodyPr>
          <a:lstStyle/>
          <a:p>
            <a:r>
              <a:rPr lang="fi-FI" sz="2800"/>
              <a:t>Globalisoituva maailma</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D1FBDA6F-399B-BB40-0F5B-40EAC1FE4D8A}"/>
              </a:ext>
            </a:extLst>
          </p:cNvPr>
          <p:cNvSpPr>
            <a:spLocks noGrp="1"/>
          </p:cNvSpPr>
          <p:nvPr>
            <p:ph idx="1"/>
          </p:nvPr>
        </p:nvSpPr>
        <p:spPr>
          <a:xfrm>
            <a:off x="371094" y="2718054"/>
            <a:ext cx="5013706" cy="3830936"/>
          </a:xfrm>
        </p:spPr>
        <p:txBody>
          <a:bodyPr anchor="t">
            <a:normAutofit/>
          </a:bodyPr>
          <a:lstStyle/>
          <a:p>
            <a:r>
              <a:rPr lang="fi-FI" sz="2000" dirty="0"/>
              <a:t>Pääomat liikkuvat nopeasti</a:t>
            </a:r>
          </a:p>
          <a:p>
            <a:r>
              <a:rPr lang="fi-FI" sz="2000" dirty="0"/>
              <a:t>Kansallisvaltioiden merkitys pienenee</a:t>
            </a:r>
          </a:p>
          <a:p>
            <a:r>
              <a:rPr lang="fi-FI" sz="2000" dirty="0"/>
              <a:t>Tietoliikenne kehittyy</a:t>
            </a:r>
          </a:p>
          <a:p>
            <a:r>
              <a:rPr lang="fi-FI" sz="2000" dirty="0"/>
              <a:t>Kansantaloudet osaksi kansainvälistä taloutta</a:t>
            </a:r>
          </a:p>
          <a:p>
            <a:r>
              <a:rPr lang="fi-FI" sz="2000" dirty="0"/>
              <a:t>Pyrkimys vapaaseen kilpailuun</a:t>
            </a:r>
          </a:p>
          <a:p>
            <a:r>
              <a:rPr lang="fi-FI" sz="2000" dirty="0"/>
              <a:t>Suuryritykset (joiden hallussa 2/3 maailmankaupasta)</a:t>
            </a:r>
          </a:p>
        </p:txBody>
      </p:sp>
    </p:spTree>
    <p:extLst>
      <p:ext uri="{BB962C8B-B14F-4D97-AF65-F5344CB8AC3E}">
        <p14:creationId xmlns:p14="http://schemas.microsoft.com/office/powerpoint/2010/main" val="16038037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643E47-AF96-E483-F2ED-314128F95514}"/>
              </a:ext>
            </a:extLst>
          </p:cNvPr>
          <p:cNvSpPr>
            <a:spLocks noGrp="1"/>
          </p:cNvSpPr>
          <p:nvPr>
            <p:ph type="title"/>
          </p:nvPr>
        </p:nvSpPr>
        <p:spPr>
          <a:xfrm>
            <a:off x="838200" y="365125"/>
            <a:ext cx="10515600" cy="1325563"/>
          </a:xfrm>
        </p:spPr>
        <p:txBody>
          <a:bodyPr>
            <a:normAutofit/>
          </a:bodyPr>
          <a:lstStyle/>
          <a:p>
            <a:r>
              <a:rPr lang="fi-FI" sz="5400"/>
              <a:t>Globalisoituva maailma</a:t>
            </a:r>
          </a:p>
        </p:txBody>
      </p:sp>
      <p:sp>
        <p:nvSpPr>
          <p:cNvPr id="3" name="Sisällön paikkamerkki 2">
            <a:extLst>
              <a:ext uri="{FF2B5EF4-FFF2-40B4-BE49-F238E27FC236}">
                <a16:creationId xmlns:a16="http://schemas.microsoft.com/office/drawing/2014/main" id="{272FFD6C-BE48-20C7-0AE0-5BB4EF5A9FFE}"/>
              </a:ext>
            </a:extLst>
          </p:cNvPr>
          <p:cNvSpPr>
            <a:spLocks noGrp="1"/>
          </p:cNvSpPr>
          <p:nvPr>
            <p:ph idx="1"/>
          </p:nvPr>
        </p:nvSpPr>
        <p:spPr>
          <a:xfrm>
            <a:off x="838200" y="1929384"/>
            <a:ext cx="10515600" cy="4251960"/>
          </a:xfrm>
        </p:spPr>
        <p:txBody>
          <a:bodyPr>
            <a:normAutofit/>
          </a:bodyPr>
          <a:lstStyle/>
          <a:p>
            <a:pPr marL="0" indent="0">
              <a:buNone/>
            </a:pPr>
            <a:r>
              <a:rPr lang="fi-FI" sz="2200" b="1"/>
              <a:t>Plussat +</a:t>
            </a:r>
          </a:p>
          <a:p>
            <a:pPr eaLnBrk="1" hangingPunct="1"/>
            <a:r>
              <a:rPr lang="fi-FI" altLang="fi-FI" sz="2200"/>
              <a:t>Kansantalouksien ja kansainvälisen talouden nopea kasvu </a:t>
            </a:r>
            <a:r>
              <a:rPr lang="fi-FI" altLang="fi-FI" sz="2200">
                <a:sym typeface="Wingdings" panose="05000000000000000000" pitchFamily="2" charset="2"/>
              </a:rPr>
              <a:t> vaurastuminen</a:t>
            </a:r>
          </a:p>
          <a:p>
            <a:pPr eaLnBrk="1" hangingPunct="1"/>
            <a:r>
              <a:rPr lang="fi-FI" altLang="fi-FI" sz="2200">
                <a:sym typeface="Wingdings" panose="05000000000000000000" pitchFamily="2" charset="2"/>
              </a:rPr>
              <a:t>Ihmisten elämä helpottunut huomattavasti bio- ja tietotekniikan ansiosta</a:t>
            </a:r>
          </a:p>
          <a:p>
            <a:pPr eaLnBrk="1" hangingPunct="1"/>
            <a:r>
              <a:rPr lang="fi-FI" altLang="fi-FI" sz="2200">
                <a:sym typeface="Wingdings" panose="05000000000000000000" pitchFamily="2" charset="2"/>
              </a:rPr>
              <a:t>Uudet teollisuuden alat ja työpaikat</a:t>
            </a:r>
          </a:p>
          <a:p>
            <a:pPr eaLnBrk="1" hangingPunct="1"/>
            <a:r>
              <a:rPr lang="fi-FI" altLang="fi-FI" sz="2200">
                <a:sym typeface="Wingdings" panose="05000000000000000000" pitchFamily="2" charset="2"/>
              </a:rPr>
              <a:t>Vaurastuminen hyödyttänyt myös köyhiä</a:t>
            </a:r>
          </a:p>
          <a:p>
            <a:pPr eaLnBrk="1" hangingPunct="1"/>
            <a:r>
              <a:rPr lang="fi-FI" altLang="fi-FI" sz="2200">
                <a:sym typeface="Wingdings" panose="05000000000000000000" pitchFamily="2" charset="2"/>
              </a:rPr>
              <a:t>Maailmankaupan vapauttaminen (Gatt, WTO)</a:t>
            </a:r>
          </a:p>
          <a:p>
            <a:pPr eaLnBrk="1" hangingPunct="1"/>
            <a:r>
              <a:rPr lang="fi-FI" altLang="fi-FI" sz="2200"/>
              <a:t>Maailma yhtenäistynyt</a:t>
            </a:r>
          </a:p>
          <a:p>
            <a:pPr marL="0" indent="0">
              <a:buNone/>
            </a:pPr>
            <a:endParaRPr lang="fi-FI" sz="2200"/>
          </a:p>
        </p:txBody>
      </p:sp>
    </p:spTree>
    <p:extLst>
      <p:ext uri="{BB962C8B-B14F-4D97-AF65-F5344CB8AC3E}">
        <p14:creationId xmlns:p14="http://schemas.microsoft.com/office/powerpoint/2010/main" val="2143091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6077C4-4584-79DA-03A9-551722346EF1}"/>
              </a:ext>
            </a:extLst>
          </p:cNvPr>
          <p:cNvSpPr>
            <a:spLocks noGrp="1"/>
          </p:cNvSpPr>
          <p:nvPr>
            <p:ph type="title"/>
          </p:nvPr>
        </p:nvSpPr>
        <p:spPr>
          <a:xfrm>
            <a:off x="838200" y="365125"/>
            <a:ext cx="10515600" cy="1325563"/>
          </a:xfrm>
        </p:spPr>
        <p:txBody>
          <a:bodyPr>
            <a:normAutofit/>
          </a:bodyPr>
          <a:lstStyle/>
          <a:p>
            <a:r>
              <a:rPr lang="fi-FI" sz="5400"/>
              <a:t>Globalisoituva maailma</a:t>
            </a:r>
          </a:p>
        </p:txBody>
      </p:sp>
      <p:sp>
        <p:nvSpPr>
          <p:cNvPr id="3" name="Sisällön paikkamerkki 2">
            <a:extLst>
              <a:ext uri="{FF2B5EF4-FFF2-40B4-BE49-F238E27FC236}">
                <a16:creationId xmlns:a16="http://schemas.microsoft.com/office/drawing/2014/main" id="{4004B145-400E-5340-6055-6AA3BD0ABF7A}"/>
              </a:ext>
            </a:extLst>
          </p:cNvPr>
          <p:cNvSpPr>
            <a:spLocks noGrp="1"/>
          </p:cNvSpPr>
          <p:nvPr>
            <p:ph idx="1"/>
          </p:nvPr>
        </p:nvSpPr>
        <p:spPr>
          <a:xfrm>
            <a:off x="838200" y="1929384"/>
            <a:ext cx="10515600" cy="4251960"/>
          </a:xfrm>
        </p:spPr>
        <p:txBody>
          <a:bodyPr>
            <a:normAutofit/>
          </a:bodyPr>
          <a:lstStyle/>
          <a:p>
            <a:pPr marL="0" indent="0">
              <a:buNone/>
            </a:pPr>
            <a:r>
              <a:rPr lang="fi-FI" sz="2200" b="1"/>
              <a:t>Miinukset  -</a:t>
            </a:r>
          </a:p>
          <a:p>
            <a:pPr lvl="1" eaLnBrk="1" hangingPunct="1">
              <a:buFont typeface="Wingdings" panose="05000000000000000000" pitchFamily="2" charset="2"/>
              <a:buChar char="§"/>
            </a:pPr>
            <a:r>
              <a:rPr lang="fi-FI" altLang="fi-FI" sz="2200"/>
              <a:t>työn tulosten epätasainen jakautuminen</a:t>
            </a:r>
          </a:p>
          <a:p>
            <a:pPr lvl="1" eaLnBrk="1" hangingPunct="1">
              <a:buFont typeface="Wingdings" panose="05000000000000000000" pitchFamily="2" charset="2"/>
              <a:buChar char="§"/>
            </a:pPr>
            <a:r>
              <a:rPr lang="fi-FI" altLang="fi-FI" sz="2200"/>
              <a:t>kansainvälisen rahajärjestelmän epävakaus</a:t>
            </a:r>
          </a:p>
          <a:p>
            <a:pPr lvl="1" eaLnBrk="1" hangingPunct="1">
              <a:buFont typeface="Wingdings" panose="05000000000000000000" pitchFamily="2" charset="2"/>
              <a:buChar char="§"/>
            </a:pPr>
            <a:r>
              <a:rPr lang="fi-FI" altLang="fi-FI" sz="2200"/>
              <a:t>maailmanlaajuisten monopolien uhka (Microsoft)</a:t>
            </a:r>
          </a:p>
          <a:p>
            <a:pPr lvl="1" eaLnBrk="1" hangingPunct="1">
              <a:buFont typeface="Wingdings" panose="05000000000000000000" pitchFamily="2" charset="2"/>
              <a:buChar char="§"/>
            </a:pPr>
            <a:r>
              <a:rPr lang="fi-FI" altLang="fi-FI" sz="2200"/>
              <a:t>valtion roolin hämärtyminen</a:t>
            </a:r>
          </a:p>
          <a:p>
            <a:pPr lvl="1" eaLnBrk="1" hangingPunct="1">
              <a:buFont typeface="Wingdings" panose="05000000000000000000" pitchFamily="2" charset="2"/>
              <a:buChar char="§"/>
            </a:pPr>
            <a:r>
              <a:rPr lang="fi-FI" altLang="fi-FI" sz="2200"/>
              <a:t>yhteisvastuun katoaminen</a:t>
            </a:r>
          </a:p>
          <a:p>
            <a:pPr lvl="1" eaLnBrk="1" hangingPunct="1">
              <a:buFont typeface="Wingdings" panose="05000000000000000000" pitchFamily="2" charset="2"/>
              <a:buChar char="§"/>
            </a:pPr>
            <a:r>
              <a:rPr lang="fi-FI" altLang="fi-FI" sz="2200"/>
              <a:t>kehitysmaiden vaikea tilanne</a:t>
            </a:r>
          </a:p>
          <a:p>
            <a:pPr lvl="1" eaLnBrk="1" hangingPunct="1">
              <a:buFont typeface="Wingdings" panose="05000000000000000000" pitchFamily="2" charset="2"/>
              <a:buChar char="§"/>
            </a:pPr>
            <a:r>
              <a:rPr lang="fi-FI" altLang="fi-FI" sz="2200"/>
              <a:t>osakemarkkinoiden ongelmatilanteet</a:t>
            </a:r>
          </a:p>
          <a:p>
            <a:pPr lvl="1" eaLnBrk="1" hangingPunct="1">
              <a:buFont typeface="Wingdings" panose="05000000000000000000" pitchFamily="2" charset="2"/>
              <a:buChar char="§"/>
            </a:pPr>
            <a:r>
              <a:rPr lang="fi-FI" altLang="fi-FI" sz="2200"/>
              <a:t>uusi tekniikka vain harvojen herkkua</a:t>
            </a:r>
          </a:p>
          <a:p>
            <a:pPr marL="0" indent="0">
              <a:buNone/>
            </a:pPr>
            <a:endParaRPr lang="fi-FI" sz="2200" b="1"/>
          </a:p>
        </p:txBody>
      </p:sp>
    </p:spTree>
    <p:extLst>
      <p:ext uri="{BB962C8B-B14F-4D97-AF65-F5344CB8AC3E}">
        <p14:creationId xmlns:p14="http://schemas.microsoft.com/office/powerpoint/2010/main" val="3422727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3B5D24-4E26-54E6-9B48-3F26716DEA26}"/>
              </a:ext>
            </a:extLst>
          </p:cNvPr>
          <p:cNvSpPr>
            <a:spLocks noGrp="1"/>
          </p:cNvSpPr>
          <p:nvPr>
            <p:ph type="title"/>
          </p:nvPr>
        </p:nvSpPr>
        <p:spPr>
          <a:xfrm>
            <a:off x="838200" y="365125"/>
            <a:ext cx="10515600" cy="1325563"/>
          </a:xfrm>
        </p:spPr>
        <p:txBody>
          <a:bodyPr>
            <a:normAutofit/>
          </a:bodyPr>
          <a:lstStyle/>
          <a:p>
            <a:r>
              <a:rPr lang="fi-FI" sz="4200" dirty="0"/>
              <a:t>Aikajana</a:t>
            </a:r>
            <a:br>
              <a:rPr lang="fi-FI" sz="4200" dirty="0"/>
            </a:br>
            <a:endParaRPr lang="fi-FI" sz="4200" dirty="0"/>
          </a:p>
        </p:txBody>
      </p:sp>
      <p:sp>
        <p:nvSpPr>
          <p:cNvPr id="3" name="Sisällön paikkamerkki 2">
            <a:extLst>
              <a:ext uri="{FF2B5EF4-FFF2-40B4-BE49-F238E27FC236}">
                <a16:creationId xmlns:a16="http://schemas.microsoft.com/office/drawing/2014/main" id="{5F84B149-3704-D5AA-D483-9A839E1F1562}"/>
              </a:ext>
            </a:extLst>
          </p:cNvPr>
          <p:cNvSpPr>
            <a:spLocks noGrp="1"/>
          </p:cNvSpPr>
          <p:nvPr>
            <p:ph idx="1"/>
          </p:nvPr>
        </p:nvSpPr>
        <p:spPr>
          <a:xfrm>
            <a:off x="838200" y="1929384"/>
            <a:ext cx="10515600" cy="4251960"/>
          </a:xfrm>
        </p:spPr>
        <p:txBody>
          <a:bodyPr>
            <a:normAutofit/>
          </a:bodyPr>
          <a:lstStyle/>
          <a:p>
            <a:r>
              <a:rPr lang="fi-FI" sz="2400" dirty="0"/>
              <a:t>Esihistoria (n. 10 000 vuotta sitten siirtyminen keräilystä maanviljelyyn)</a:t>
            </a:r>
          </a:p>
          <a:p>
            <a:r>
              <a:rPr lang="fi-FI" sz="2400" dirty="0"/>
              <a:t>Historiallinen aika (n. 3000 eaa. – 800 eaa. korkeakulttuurien synty)</a:t>
            </a:r>
          </a:p>
          <a:p>
            <a:r>
              <a:rPr lang="fi-FI" sz="2400" dirty="0"/>
              <a:t>Antiikin aika (n. 800 eaa. – n. 400 jaa. Kreikka, Rooma)</a:t>
            </a:r>
          </a:p>
          <a:p>
            <a:r>
              <a:rPr lang="fi-FI" sz="2400" dirty="0"/>
              <a:t>Keskiaika (n. 400 – 1500 feodalismi, säädyt)</a:t>
            </a:r>
          </a:p>
          <a:p>
            <a:r>
              <a:rPr lang="fi-FI" sz="2400" dirty="0"/>
              <a:t>Uusiaika (n. 1500-1789 löytöretket, maailmantalouden perusta syntyy, Eurooppa johtavaan asemaan)</a:t>
            </a:r>
          </a:p>
          <a:p>
            <a:r>
              <a:rPr lang="fi-FI" sz="2400" dirty="0"/>
              <a:t>Uusin aika (1789-1914 teollistuminen, elintason nousu, luokkayhteiskunta)</a:t>
            </a:r>
          </a:p>
          <a:p>
            <a:r>
              <a:rPr lang="fi-FI" sz="2400" dirty="0"/>
              <a:t>Nykyaika (1914- teollinen yhteiskunta, hyvinvointivaltio, palveluyhteiskunta, kolmas maailma syntyy, kulutusyhteiskunta, globaali maailma)</a:t>
            </a:r>
          </a:p>
        </p:txBody>
      </p:sp>
    </p:spTree>
    <p:extLst>
      <p:ext uri="{BB962C8B-B14F-4D97-AF65-F5344CB8AC3E}">
        <p14:creationId xmlns:p14="http://schemas.microsoft.com/office/powerpoint/2010/main" val="2076146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dam Smith - Wikipedia">
            <a:extLst>
              <a:ext uri="{FF2B5EF4-FFF2-40B4-BE49-F238E27FC236}">
                <a16:creationId xmlns:a16="http://schemas.microsoft.com/office/drawing/2014/main" id="{3B5CAD75-CE77-8DEB-CE5E-8EDDE706BF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1844"/>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F28BA1FC-4D27-84ED-5CE3-6914C7BBF79C}"/>
              </a:ext>
            </a:extLst>
          </p:cNvPr>
          <p:cNvSpPr>
            <a:spLocks noGrp="1"/>
          </p:cNvSpPr>
          <p:nvPr>
            <p:ph type="title"/>
          </p:nvPr>
        </p:nvSpPr>
        <p:spPr>
          <a:xfrm>
            <a:off x="838200" y="365125"/>
            <a:ext cx="3822189" cy="1899912"/>
          </a:xfrm>
        </p:spPr>
        <p:txBody>
          <a:bodyPr>
            <a:normAutofit/>
          </a:bodyPr>
          <a:lstStyle/>
          <a:p>
            <a:r>
              <a:rPr lang="fi-FI" sz="4000" dirty="0"/>
              <a:t>Talousliberalismi Adam Smith (1723-1790)</a:t>
            </a:r>
          </a:p>
        </p:txBody>
      </p:sp>
      <p:sp>
        <p:nvSpPr>
          <p:cNvPr id="3" name="Sisällön paikkamerkki 2">
            <a:extLst>
              <a:ext uri="{FF2B5EF4-FFF2-40B4-BE49-F238E27FC236}">
                <a16:creationId xmlns:a16="http://schemas.microsoft.com/office/drawing/2014/main" id="{F036A9B9-31BB-FDDC-025E-1FBE27A4D8B0}"/>
              </a:ext>
            </a:extLst>
          </p:cNvPr>
          <p:cNvSpPr>
            <a:spLocks noGrp="1"/>
          </p:cNvSpPr>
          <p:nvPr>
            <p:ph idx="1"/>
          </p:nvPr>
        </p:nvSpPr>
        <p:spPr>
          <a:xfrm>
            <a:off x="838200" y="2434201"/>
            <a:ext cx="3822189" cy="3742762"/>
          </a:xfrm>
        </p:spPr>
        <p:txBody>
          <a:bodyPr>
            <a:normAutofit/>
          </a:bodyPr>
          <a:lstStyle/>
          <a:p>
            <a:r>
              <a:rPr lang="fi-FI" sz="1600"/>
              <a:t>Ajatus valtioiden välisestä vapaakaupasta, tulleja ja muita kaupanesteitä vähennettiin, jotta tuotteita voitiin ostaa ja myydä helposti eri maiden välillä</a:t>
            </a:r>
          </a:p>
          <a:p>
            <a:r>
              <a:rPr lang="fi-FI" sz="1600"/>
              <a:t>Smithin mukaan varallisuus perustui pääoman ja jalometallien sijasta työhön -&gt; varallisuutta saadaan lisää kasvattamalla työn määrää (vrt. merkantilismi)</a:t>
            </a:r>
          </a:p>
          <a:p>
            <a:r>
              <a:rPr lang="fi-FI" sz="1600"/>
              <a:t>Kun markkinat ja kilpailu vapautetaan, voittoja haluavien yrittäjien pakko kehittää tuotantoaan yhä tehokkaammaksi (nuppineulaesimerkki kirjan s. 110)</a:t>
            </a:r>
          </a:p>
        </p:txBody>
      </p:sp>
    </p:spTree>
    <p:extLst>
      <p:ext uri="{BB962C8B-B14F-4D97-AF65-F5344CB8AC3E}">
        <p14:creationId xmlns:p14="http://schemas.microsoft.com/office/powerpoint/2010/main" val="158478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AB653D0F-F119-FE09-AF0C-DE11915A3BA9}"/>
              </a:ext>
            </a:extLst>
          </p:cNvPr>
          <p:cNvSpPr>
            <a:spLocks noGrp="1"/>
          </p:cNvSpPr>
          <p:nvPr>
            <p:ph type="title"/>
          </p:nvPr>
        </p:nvSpPr>
        <p:spPr>
          <a:xfrm>
            <a:off x="804672" y="640080"/>
            <a:ext cx="3282696" cy="5257800"/>
          </a:xfrm>
        </p:spPr>
        <p:txBody>
          <a:bodyPr>
            <a:normAutofit/>
          </a:bodyPr>
          <a:lstStyle/>
          <a:p>
            <a:r>
              <a:rPr lang="fi-FI">
                <a:solidFill>
                  <a:schemeClr val="bg1"/>
                </a:solidFill>
              </a:rPr>
              <a:t>Koneet tulevat</a:t>
            </a:r>
          </a:p>
        </p:txBody>
      </p:sp>
      <p:sp>
        <p:nvSpPr>
          <p:cNvPr id="3" name="Sisällön paikkamerkki 2">
            <a:extLst>
              <a:ext uri="{FF2B5EF4-FFF2-40B4-BE49-F238E27FC236}">
                <a16:creationId xmlns:a16="http://schemas.microsoft.com/office/drawing/2014/main" id="{6164A943-B331-C09D-E9CC-D5FD53C9940C}"/>
              </a:ext>
            </a:extLst>
          </p:cNvPr>
          <p:cNvSpPr>
            <a:spLocks noGrp="1"/>
          </p:cNvSpPr>
          <p:nvPr>
            <p:ph idx="1"/>
          </p:nvPr>
        </p:nvSpPr>
        <p:spPr>
          <a:xfrm>
            <a:off x="5358384" y="640081"/>
            <a:ext cx="6024654" cy="5257800"/>
          </a:xfrm>
        </p:spPr>
        <p:txBody>
          <a:bodyPr anchor="ctr">
            <a:normAutofit/>
          </a:bodyPr>
          <a:lstStyle/>
          <a:p>
            <a:r>
              <a:rPr lang="fi-FI" sz="2000"/>
              <a:t>Tavoitteena tuottaa enemmän ja halvalla -&gt; tuotteen hinta laskee -&gt; yhä useampi kykenee ostamaan tuotteen -&gt; voitot kasvavat</a:t>
            </a:r>
          </a:p>
          <a:p>
            <a:r>
              <a:rPr lang="fi-FI" sz="2000"/>
              <a:t>Kutomateollisuus (Hargreavesin kehruukone 1746, Arkwrightin kehruukone 1769 hyödynsi vesivoimaa, Cartwrightin kutomakone 1784, höyryä hyödyntänyt kutomakone 1830-luvulla)</a:t>
            </a:r>
          </a:p>
          <a:p>
            <a:r>
              <a:rPr lang="fi-FI" sz="2000"/>
              <a:t>Kivihiili syrjäytti puun höyrykoneiden energialähteenä vähitellen</a:t>
            </a:r>
          </a:p>
          <a:p>
            <a:r>
              <a:rPr lang="fi-FI" sz="2000"/>
              <a:t>James Watt paransi höyrykoneen hyötysuhdetta 1760-luvulla -&gt; höyrykonebuumi</a:t>
            </a:r>
          </a:p>
          <a:p>
            <a:r>
              <a:rPr lang="fi-FI" sz="2000"/>
              <a:t>Tehdas voitiin rakentaa sinne, missä oli saatavilla raaka-aineita ja työvoimaa (ei riippuvainen vesivoivasta)</a:t>
            </a:r>
          </a:p>
          <a:p>
            <a:r>
              <a:rPr lang="fi-FI" sz="2000"/>
              <a:t>Höyryveturit -&gt; rautatiet -&gt; kaupunkeja (junissa ihmiset, raaka-aineet, valmiit tuotteet), höyrylaivat</a:t>
            </a:r>
          </a:p>
          <a:p>
            <a:endParaRPr lang="fi-FI" sz="2000"/>
          </a:p>
        </p:txBody>
      </p:sp>
    </p:spTree>
    <p:extLst>
      <p:ext uri="{BB962C8B-B14F-4D97-AF65-F5344CB8AC3E}">
        <p14:creationId xmlns:p14="http://schemas.microsoft.com/office/powerpoint/2010/main" val="3970124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1AF8CE0-7A2E-3C03-30B2-709F2E1B184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961" b="3040"/>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83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5DE628-AFCC-EF93-E110-DE1D2AE53BB1}"/>
              </a:ext>
            </a:extLst>
          </p:cNvPr>
          <p:cNvSpPr>
            <a:spLocks noGrp="1"/>
          </p:cNvSpPr>
          <p:nvPr>
            <p:ph type="title"/>
          </p:nvPr>
        </p:nvSpPr>
        <p:spPr>
          <a:xfrm>
            <a:off x="643467" y="321734"/>
            <a:ext cx="10905066" cy="1135737"/>
          </a:xfrm>
        </p:spPr>
        <p:txBody>
          <a:bodyPr>
            <a:normAutofit/>
          </a:bodyPr>
          <a:lstStyle/>
          <a:p>
            <a:r>
              <a:rPr lang="fi-FI" sz="3600" dirty="0"/>
              <a:t>Uusi työnjako </a:t>
            </a:r>
          </a:p>
        </p:txBody>
      </p:sp>
      <p:sp>
        <p:nvSpPr>
          <p:cNvPr id="3" name="Sisällön paikkamerkki 2">
            <a:extLst>
              <a:ext uri="{FF2B5EF4-FFF2-40B4-BE49-F238E27FC236}">
                <a16:creationId xmlns:a16="http://schemas.microsoft.com/office/drawing/2014/main" id="{0CF91366-D961-36D4-7A24-0487B654015D}"/>
              </a:ext>
            </a:extLst>
          </p:cNvPr>
          <p:cNvSpPr>
            <a:spLocks noGrp="1"/>
          </p:cNvSpPr>
          <p:nvPr>
            <p:ph idx="1"/>
          </p:nvPr>
        </p:nvSpPr>
        <p:spPr>
          <a:xfrm>
            <a:off x="643468" y="1782981"/>
            <a:ext cx="4629571" cy="4836096"/>
          </a:xfrm>
        </p:spPr>
        <p:txBody>
          <a:bodyPr>
            <a:normAutofit/>
          </a:bodyPr>
          <a:lstStyle/>
          <a:p>
            <a:r>
              <a:rPr lang="fi-FI" sz="1900" b="0" i="0">
                <a:effectLst/>
                <a:latin typeface="Open Sans" panose="020B0606030504020204" pitchFamily="34" charset="0"/>
              </a:rPr>
              <a:t>Teollistuminen toi muutoksia myös työnjakoon -&gt; Naiset ja lapset </a:t>
            </a:r>
            <a:r>
              <a:rPr lang="fi-FI" sz="1900">
                <a:latin typeface="Open Sans" panose="020B0606030504020204" pitchFamily="34" charset="0"/>
              </a:rPr>
              <a:t>työntekijöiksi </a:t>
            </a:r>
            <a:r>
              <a:rPr lang="fi-FI" sz="1900" b="0" i="0">
                <a:effectLst/>
                <a:latin typeface="Open Sans" panose="020B0606030504020204" pitchFamily="34" charset="0"/>
              </a:rPr>
              <a:t>miesten rinnalle. </a:t>
            </a:r>
          </a:p>
          <a:p>
            <a:r>
              <a:rPr lang="fi-FI" sz="1900">
                <a:latin typeface="Open Sans" panose="020B0606030504020204" pitchFamily="34" charset="0"/>
              </a:rPr>
              <a:t>E</a:t>
            </a:r>
            <a:r>
              <a:rPr lang="fi-FI" sz="1900" b="0" i="0">
                <a:effectLst/>
                <a:latin typeface="Open Sans" panose="020B0606030504020204" pitchFamily="34" charset="0"/>
              </a:rPr>
              <a:t>nnen naisen paikka oli ollut kotona, nyt </a:t>
            </a:r>
            <a:r>
              <a:rPr lang="fi-FI" sz="1900">
                <a:latin typeface="Open Sans" panose="020B0606030504020204" pitchFamily="34" charset="0"/>
              </a:rPr>
              <a:t>nainen lähti </a:t>
            </a:r>
            <a:r>
              <a:rPr lang="fi-FI" sz="1900" b="0" i="0">
                <a:effectLst/>
                <a:latin typeface="Open Sans" panose="020B0606030504020204" pitchFamily="34" charset="0"/>
              </a:rPr>
              <a:t>ansiotyöhön -&gt; edesauttoi naisen aseman vapauttamista ja parantumista. </a:t>
            </a:r>
          </a:p>
          <a:p>
            <a:r>
              <a:rPr lang="fi-FI" sz="1900" b="0" i="0">
                <a:effectLst/>
                <a:latin typeface="Open Sans" panose="020B0606030504020204" pitchFamily="34" charset="0"/>
              </a:rPr>
              <a:t>Myös lapsien työpanosta tarvittiin ja he toivat kaivattua rahaa köyhiin koteihin. Lapsityövoiman käyttö johti yhteen teollisen aikakauden suurimmista epäkohdista. </a:t>
            </a:r>
            <a:endParaRPr lang="fi-FI" sz="1900"/>
          </a:p>
        </p:txBody>
      </p:sp>
      <p:pic>
        <p:nvPicPr>
          <p:cNvPr id="3074" name="Picture 2">
            <a:extLst>
              <a:ext uri="{FF2B5EF4-FFF2-40B4-BE49-F238E27FC236}">
                <a16:creationId xmlns:a16="http://schemas.microsoft.com/office/drawing/2014/main" id="{C72E285F-460B-8B2B-12CF-09C2221EBA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1200" y="1170359"/>
            <a:ext cx="6647553" cy="483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259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096B176D-9B07-1E46-8ED0-122C49B41FA9}"/>
              </a:ext>
            </a:extLst>
          </p:cNvPr>
          <p:cNvSpPr>
            <a:spLocks noGrp="1"/>
          </p:cNvSpPr>
          <p:nvPr>
            <p:ph type="title"/>
          </p:nvPr>
        </p:nvSpPr>
        <p:spPr>
          <a:xfrm>
            <a:off x="838200" y="704088"/>
            <a:ext cx="3529953" cy="2980944"/>
          </a:xfrm>
        </p:spPr>
        <p:txBody>
          <a:bodyPr>
            <a:normAutofit/>
          </a:bodyPr>
          <a:lstStyle/>
          <a:p>
            <a:r>
              <a:rPr lang="fi-FI" sz="3400">
                <a:solidFill>
                  <a:schemeClr val="bg1"/>
                </a:solidFill>
              </a:rPr>
              <a:t>Luokkayhteiskunta</a:t>
            </a:r>
          </a:p>
        </p:txBody>
      </p:sp>
      <p:sp>
        <p:nvSpPr>
          <p:cNvPr id="3" name="Sisällön paikkamerkki 2">
            <a:extLst>
              <a:ext uri="{FF2B5EF4-FFF2-40B4-BE49-F238E27FC236}">
                <a16:creationId xmlns:a16="http://schemas.microsoft.com/office/drawing/2014/main" id="{B5ACB72C-6ED9-115D-617C-2ACC739EC6F8}"/>
              </a:ext>
            </a:extLst>
          </p:cNvPr>
          <p:cNvSpPr>
            <a:spLocks noGrp="1"/>
          </p:cNvSpPr>
          <p:nvPr>
            <p:ph idx="1"/>
          </p:nvPr>
        </p:nvSpPr>
        <p:spPr>
          <a:xfrm>
            <a:off x="6212410" y="704088"/>
            <a:ext cx="5135293" cy="5248656"/>
          </a:xfrm>
        </p:spPr>
        <p:txBody>
          <a:bodyPr anchor="ctr">
            <a:normAutofit/>
          </a:bodyPr>
          <a:lstStyle/>
          <a:p>
            <a:r>
              <a:rPr lang="fi-FI" sz="1700" b="0" i="0">
                <a:effectLst/>
              </a:rPr>
              <a:t>Teollinen aikakausi mullisti myös vanhan säätyjaon. </a:t>
            </a:r>
          </a:p>
          <a:p>
            <a:r>
              <a:rPr lang="fi-FI" sz="1700" b="0" i="0">
                <a:effectLst/>
              </a:rPr>
              <a:t>Sääty-yhteiskunta, jossa jokaisella oli oma syntyperän määrittämä paikkansa, alkoi murentua ja syntyi uusi luokkayhteiskunta. </a:t>
            </a:r>
          </a:p>
          <a:p>
            <a:r>
              <a:rPr lang="fi-FI" sz="1700" b="0" i="0">
                <a:effectLst/>
              </a:rPr>
              <a:t>Luokkayhteiskunnassa syntyperällä ei ollut merkitystä vaan varakkuus nousi määrittämään ihmisen asemaa. Se mitä ihminen omisti, määritti mihin luokkaan hän kuului.</a:t>
            </a:r>
          </a:p>
          <a:p>
            <a:r>
              <a:rPr lang="fi-FI" sz="1700" b="0" i="0">
                <a:effectLst/>
              </a:rPr>
              <a:t>Ylin luokka oli omistava luokka, joka piti hallussaan pääomia ja tuotantolaitoksia (vanhaa aatelia tai teollisuuden ja kaupan avulla rikastuneita porvareita). </a:t>
            </a:r>
          </a:p>
          <a:p>
            <a:r>
              <a:rPr lang="fi-FI" sz="1700" b="0" i="0">
                <a:effectLst/>
              </a:rPr>
              <a:t>Keskiluokkaan kuului esim. käsityöläisiä, kauppiaita, lääkäreitä ja opettajia.</a:t>
            </a:r>
          </a:p>
          <a:p>
            <a:r>
              <a:rPr lang="fi-FI" sz="1700" b="0" i="0">
                <a:effectLst/>
              </a:rPr>
              <a:t>Alimmalla tasolla oli työväenluokka, jonka teollinen vallankumous oli synnyttänyt omaksi ryhmäkseen. Tämä ryhmä oli vähävaraisin ja sorretuin yhteiskunnassa</a:t>
            </a:r>
            <a:r>
              <a:rPr lang="fi-FI" sz="1700" b="0" i="0">
                <a:effectLst/>
                <a:latin typeface="Open Sans" panose="020B0606030504020204" pitchFamily="34" charset="0"/>
              </a:rPr>
              <a:t>. </a:t>
            </a:r>
            <a:endParaRPr lang="fi-FI" sz="1700"/>
          </a:p>
        </p:txBody>
      </p:sp>
    </p:spTree>
    <p:extLst>
      <p:ext uri="{BB962C8B-B14F-4D97-AF65-F5344CB8AC3E}">
        <p14:creationId xmlns:p14="http://schemas.microsoft.com/office/powerpoint/2010/main" val="351088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FC10B3-A4F7-B157-0572-BACD94F6527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9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90330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2221</Words>
  <Application>Microsoft Office PowerPoint</Application>
  <PresentationFormat>Laajakuva</PresentationFormat>
  <Paragraphs>263</Paragraphs>
  <Slides>38</Slides>
  <Notes>26</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38</vt:i4>
      </vt:variant>
    </vt:vector>
  </HeadingPairs>
  <TitlesOfParts>
    <vt:vector size="47" baseType="lpstr">
      <vt:lpstr>-apple-system</vt:lpstr>
      <vt:lpstr>arial</vt:lpstr>
      <vt:lpstr>arial</vt:lpstr>
      <vt:lpstr>Calibri</vt:lpstr>
      <vt:lpstr>Calibri Light</vt:lpstr>
      <vt:lpstr>Noto Serif</vt:lpstr>
      <vt:lpstr>Open Sans</vt:lpstr>
      <vt:lpstr>Wingdings</vt:lpstr>
      <vt:lpstr>Office-teema</vt:lpstr>
      <vt:lpstr>HI1 Tuntimuistiinpanot</vt:lpstr>
      <vt:lpstr>Teollistuva maailma</vt:lpstr>
      <vt:lpstr>PowerPoint-esitys</vt:lpstr>
      <vt:lpstr>Talousliberalismi Adam Smith (1723-1790)</vt:lpstr>
      <vt:lpstr>Koneet tulevat</vt:lpstr>
      <vt:lpstr>PowerPoint-esitys</vt:lpstr>
      <vt:lpstr>Uusi työnjako </vt:lpstr>
      <vt:lpstr>Luokkayhteiskunta</vt:lpstr>
      <vt:lpstr>PowerPoint-esitys</vt:lpstr>
      <vt:lpstr>Paikallisia ympäristöongelmia</vt:lpstr>
      <vt:lpstr>Ongelmiin puututaan</vt:lpstr>
      <vt:lpstr>Julkinen liikenne kehittyi</vt:lpstr>
      <vt:lpstr>Kiihtyvä kaupungistuminen </vt:lpstr>
      <vt:lpstr>Epäkohtia työoloissa</vt:lpstr>
      <vt:lpstr>Työväki järjestäytyy</vt:lpstr>
      <vt:lpstr>PowerPoint-esitys</vt:lpstr>
      <vt:lpstr>PowerPoint-esitys</vt:lpstr>
      <vt:lpstr>Teollistuminen pienensi maailmaa</vt:lpstr>
      <vt:lpstr>PowerPoint-esitys</vt:lpstr>
      <vt:lpstr>Minne menet maapallo?</vt:lpstr>
      <vt:lpstr>Kulutusyhteiskunnan syntyminen</vt:lpstr>
      <vt:lpstr>Yhdysvallat ensimmäinen kulutusyhteiskunta</vt:lpstr>
      <vt:lpstr>Tehokas massatuotanto</vt:lpstr>
      <vt:lpstr>Au Bon Marchén tavaratalo perustettiin Pariisiin 1852</vt:lpstr>
      <vt:lpstr>Harrods perustettiin Lontooseen 1834</vt:lpstr>
      <vt:lpstr>Lamat ja suhdanteet kulutusyhteiskunnan uhkana</vt:lpstr>
      <vt:lpstr>New Yorkin pörssiromahdus 1929 johti suureen lamaan Euroopassa</vt:lpstr>
      <vt:lpstr>PowerPoint-esitys</vt:lpstr>
      <vt:lpstr>Mitä ongelmia väestönkasvusta aiheutuu?</vt:lpstr>
      <vt:lpstr>Keskeisiä käsitteitä</vt:lpstr>
      <vt:lpstr>Teollistumisen kolme vaihetta:</vt:lpstr>
      <vt:lpstr>Tietoyhteiskunta</vt:lpstr>
      <vt:lpstr>Sosiaalisen median synty ja yksityisyyden loppu 2000-luvulla</vt:lpstr>
      <vt:lpstr>Ympäristöongelmiin herääminen</vt:lpstr>
      <vt:lpstr>Globalisoituva maailma</vt:lpstr>
      <vt:lpstr>Globalisoituva maailma</vt:lpstr>
      <vt:lpstr>Globalisoituva maailma</vt:lpstr>
      <vt:lpstr>Aikajana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HI1 Tuntimuistiinpanot</dc:title>
  <dc:creator>Suvi Munnukka</dc:creator>
  <cp:lastModifiedBy>Suvi Munnukka</cp:lastModifiedBy>
  <cp:revision>1</cp:revision>
  <dcterms:created xsi:type="dcterms:W3CDTF">2023-02-14T08:23:13Z</dcterms:created>
  <dcterms:modified xsi:type="dcterms:W3CDTF">2023-02-14T08:40:05Z</dcterms:modified>
</cp:coreProperties>
</file>