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0" r:id="rId6"/>
    <p:sldId id="266" r:id="rId7"/>
    <p:sldId id="265" r:id="rId8"/>
    <p:sldId id="270" r:id="rId9"/>
    <p:sldId id="267" r:id="rId10"/>
    <p:sldId id="268" r:id="rId11"/>
    <p:sldId id="269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266"/>
            <p14:sldId id="265"/>
            <p14:sldId id="270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663"/>
    <a:srgbClr val="E6009D"/>
    <a:srgbClr val="BD8400"/>
    <a:srgbClr val="AA5501"/>
    <a:srgbClr val="00A87E"/>
    <a:srgbClr val="0C845B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A0646-093A-6639-5109-85FDF47F4FFF}" v="1" dt="2024-05-10T06:07:41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39" autoAdjust="0"/>
    <p:restoredTop sz="95179"/>
  </p:normalViewPr>
  <p:slideViewPr>
    <p:cSldViewPr snapToGrid="0" snapToObjects="1">
      <p:cViewPr varScale="1">
        <p:scale>
          <a:sx n="37" d="100"/>
          <a:sy n="37" d="100"/>
        </p:scale>
        <p:origin x="72" y="60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i Vuoriniemi" userId="S::heli.vuoriniemi@edu.petajavesi.fi::14eaa500-dbc5-48c4-9aa9-e4de908ee671" providerId="AD" clId="Web-{8C6A0646-093A-6639-5109-85FDF47F4FFF}"/>
    <pc:docChg chg="sldOrd">
      <pc:chgData name="Heli Vuoriniemi" userId="S::heli.vuoriniemi@edu.petajavesi.fi::14eaa500-dbc5-48c4-9aa9-e4de908ee671" providerId="AD" clId="Web-{8C6A0646-093A-6639-5109-85FDF47F4FFF}" dt="2024-05-10T06:07:41.311" v="0"/>
      <pc:docMkLst>
        <pc:docMk/>
      </pc:docMkLst>
      <pc:sldChg chg="ord">
        <pc:chgData name="Heli Vuoriniemi" userId="S::heli.vuoriniemi@edu.petajavesi.fi::14eaa500-dbc5-48c4-9aa9-e4de908ee671" providerId="AD" clId="Web-{8C6A0646-093A-6639-5109-85FDF47F4FFF}" dt="2024-05-10T06:07:41.311" v="0"/>
        <pc:sldMkLst>
          <pc:docMk/>
          <pc:sldMk cId="2675401692" sldId="256"/>
        </pc:sldMkLst>
      </pc:sldChg>
    </pc:docChg>
  </pc:docChgLst>
  <pc:docChgLst>
    <pc:chgData name="Heli Vuoriniemi" userId="S::heli.vuoriniemi@edu.petajavesi.fi::14eaa500-dbc5-48c4-9aa9-e4de908ee671" providerId="AD" clId="Web-{97F46404-140C-08EC-86E6-56DC7045012E}"/>
    <pc:docChg chg="modSld">
      <pc:chgData name="Heli Vuoriniemi" userId="S::heli.vuoriniemi@edu.petajavesi.fi::14eaa500-dbc5-48c4-9aa9-e4de908ee671" providerId="AD" clId="Web-{97F46404-140C-08EC-86E6-56DC7045012E}" dt="2024-04-19T06:46:51.577" v="11" actId="14100"/>
      <pc:docMkLst>
        <pc:docMk/>
      </pc:docMkLst>
      <pc:sldChg chg="modSp">
        <pc:chgData name="Heli Vuoriniemi" userId="S::heli.vuoriniemi@edu.petajavesi.fi::14eaa500-dbc5-48c4-9aa9-e4de908ee671" providerId="AD" clId="Web-{97F46404-140C-08EC-86E6-56DC7045012E}" dt="2024-04-19T06:45:28.606" v="3" actId="1076"/>
        <pc:sldMkLst>
          <pc:docMk/>
          <pc:sldMk cId="1117395749" sldId="267"/>
        </pc:sldMkLst>
        <pc:picChg chg="mod">
          <ac:chgData name="Heli Vuoriniemi" userId="S::heli.vuoriniemi@edu.petajavesi.fi::14eaa500-dbc5-48c4-9aa9-e4de908ee671" providerId="AD" clId="Web-{97F46404-140C-08EC-86E6-56DC7045012E}" dt="2024-04-19T06:45:28.606" v="3" actId="1076"/>
          <ac:picMkLst>
            <pc:docMk/>
            <pc:sldMk cId="1117395749" sldId="267"/>
            <ac:picMk id="2050" creationId="{00000000-0000-0000-0000-000000000000}"/>
          </ac:picMkLst>
        </pc:picChg>
        <pc:picChg chg="mod">
          <ac:chgData name="Heli Vuoriniemi" userId="S::heli.vuoriniemi@edu.petajavesi.fi::14eaa500-dbc5-48c4-9aa9-e4de908ee671" providerId="AD" clId="Web-{97F46404-140C-08EC-86E6-56DC7045012E}" dt="2024-04-19T06:45:12.027" v="0" actId="14100"/>
          <ac:picMkLst>
            <pc:docMk/>
            <pc:sldMk cId="1117395749" sldId="267"/>
            <ac:picMk id="2052" creationId="{00000000-0000-0000-0000-000000000000}"/>
          </ac:picMkLst>
        </pc:picChg>
      </pc:sldChg>
      <pc:sldChg chg="delSp modSp">
        <pc:chgData name="Heli Vuoriniemi" userId="S::heli.vuoriniemi@edu.petajavesi.fi::14eaa500-dbc5-48c4-9aa9-e4de908ee671" providerId="AD" clId="Web-{97F46404-140C-08EC-86E6-56DC7045012E}" dt="2024-04-19T06:46:41.920" v="10" actId="14100"/>
        <pc:sldMkLst>
          <pc:docMk/>
          <pc:sldMk cId="2486157953" sldId="268"/>
        </pc:sldMkLst>
        <pc:spChg chg="mod">
          <ac:chgData name="Heli Vuoriniemi" userId="S::heli.vuoriniemi@edu.petajavesi.fi::14eaa500-dbc5-48c4-9aa9-e4de908ee671" providerId="AD" clId="Web-{97F46404-140C-08EC-86E6-56DC7045012E}" dt="2024-04-19T06:46:41.920" v="10" actId="14100"/>
          <ac:spMkLst>
            <pc:docMk/>
            <pc:sldMk cId="2486157953" sldId="268"/>
            <ac:spMk id="2" creationId="{CE06F9B1-BAA5-4C53-A4FA-E5F0308BBCFB}"/>
          </ac:spMkLst>
        </pc:spChg>
        <pc:spChg chg="mod">
          <ac:chgData name="Heli Vuoriniemi" userId="S::heli.vuoriniemi@edu.petajavesi.fi::14eaa500-dbc5-48c4-9aa9-e4de908ee671" providerId="AD" clId="Web-{97F46404-140C-08EC-86E6-56DC7045012E}" dt="2024-04-19T06:46:27.061" v="7" actId="1076"/>
          <ac:spMkLst>
            <pc:docMk/>
            <pc:sldMk cId="2486157953" sldId="268"/>
            <ac:spMk id="3" creationId="{AFAC2EEA-1BCA-4373-8D37-533E4DB8ABCC}"/>
          </ac:spMkLst>
        </pc:spChg>
        <pc:spChg chg="del">
          <ac:chgData name="Heli Vuoriniemi" userId="S::heli.vuoriniemi@edu.petajavesi.fi::14eaa500-dbc5-48c4-9aa9-e4de908ee671" providerId="AD" clId="Web-{97F46404-140C-08EC-86E6-56DC7045012E}" dt="2024-04-19T06:46:17.685" v="6"/>
          <ac:spMkLst>
            <pc:docMk/>
            <pc:sldMk cId="2486157953" sldId="268"/>
            <ac:spMk id="4" creationId="{9486E685-C9C4-481C-8F0D-FE5458544146}"/>
          </ac:spMkLst>
        </pc:spChg>
        <pc:picChg chg="mod">
          <ac:chgData name="Heli Vuoriniemi" userId="S::heli.vuoriniemi@edu.petajavesi.fi::14eaa500-dbc5-48c4-9aa9-e4de908ee671" providerId="AD" clId="Web-{97F46404-140C-08EC-86E6-56DC7045012E}" dt="2024-04-19T06:46:13.560" v="5" actId="1076"/>
          <ac:picMkLst>
            <pc:docMk/>
            <pc:sldMk cId="2486157953" sldId="268"/>
            <ac:picMk id="6" creationId="{00000000-0000-0000-0000-000000000000}"/>
          </ac:picMkLst>
        </pc:picChg>
        <pc:picChg chg="del">
          <ac:chgData name="Heli Vuoriniemi" userId="S::heli.vuoriniemi@edu.petajavesi.fi::14eaa500-dbc5-48c4-9aa9-e4de908ee671" providerId="AD" clId="Web-{97F46404-140C-08EC-86E6-56DC7045012E}" dt="2024-04-19T06:46:10.966" v="4"/>
          <ac:picMkLst>
            <pc:docMk/>
            <pc:sldMk cId="2486157953" sldId="268"/>
            <ac:picMk id="3074" creationId="{00000000-0000-0000-0000-000000000000}"/>
          </ac:picMkLst>
        </pc:picChg>
      </pc:sldChg>
      <pc:sldChg chg="modSp">
        <pc:chgData name="Heli Vuoriniemi" userId="S::heli.vuoriniemi@edu.petajavesi.fi::14eaa500-dbc5-48c4-9aa9-e4de908ee671" providerId="AD" clId="Web-{97F46404-140C-08EC-86E6-56DC7045012E}" dt="2024-04-19T06:46:51.577" v="11" actId="14100"/>
        <pc:sldMkLst>
          <pc:docMk/>
          <pc:sldMk cId="1810725904" sldId="269"/>
        </pc:sldMkLst>
        <pc:spChg chg="mod">
          <ac:chgData name="Heli Vuoriniemi" userId="S::heli.vuoriniemi@edu.petajavesi.fi::14eaa500-dbc5-48c4-9aa9-e4de908ee671" providerId="AD" clId="Web-{97F46404-140C-08EC-86E6-56DC7045012E}" dt="2024-04-19T06:46:51.577" v="11" actId="14100"/>
          <ac:spMkLst>
            <pc:docMk/>
            <pc:sldMk cId="1810725904" sldId="269"/>
            <ac:spMk id="3" creationId="{AFAC2EEA-1BCA-4373-8D37-533E4DB8ABC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9.5.2024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075611"/>
            <a:ext cx="10602686" cy="4342414"/>
          </a:xfrm>
        </p:spPr>
        <p:txBody>
          <a:bodyPr>
            <a:normAutofit/>
          </a:bodyPr>
          <a:lstStyle/>
          <a:p>
            <a:r>
              <a:rPr lang="fi-FI" dirty="0"/>
              <a:t>8. TIEDE </a:t>
            </a:r>
            <a:br>
              <a:rPr lang="fi-FI" dirty="0"/>
            </a:br>
            <a:r>
              <a:rPr lang="fi-FI" dirty="0"/>
              <a:t>- mistä kysymys?</a:t>
            </a:r>
          </a:p>
        </p:txBody>
      </p:sp>
      <p:pic>
        <p:nvPicPr>
          <p:cNvPr id="4100" name="Picture 4" descr="Tiede-lehti kasvatti lukijamääräänsä – ”Ihmiset hakevat juuri nyt  vastauksia isoihin kysymyksiin”, päätoimittaja sanoo - Sanoma Media Fin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890">
            <a:off x="11118505" y="734849"/>
            <a:ext cx="11640013" cy="1536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esituationist.files.wordpress.com/2009/09/blind-just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833" y="188936"/>
            <a:ext cx="10189167" cy="1326873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7180217" cy="2651126"/>
          </a:xfrm>
        </p:spPr>
        <p:txBody>
          <a:bodyPr/>
          <a:lstStyle/>
          <a:p>
            <a:r>
              <a:rPr lang="fi-FI" dirty="0"/>
              <a:t>TIEDE?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11595463" cy="8145947"/>
          </a:xfrm>
        </p:spPr>
        <p:txBody>
          <a:bodyPr>
            <a:normAutofit fontScale="77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Tiede</a:t>
            </a:r>
            <a:r>
              <a:rPr lang="fi-FI" b="1" dirty="0"/>
              <a:t> </a:t>
            </a:r>
            <a:r>
              <a:rPr lang="fi-FI" dirty="0"/>
              <a:t>on </a:t>
            </a:r>
            <a:r>
              <a:rPr lang="fi-FI" b="1" dirty="0">
                <a:solidFill>
                  <a:schemeClr val="tx2"/>
                </a:solidFill>
              </a:rPr>
              <a:t>järjestelmällinen tapa tutkia todellisuutta</a:t>
            </a:r>
            <a:r>
              <a:rPr lang="fi-FI" dirty="0"/>
              <a:t>.</a:t>
            </a:r>
          </a:p>
          <a:p>
            <a:pPr fontAlgn="base"/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Tieteen kriteerit eli millaista tieteellisen tutkimuksen pitää olla?</a:t>
            </a:r>
          </a:p>
          <a:p>
            <a:pPr marL="1143000" indent="-1143000" fontAlgn="base">
              <a:buFont typeface="+mj-lt"/>
              <a:buAutoNum type="arabicPeriod"/>
            </a:pPr>
            <a:r>
              <a:rPr lang="fi-FI" b="1" dirty="0"/>
              <a:t>Objektiivista eli puolueetonta</a:t>
            </a:r>
            <a:endParaRPr lang="fi-FI" dirty="0"/>
          </a:p>
          <a:p>
            <a:pPr marL="1143000" indent="-1143000" fontAlgn="base">
              <a:buFont typeface="+mj-lt"/>
              <a:buAutoNum type="arabicPeriod"/>
            </a:pPr>
            <a:r>
              <a:rPr lang="fi-FI" b="1" dirty="0"/>
              <a:t>Kriittistä</a:t>
            </a:r>
          </a:p>
          <a:p>
            <a:pPr marL="1143000" indent="-1143000" fontAlgn="base">
              <a:buFont typeface="+mj-lt"/>
              <a:buAutoNum type="arabicPeriod"/>
            </a:pPr>
            <a:r>
              <a:rPr lang="fi-FI" b="1" dirty="0"/>
              <a:t>Edistyvää</a:t>
            </a:r>
          </a:p>
          <a:p>
            <a:pPr marL="1143000" indent="-1143000" fontAlgn="base">
              <a:buFont typeface="+mj-lt"/>
              <a:buAutoNum type="arabicPeriod"/>
            </a:pPr>
            <a:r>
              <a:rPr lang="fi-FI" b="1" dirty="0"/>
              <a:t>Julkista</a:t>
            </a:r>
          </a:p>
          <a:p>
            <a:pPr fontAlgn="base"/>
            <a:endParaRPr lang="fi-FI" b="1" dirty="0"/>
          </a:p>
          <a:p>
            <a:pPr marL="857250" indent="-857250" fontAlgn="base">
              <a:buFont typeface="Symbol" panose="05050102010706020507" pitchFamily="18" charset="2"/>
              <a:buChar char="Þ"/>
            </a:pPr>
            <a:r>
              <a:rPr lang="fi-FI" b="1" dirty="0"/>
              <a:t>Lopputuotteena </a:t>
            </a:r>
            <a:r>
              <a:rPr lang="fi-FI" dirty="0"/>
              <a:t>on</a:t>
            </a:r>
            <a:r>
              <a:rPr lang="fi-FI" b="1" dirty="0"/>
              <a:t> </a:t>
            </a:r>
            <a:r>
              <a:rPr lang="fi-FI" dirty="0"/>
              <a:t>selitys tutkimuksen kohteesta eli </a:t>
            </a:r>
            <a:r>
              <a:rPr lang="fi-FI" b="1" dirty="0"/>
              <a:t>TEORIA!</a:t>
            </a:r>
          </a:p>
          <a:p>
            <a:pPr fontAlgn="base"/>
            <a:endParaRPr lang="fi-FI" sz="5400" b="1" dirty="0"/>
          </a:p>
        </p:txBody>
      </p:sp>
      <p:sp>
        <p:nvSpPr>
          <p:cNvPr id="6" name="Kuvaseliteviiva 1 5"/>
          <p:cNvSpPr/>
          <p:nvPr/>
        </p:nvSpPr>
        <p:spPr>
          <a:xfrm>
            <a:off x="18304230" y="1155589"/>
            <a:ext cx="5225143" cy="2400356"/>
          </a:xfrm>
          <a:prstGeom prst="borderCallout1">
            <a:avLst>
              <a:gd name="adj1" fmla="val 18750"/>
              <a:gd name="adj2" fmla="val -8333"/>
              <a:gd name="adj3" fmla="val 260990"/>
              <a:gd name="adj4" fmla="val -156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Tutkimustulosten pitää perustua lähteisiin, mitä ne puhuvat, ei esim. tutkimuksen rahoittajan toiveisiin!</a:t>
            </a:r>
          </a:p>
        </p:txBody>
      </p:sp>
      <p:sp>
        <p:nvSpPr>
          <p:cNvPr id="7" name="Kuvaseliteviiva 1 6"/>
          <p:cNvSpPr/>
          <p:nvPr/>
        </p:nvSpPr>
        <p:spPr>
          <a:xfrm>
            <a:off x="15597051" y="6116514"/>
            <a:ext cx="5695406" cy="2701787"/>
          </a:xfrm>
          <a:prstGeom prst="borderCallout1">
            <a:avLst>
              <a:gd name="adj1" fmla="val 18750"/>
              <a:gd name="adj2" fmla="val -8333"/>
              <a:gd name="adj3" fmla="val 99693"/>
              <a:gd name="adj4" fmla="val -183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Tutkimus on itseään korjaavaa: mikään aihe ei voi olla koskaan loppuun tutkittu. Voi tulla uusia menetelmiä, lähteitä jne.</a:t>
            </a:r>
          </a:p>
        </p:txBody>
      </p:sp>
      <p:sp>
        <p:nvSpPr>
          <p:cNvPr id="8" name="Kuvaseliteviiva 1 7"/>
          <p:cNvSpPr/>
          <p:nvPr/>
        </p:nvSpPr>
        <p:spPr>
          <a:xfrm>
            <a:off x="18048317" y="9133666"/>
            <a:ext cx="5142411" cy="2325189"/>
          </a:xfrm>
          <a:prstGeom prst="borderCallout1">
            <a:avLst>
              <a:gd name="adj1" fmla="val 18750"/>
              <a:gd name="adj2" fmla="val -8333"/>
              <a:gd name="adj3" fmla="val 14747"/>
              <a:gd name="adj4" fmla="val -26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Tutkimuksen (esim. lähteiden) pitää olla avointa ja toistettavissa olevaa.</a:t>
            </a:r>
          </a:p>
        </p:txBody>
      </p:sp>
      <p:sp>
        <p:nvSpPr>
          <p:cNvPr id="9" name="Kuvaseliteviiva 1 8"/>
          <p:cNvSpPr/>
          <p:nvPr/>
        </p:nvSpPr>
        <p:spPr>
          <a:xfrm>
            <a:off x="16642080" y="3789471"/>
            <a:ext cx="6348549" cy="2011679"/>
          </a:xfrm>
          <a:prstGeom prst="borderCallout1">
            <a:avLst>
              <a:gd name="adj1" fmla="val 18750"/>
              <a:gd name="adj2" fmla="val -8333"/>
              <a:gd name="adj3" fmla="val 208368"/>
              <a:gd name="adj4" fmla="val -182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Tieteelliseen tutkimukseen kuuluu kriittinen vertaisarviointi. Voi tuoda uusia näkökulmia asiaan.</a:t>
            </a:r>
          </a:p>
        </p:txBody>
      </p:sp>
    </p:spTree>
    <p:extLst>
      <p:ext uri="{BB962C8B-B14F-4D97-AF65-F5344CB8AC3E}">
        <p14:creationId xmlns:p14="http://schemas.microsoft.com/office/powerpoint/2010/main" val="7236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Kuinka tutkimus etenee?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graphicFrame>
        <p:nvGraphicFramePr>
          <p:cNvPr id="9" name="Taulukko 9">
            <a:extLst>
              <a:ext uri="{FF2B5EF4-FFF2-40B4-BE49-F238E27FC236}">
                <a16:creationId xmlns:a16="http://schemas.microsoft.com/office/drawing/2014/main" id="{FF6B5B0C-6B51-7A4C-B539-AFC673C9B906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68027959"/>
              </p:ext>
            </p:extLst>
          </p:nvPr>
        </p:nvGraphicFramePr>
        <p:xfrm>
          <a:off x="1676400" y="3060867"/>
          <a:ext cx="21031200" cy="94115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978748463"/>
                    </a:ext>
                  </a:extLst>
                </a:gridCol>
                <a:gridCol w="10515600">
                  <a:extLst>
                    <a:ext uri="{9D8B030D-6E8A-4147-A177-3AD203B41FA5}">
                      <a16:colId xmlns:a16="http://schemas.microsoft.com/office/drawing/2014/main" val="1941619913"/>
                    </a:ext>
                  </a:extLst>
                </a:gridCol>
              </a:tblGrid>
              <a:tr h="1240367">
                <a:tc>
                  <a:txBody>
                    <a:bodyPr/>
                    <a:lstStyle/>
                    <a:p>
                      <a:r>
                        <a:rPr lang="fi-FI" sz="40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Tutkimuksen vaihe</a:t>
                      </a:r>
                      <a:endParaRPr lang="fi-F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0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Esimerkki</a:t>
                      </a:r>
                      <a:endParaRPr lang="fi-F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447929"/>
                  </a:ext>
                </a:extLst>
              </a:tr>
              <a:tr h="1240367">
                <a:tc>
                  <a:txBody>
                    <a:bodyPr/>
                    <a:lstStyle/>
                    <a:p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Hypoteesin muotoilu</a:t>
                      </a:r>
                      <a:endParaRPr lang="fi-F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Musiikin kuuntelu auttaa muistamista.</a:t>
                      </a:r>
                      <a:endParaRPr lang="fi-F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708239"/>
                  </a:ext>
                </a:extLst>
              </a:tr>
              <a:tr h="1240367">
                <a:tc>
                  <a:txBody>
                    <a:bodyPr/>
                    <a:lstStyle/>
                    <a:p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Hypoteesin testaaminen tutkimuksella</a:t>
                      </a:r>
                      <a:endParaRPr lang="fi-F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0">
                        <a:buFont typeface="Arial" panose="020B0604020202020204" pitchFamily="34" charset="0"/>
                        <a:buNone/>
                      </a:pPr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Tutkimusryhmä A opettelee sanalistaa musiikin soidessa.</a:t>
                      </a:r>
                    </a:p>
                    <a:p>
                      <a:pPr marL="0" indent="0" rtl="0">
                        <a:buFont typeface="Arial" panose="020B0604020202020204" pitchFamily="34" charset="0"/>
                        <a:buNone/>
                      </a:pPr>
                      <a:endParaRPr lang="fi-FI" sz="4000" b="0" dirty="0">
                        <a:effectLst/>
                      </a:endParaRPr>
                    </a:p>
                    <a:p>
                      <a:pPr marL="0" indent="0" rtl="0">
                        <a:buFont typeface="Arial" panose="020B0604020202020204" pitchFamily="34" charset="0"/>
                        <a:buNone/>
                      </a:pPr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Kontrolliryhmä B opettelee samaa listaa hiljaisuudessa.</a:t>
                      </a:r>
                      <a:endParaRPr lang="fi-FI" sz="4000" b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982006"/>
                  </a:ext>
                </a:extLst>
              </a:tr>
              <a:tr h="1240367">
                <a:tc>
                  <a:txBody>
                    <a:bodyPr/>
                    <a:lstStyle/>
                    <a:p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Tutkimustuloksen muodostaminen</a:t>
                      </a:r>
                      <a:endParaRPr lang="fi-F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Tutkijat tulkitsevat ja arvioivat kokeen tuloksia.</a:t>
                      </a:r>
                      <a:endParaRPr lang="fi-F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836580"/>
                  </a:ext>
                </a:extLst>
              </a:tr>
              <a:tr h="1240367">
                <a:tc>
                  <a:txBody>
                    <a:bodyPr/>
                    <a:lstStyle/>
                    <a:p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Kriittinen arviointi</a:t>
                      </a:r>
                      <a:endParaRPr lang="fi-F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Tutkimusryhmän ulkopuolinen alan asiantuntija tekee vertaisarvioinnin.</a:t>
                      </a:r>
                      <a:endParaRPr lang="fi-F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61862"/>
                  </a:ext>
                </a:extLst>
              </a:tr>
              <a:tr h="1240367">
                <a:tc>
                  <a:txBody>
                    <a:bodyPr/>
                    <a:lstStyle/>
                    <a:p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Julkaiseminen</a:t>
                      </a:r>
                      <a:endParaRPr lang="fi-F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Tutkimus julkaistaan alan artikkelikokoelmassa.</a:t>
                      </a:r>
                      <a:endParaRPr lang="fi-F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862813"/>
                  </a:ext>
                </a:extLst>
              </a:tr>
            </a:tbl>
          </a:graphicData>
        </a:graphic>
      </p:graphicFrame>
      <p:pic>
        <p:nvPicPr>
          <p:cNvPr id="1026" name="Picture 2" descr="Kuinka suomalaiset kuuntelevat musiikkia PDF Ilmainen lata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200" y="968543"/>
            <a:ext cx="4495800" cy="47434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9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98" y="6854622"/>
            <a:ext cx="24926298" cy="805999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Selitetään ilmiö: ”Opiskelija juoksee bussiin</a:t>
            </a:r>
            <a:r>
              <a:rPr lang="fi-FI" i="1" dirty="0"/>
              <a:t>…”</a:t>
            </a:r>
            <a:br>
              <a:rPr lang="fi-FI" i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2998993"/>
            <a:ext cx="21031200" cy="8145947"/>
          </a:xfrm>
        </p:spPr>
        <p:txBody>
          <a:bodyPr>
            <a:normAutofit/>
          </a:bodyPr>
          <a:lstStyle/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b="1" dirty="0"/>
              <a:t>Kausaalinen selitys: </a:t>
            </a:r>
            <a:r>
              <a:rPr lang="fi-FI" i="1" dirty="0"/>
              <a:t>…koska hän ei muistanut katsoa kelloa!</a:t>
            </a:r>
            <a:endParaRPr lang="fi-FI" dirty="0"/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Edeltävien syiden avulla selittäminen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Tyypillinen tapa selittää </a:t>
            </a:r>
            <a:r>
              <a:rPr lang="fi-FI" dirty="0">
                <a:solidFill>
                  <a:schemeClr val="tx2"/>
                </a:solidFill>
              </a:rPr>
              <a:t>luonnonilmiöitä</a:t>
            </a:r>
            <a:r>
              <a:rPr lang="fi-FI" dirty="0"/>
              <a:t>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b="1" dirty="0"/>
              <a:t>Teleologinen selitys:</a:t>
            </a:r>
            <a:r>
              <a:rPr lang="fi-FI" dirty="0"/>
              <a:t> </a:t>
            </a:r>
            <a:r>
              <a:rPr lang="fi-FI" i="1" dirty="0"/>
              <a:t>…koska hän yrittää ehtiä bussiin!</a:t>
            </a:r>
            <a:endParaRPr lang="fi-FI" dirty="0"/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Päämäärään tai tavoitteeseen vetoava selitys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Tärkeää </a:t>
            </a:r>
            <a:r>
              <a:rPr lang="fi-FI" dirty="0">
                <a:solidFill>
                  <a:srgbClr val="E6009D"/>
                </a:solidFill>
              </a:rPr>
              <a:t>ihmisen toiminnan </a:t>
            </a:r>
            <a:r>
              <a:rPr lang="fi-FI" dirty="0"/>
              <a:t>ymmärtämiseksi.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459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81" y="1153547"/>
            <a:ext cx="22368666" cy="1256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alotekniikka-lehti.fi/wp-content/uploads/2017/01/mitta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1" y="8720693"/>
            <a:ext cx="6574817" cy="49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”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u="sng" dirty="0" err="1">
                <a:cs typeface="Calibri"/>
              </a:rPr>
              <a:t>quantity</a:t>
            </a:r>
            <a:r>
              <a:rPr lang="fi-FI" u="sng" dirty="0">
                <a:cs typeface="Calibri"/>
              </a:rPr>
              <a:t> </a:t>
            </a:r>
            <a:r>
              <a:rPr lang="fi-FI" dirty="0">
                <a:cs typeface="Calibri"/>
              </a:rPr>
              <a:t>and 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u="sng" dirty="0" err="1">
                <a:cs typeface="Calibri"/>
              </a:rPr>
              <a:t>quality</a:t>
            </a:r>
            <a:r>
              <a:rPr lang="fi-FI" dirty="0">
                <a:cs typeface="Calibri"/>
              </a:rPr>
              <a:t>”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Kvantitatiivinen eli ”määrällinen” tutkimus</a:t>
            </a:r>
            <a:endParaRPr lang="fi-FI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operoi numeroilla, mittaaminen, tilastot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hypoteesien testaus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kokeellisuus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Kvalitatiivinen eli ”laadullinen” tutkimus</a:t>
            </a:r>
            <a:endParaRPr lang="fi-FI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pyrkii ymmärtämään tutkimuskohdetta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usein vuorovaikutus tutkittavan kohteen kanssa, esim. keskustelut, haastattelut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E53663"/>
                </a:solidFill>
              </a:rPr>
              <a:t>tulkinta</a:t>
            </a:r>
          </a:p>
          <a:p>
            <a:endParaRPr lang="fi-FI" dirty="0"/>
          </a:p>
        </p:txBody>
      </p:sp>
      <p:pic>
        <p:nvPicPr>
          <p:cNvPr id="2050" name="Picture 2" descr="Toimittaja Haastattelu Siluetti - Ilmainen vektorigrafiikka Pixabays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798910" y="9344489"/>
            <a:ext cx="3683092" cy="432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3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12" y="840364"/>
            <a:ext cx="9485233" cy="2150596"/>
          </a:xfrm>
        </p:spPr>
        <p:txBody>
          <a:bodyPr/>
          <a:lstStyle/>
          <a:p>
            <a:r>
              <a:rPr lang="fi-FI" dirty="0"/>
              <a:t>Pseudotiede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74416" y="3614106"/>
            <a:ext cx="18634364" cy="9105551"/>
          </a:xfrm>
        </p:spPr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 err="1"/>
              <a:t>Pseudo</a:t>
            </a:r>
            <a:r>
              <a:rPr lang="fi-FI" dirty="0"/>
              <a:t>- eli näennäistiede ei noudata tieteen ihanteita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esim. ei objektiivisuutta 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Pseudotiede voi perustua</a:t>
            </a:r>
            <a:endParaRPr lang="fi-FI" sz="54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uskoon auktoriteettia </a:t>
            </a:r>
          </a:p>
          <a:p>
            <a:pPr lvl="1" indent="0" fontAlgn="base">
              <a:buNone/>
            </a:pPr>
            <a:r>
              <a:rPr lang="fi-FI" dirty="0"/>
              <a:t>tai oppia kohtaan </a:t>
            </a:r>
          </a:p>
          <a:p>
            <a:pPr lvl="1" indent="0" fontAlgn="base">
              <a:buNone/>
            </a:pPr>
            <a:r>
              <a:rPr lang="fi-FI" dirty="0"/>
              <a:t>(= dogmatismia)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toiveajatteluun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perinteeseen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30081">
            <a:off x="15827660" y="5121390"/>
            <a:ext cx="5036240" cy="799346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861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oiko Putin määrätä yksin Venäjän ydinaseista? - Ulkomaat - Ilta-Sano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896" y="7078132"/>
            <a:ext cx="10977104" cy="663786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30251"/>
            <a:ext cx="23401867" cy="2651126"/>
          </a:xfrm>
        </p:spPr>
        <p:txBody>
          <a:bodyPr/>
          <a:lstStyle/>
          <a:p>
            <a:r>
              <a:rPr lang="fi-FI" dirty="0"/>
              <a:t>Tiedekritiikki – MIKSI TIEDETTÄ </a:t>
            </a:r>
            <a:r>
              <a:rPr lang="fi-FI" b="1" dirty="0">
                <a:latin typeface="AcmeFont" pitchFamily="2" charset="0"/>
              </a:rPr>
              <a:t>KRITISOIDAAN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66245" y="4171599"/>
            <a:ext cx="20890089" cy="7810232"/>
          </a:xfrm>
        </p:spPr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Tiede ei ole ratkaissut kaikkia ongelmia.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Tieteestä on seurannut myös huonoja seurauksia.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esim. luonnonvarojen ehtyminen, ilmaston lämpeneminen jne.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Tiede on valjastettu palvelemaan myös huonoja tarkoitusperiä.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esim. sodankäyntiä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Tiede voi helposti vähätellä muita </a:t>
            </a:r>
          </a:p>
          <a:p>
            <a:r>
              <a:rPr lang="fi-FI" dirty="0"/>
              <a:t>     maailmankuvia.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esim. uskonnollista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7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eb72b648-3eb6-41aa-b4f2-3d22a76a6594"/>
    <ds:schemaRef ds:uri="http://schemas.microsoft.com/office/2006/metadata/properties"/>
    <ds:schemaRef ds:uri="6b080df9-d422-4e15-b43b-0ba7a8b09457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351</Words>
  <Application>Microsoft Office PowerPoint</Application>
  <PresentationFormat>Mukautettu</PresentationFormat>
  <Paragraphs>69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Office-teema</vt:lpstr>
      <vt:lpstr>8. TIEDE  - mistä kysymys?</vt:lpstr>
      <vt:lpstr>TIEDE?</vt:lpstr>
      <vt:lpstr>Kuinka tutkimus etenee?</vt:lpstr>
      <vt:lpstr>Selitetään ilmiö: ”Opiskelija juoksee bussiin…” </vt:lpstr>
      <vt:lpstr>PowerPoint-esitys</vt:lpstr>
      <vt:lpstr>”The quantity and the quality”</vt:lpstr>
      <vt:lpstr>Pseudotiede</vt:lpstr>
      <vt:lpstr>Tiedekritiikki – MIKSI TIEDETTÄ KRITISOIDAAN?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Heli Vuoriniemi</cp:lastModifiedBy>
  <cp:revision>49</cp:revision>
  <cp:lastPrinted>2017-11-30T08:45:33Z</cp:lastPrinted>
  <dcterms:created xsi:type="dcterms:W3CDTF">2020-05-05T09:10:38Z</dcterms:created>
  <dcterms:modified xsi:type="dcterms:W3CDTF">2024-05-10T06:07:41Z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