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05" r:id="rId2"/>
  </p:sldMasterIdLst>
  <p:sldIdLst>
    <p:sldId id="256" r:id="rId3"/>
    <p:sldId id="261" r:id="rId4"/>
    <p:sldId id="260" r:id="rId5"/>
    <p:sldId id="259" r:id="rId6"/>
    <p:sldId id="257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492D7-D183-4D0B-AF3B-89D43CD58187}" v="12" dt="2023-03-17T15:53:42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 sz="750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CB42-9068-4B70-A5A2-D1579CCEA586}" type="datetimeFigureOut">
              <a:rPr lang="fi-FI" smtClean="0"/>
              <a:pPr/>
              <a:t>17.3.2023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CF77-2E17-4442-A44C-3B998C29FB6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496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CB42-9068-4B70-A5A2-D1579CCEA586}" type="datetimeFigureOut">
              <a:rPr lang="fi-FI" smtClean="0"/>
              <a:pPr/>
              <a:t>17.3.2023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CF77-2E17-4442-A44C-3B998C29FB6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819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CB42-9068-4B70-A5A2-D1579CCEA586}" type="datetimeFigureOut">
              <a:rPr lang="fi-FI" smtClean="0"/>
              <a:pPr/>
              <a:t>17.3.2023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CF77-2E17-4442-A44C-3B998C29FB6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19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17.3.2023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  <p:sldLayoutId id="2147484196" r:id="rId9"/>
    <p:sldLayoutId id="2147484197" r:id="rId10"/>
    <p:sldLayoutId id="214748419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KPL 7. LUETTAVAA!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iftaripro.fi/wp-content/uploads/2019/08/Aikajana-Raamattuun-V3.3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23" y="2298318"/>
            <a:ext cx="6379029" cy="478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430860"/>
            <a:ext cx="10515600" cy="1325563"/>
          </a:xfrm>
        </p:spPr>
        <p:txBody>
          <a:bodyPr/>
          <a:lstStyle/>
          <a:p>
            <a:pPr algn="l"/>
            <a:r>
              <a:rPr lang="fi-FI" dirty="0"/>
              <a:t>Dogmatismi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1994" y="1865257"/>
            <a:ext cx="10515600" cy="4072974"/>
          </a:xfrm>
        </p:spPr>
        <p:txBody>
          <a:bodyPr>
            <a:normAutofit/>
          </a:bodyPr>
          <a:lstStyle/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fi-FI" sz="2000" dirty="0"/>
              <a:t>Dogmatismin mukaan </a:t>
            </a:r>
          </a:p>
          <a:p>
            <a:pPr marL="1114425" lvl="1" indent="-428625" fontAlgn="base">
              <a:buFont typeface="Arial" panose="020B0604020202020204" pitchFamily="34" charset="0"/>
              <a:buChar char="•"/>
            </a:pPr>
            <a:r>
              <a:rPr lang="fi-FI" sz="2000" dirty="0"/>
              <a:t>Jokin tieto tai oppi (eli </a:t>
            </a:r>
            <a:r>
              <a:rPr lang="fi-FI" sz="2000" i="1" dirty="0"/>
              <a:t>dogmi</a:t>
            </a:r>
            <a:r>
              <a:rPr lang="fi-FI" sz="2000" dirty="0"/>
              <a:t>) on ehdoton totuus </a:t>
            </a:r>
          </a:p>
          <a:p>
            <a:pPr marL="1114425" lvl="1" indent="-428625" fontAlgn="base">
              <a:buFont typeface="Arial" panose="020B0604020202020204" pitchFamily="34" charset="0"/>
              <a:buChar char="•"/>
            </a:pPr>
            <a:r>
              <a:rPr lang="fi-FI" sz="2000" dirty="0"/>
              <a:t>Tai: Jokin auktoriteetti on lähtökohtaisesti luotettava.</a:t>
            </a:r>
          </a:p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fi-FI" sz="2000" dirty="0"/>
              <a:t>Dogmatismia selittää:</a:t>
            </a:r>
          </a:p>
          <a:p>
            <a:pPr lvl="1" fontAlgn="base"/>
            <a:r>
              <a:rPr lang="fi-FI" sz="2000" dirty="0"/>
              <a:t>Valta-asemat (pelko?)</a:t>
            </a:r>
          </a:p>
          <a:p>
            <a:pPr lvl="1" fontAlgn="base"/>
            <a:r>
              <a:rPr lang="fi-FI" sz="2000" dirty="0"/>
              <a:t>Sokea luottamus auktoriteettiin</a:t>
            </a:r>
          </a:p>
          <a:p>
            <a:pPr lvl="1" fontAlgn="base"/>
            <a:r>
              <a:rPr lang="fi-FI" sz="2000" dirty="0"/>
              <a:t>Älyllinen laiskuus</a:t>
            </a:r>
          </a:p>
          <a:p>
            <a:pPr lvl="1" fontAlgn="base"/>
            <a:r>
              <a:rPr lang="fi-FI" sz="2000" dirty="0"/>
              <a:t>Maailmankatsomus ja identiteetti</a:t>
            </a:r>
          </a:p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fi-FI" sz="2000" dirty="0"/>
              <a:t>Myös omiin kantoihin ja mielipiteisiin voi </a:t>
            </a:r>
          </a:p>
          <a:p>
            <a:pPr fontAlgn="base"/>
            <a:r>
              <a:rPr lang="fi-FI" sz="2000" dirty="0"/>
              <a:t>        suhtautua dogmaattisesti.</a:t>
            </a:r>
          </a:p>
        </p:txBody>
      </p:sp>
      <p:pic>
        <p:nvPicPr>
          <p:cNvPr id="1028" name="Picture 4" descr="bibel | Papu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7528">
            <a:off x="6713719" y="7654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6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x herkkuateria keitetyistä uusista perunoista | 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30" y="2808514"/>
            <a:ext cx="5092959" cy="267380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Relativismi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3435" y="1865257"/>
            <a:ext cx="10515600" cy="4072974"/>
          </a:xfrm>
        </p:spPr>
        <p:txBody>
          <a:bodyPr>
            <a:normAutofit fontScale="85000" lnSpcReduction="20000"/>
          </a:bodyPr>
          <a:lstStyle/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fi-FI" dirty="0"/>
              <a:t>Relativismin mukaan tieto riippuu näkökulmasta.</a:t>
            </a:r>
          </a:p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fi-FI" dirty="0"/>
              <a:t>Asiat ovat suhteellisia (eli </a:t>
            </a:r>
            <a:r>
              <a:rPr lang="fi-FI" i="1" dirty="0"/>
              <a:t>relatiivisia</a:t>
            </a:r>
            <a:r>
              <a:rPr lang="fi-FI" dirty="0"/>
              <a:t>), </a:t>
            </a:r>
          </a:p>
          <a:p>
            <a:pPr lvl="1" indent="0" fontAlgn="base">
              <a:buNone/>
            </a:pPr>
            <a:r>
              <a:rPr lang="fi-FI" dirty="0"/>
              <a:t>eivät ehdottomia (eli </a:t>
            </a:r>
            <a:r>
              <a:rPr lang="fi-FI" i="1" dirty="0"/>
              <a:t>absoluuttisia</a:t>
            </a:r>
            <a:r>
              <a:rPr lang="fi-FI" dirty="0"/>
              <a:t>).</a:t>
            </a:r>
          </a:p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fi-FI" dirty="0"/>
              <a:t>Relativisti ei välttämättä ajattele, </a:t>
            </a:r>
          </a:p>
          <a:p>
            <a:pPr fontAlgn="base"/>
            <a:r>
              <a:rPr lang="fi-FI" dirty="0"/>
              <a:t>      että aivan kaikki olisi suhteellista, </a:t>
            </a:r>
          </a:p>
          <a:p>
            <a:pPr fontAlgn="base"/>
            <a:r>
              <a:rPr lang="fi-FI" dirty="0"/>
              <a:t>       vaan esim.</a:t>
            </a:r>
          </a:p>
          <a:p>
            <a:pPr marL="1114425" lvl="1" indent="-428625" fontAlgn="base">
              <a:buFont typeface="Arial" panose="020B0604020202020204" pitchFamily="34" charset="0"/>
              <a:buChar char="•"/>
            </a:pPr>
            <a:r>
              <a:rPr lang="fi-FI" dirty="0"/>
              <a:t>makuasiat</a:t>
            </a:r>
          </a:p>
          <a:p>
            <a:pPr marL="1114425" lvl="1" indent="-428625" fontAlgn="base">
              <a:buFont typeface="Arial" panose="020B0604020202020204" pitchFamily="34" charset="0"/>
              <a:buChar char="•"/>
            </a:pPr>
            <a:r>
              <a:rPr lang="fi-FI" dirty="0"/>
              <a:t>etiikka eli oikea ja väärä</a:t>
            </a:r>
          </a:p>
          <a:p>
            <a:pPr marL="1114425" lvl="1" indent="-428625" fontAlgn="base">
              <a:buFont typeface="Arial" panose="020B0604020202020204" pitchFamily="34" charset="0"/>
              <a:buChar char="•"/>
            </a:pPr>
            <a:r>
              <a:rPr lang="fi-FI" dirty="0"/>
              <a:t>kulttuuri.</a:t>
            </a:r>
          </a:p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fi-FI" dirty="0"/>
              <a:t>Relativismi voidaan ulottaa myös tietoon.</a:t>
            </a:r>
          </a:p>
          <a:p>
            <a:pPr marL="1114425" lvl="1" indent="-428625">
              <a:buFont typeface="Arial" panose="020B0604020202020204" pitchFamily="34" charset="0"/>
              <a:buChar char="•"/>
            </a:pPr>
            <a:r>
              <a:rPr lang="fi-FI" dirty="0"/>
              <a:t>Tieteen tulokset ovat vain ihmisten luomia sopimuksenvaraisia rakennelmia.</a:t>
            </a:r>
            <a:endParaRPr lang="fi-FI" sz="2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2050" name="Picture 2" descr="Ahti msc perhesilli, silliä maustekastikkeessa 240/150g, ahti - ruoan  verkkokauppa foodie.fi | tilaa ruokaa prismasta, s-marketista, alepasta ja  sale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87" y="631055"/>
            <a:ext cx="2770013" cy="246840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85" y="255198"/>
            <a:ext cx="5272315" cy="660280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Skeptisismi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1865257"/>
            <a:ext cx="6659880" cy="4072974"/>
          </a:xfrm>
        </p:spPr>
        <p:txBody>
          <a:bodyPr>
            <a:normAutofit fontScale="92500" lnSpcReduction="10000"/>
          </a:bodyPr>
          <a:lstStyle/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fi-FI" b="1" dirty="0"/>
              <a:t>Antiikin skeptikot:</a:t>
            </a:r>
            <a:r>
              <a:rPr lang="fi-FI" dirty="0"/>
              <a:t> Tiedon tavoittelu uhkaa mielenrauhaa, joten siitä kannattaa luopua.</a:t>
            </a:r>
          </a:p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fi-FI" dirty="0"/>
              <a:t>Äärimmäinen kanta: varmaa tietoa ei voi saavuttaa.</a:t>
            </a:r>
            <a:endParaRPr lang="fi-FI" sz="2700" dirty="0"/>
          </a:p>
          <a:p>
            <a:pPr lvl="1" fontAlgn="base"/>
            <a:r>
              <a:rPr lang="fi-FI" dirty="0"/>
              <a:t>Esim. Äärimmilleen vietynä skeptisismi on </a:t>
            </a:r>
            <a:r>
              <a:rPr lang="fi-FI" b="1" dirty="0"/>
              <a:t>paradoksi</a:t>
            </a:r>
            <a:r>
              <a:rPr lang="fi-FI" dirty="0"/>
              <a:t>: </a:t>
            </a:r>
          </a:p>
          <a:p>
            <a:pPr marL="1114425" lvl="1" indent="-428625">
              <a:buFont typeface="Arial" panose="020B0604020202020204" pitchFamily="34" charset="0"/>
              <a:buChar char="•"/>
            </a:pPr>
            <a:r>
              <a:rPr lang="fi-FI" i="1" dirty="0"/>
              <a:t>Jos mitään ei voi tietää varmaksi, ei voi tietää edes sitä, että mitään ei voi tietää.</a:t>
            </a:r>
            <a:endParaRPr lang="fi-FI" dirty="0"/>
          </a:p>
          <a:p>
            <a:pPr marL="1114425" lvl="1" indent="-428625">
              <a:buFont typeface="Arial" panose="020B0604020202020204" pitchFamily="34" charset="0"/>
              <a:buChar char="•"/>
            </a:pPr>
            <a:r>
              <a:rPr lang="fi-FI" i="1" dirty="0"/>
              <a:t>Jos tietää, että mitään ei voi tietää, tietää ainakin, että mitään ei voi tietää.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3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i-FI" dirty="0"/>
              <a:t>Kriittinen realismi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58145" y="1720851"/>
            <a:ext cx="7363692" cy="4586066"/>
          </a:xfrm>
        </p:spPr>
        <p:txBody>
          <a:bodyPr>
            <a:normAutofit lnSpcReduction="10000"/>
          </a:bodyPr>
          <a:lstStyle/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fi-FI" b="1" dirty="0"/>
              <a:t>Realismi:</a:t>
            </a:r>
            <a:r>
              <a:rPr lang="fi-FI" dirty="0"/>
              <a:t> todellisuudesta voi saada luotettavaa tietoa.</a:t>
            </a:r>
            <a:endParaRPr lang="fi-FI" sz="2700" dirty="0"/>
          </a:p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fi-FI" b="1" dirty="0"/>
              <a:t>Kriittisyys</a:t>
            </a:r>
            <a:r>
              <a:rPr lang="fi-FI" dirty="0"/>
              <a:t>: tietoa pitää tavoitella kriittisen menetelmän</a:t>
            </a:r>
            <a:r>
              <a:rPr lang="fi-FI" b="1" dirty="0"/>
              <a:t> </a:t>
            </a:r>
            <a:r>
              <a:rPr lang="fi-FI" dirty="0"/>
              <a:t>(esim. tiede) avulla.</a:t>
            </a:r>
            <a:endParaRPr lang="fi-FI" sz="2700" dirty="0"/>
          </a:p>
          <a:p>
            <a:pPr lvl="1" fontAlgn="base"/>
            <a:r>
              <a:rPr lang="fi-FI" dirty="0"/>
              <a:t>Huom. Ero skeptisismiin: kriittiselle realistille epäily ei ole ajattelun päätepiste, vaan </a:t>
            </a:r>
            <a:r>
              <a:rPr lang="fi-FI" b="1" dirty="0"/>
              <a:t>väline</a:t>
            </a:r>
            <a:r>
              <a:rPr lang="fi-FI" dirty="0"/>
              <a:t> tiedon tavoittelussa.</a:t>
            </a:r>
          </a:p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fi-FI" dirty="0"/>
              <a:t>Tieteellisessä tutkimuksessa tieto muuttuu tarkemmaksi ja </a:t>
            </a:r>
            <a:r>
              <a:rPr lang="fi-FI" u="sng" dirty="0"/>
              <a:t>lähestyy</a:t>
            </a:r>
            <a:r>
              <a:rPr lang="fi-FI" dirty="0"/>
              <a:t> totuutta.</a:t>
            </a:r>
          </a:p>
          <a:p>
            <a:pPr marL="1114425" lvl="1" indent="-428625" fontAlgn="base">
              <a:buFont typeface="Arial" panose="020B0604020202020204" pitchFamily="34" charset="0"/>
              <a:buChar char="•"/>
            </a:pPr>
            <a:r>
              <a:rPr lang="fi-FI" sz="2400" dirty="0"/>
              <a:t>Onko edes lopullisia totuuksia?</a:t>
            </a:r>
          </a:p>
          <a:p>
            <a:pPr marL="1114425" lvl="1" indent="-428625" fontAlgn="base">
              <a:buFont typeface="Arial" panose="020B0604020202020204" pitchFamily="34" charset="0"/>
              <a:buChar char="•"/>
            </a:pPr>
            <a:r>
              <a:rPr lang="fi-FI" sz="2400" dirty="0"/>
              <a:t>Tiede on itseään korjaavaa.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4098" name="Picture 2" descr="Koronarokote tulee pian - teho voi olla erinomai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8" y="2219855"/>
            <a:ext cx="4272800" cy="284853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0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Laajakuva</PresentationFormat>
  <Paragraphs>40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Office-teema</vt:lpstr>
      <vt:lpstr>KPL 7. LUETTAVAA!</vt:lpstr>
      <vt:lpstr>Dogmatismi</vt:lpstr>
      <vt:lpstr>Relativismi</vt:lpstr>
      <vt:lpstr>Skeptisismi</vt:lpstr>
      <vt:lpstr>Kriittinen realismi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Heli Vuoriniemi</dc:creator>
  <cp:lastModifiedBy>Heli Vuoriniemi</cp:lastModifiedBy>
  <cp:revision>6</cp:revision>
  <dcterms:created xsi:type="dcterms:W3CDTF">2023-03-17T15:53:12Z</dcterms:created>
  <dcterms:modified xsi:type="dcterms:W3CDTF">2023-03-17T15:54:58Z</dcterms:modified>
</cp:coreProperties>
</file>