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16" r:id="rId4"/>
    <p:sldMasterId id="2147483693" r:id="rId5"/>
  </p:sldMasterIdLst>
  <p:notesMasterIdLst>
    <p:notesMasterId r:id="rId18"/>
  </p:notesMasterIdLst>
  <p:sldIdLst>
    <p:sldId id="256" r:id="rId6"/>
    <p:sldId id="267" r:id="rId7"/>
    <p:sldId id="258" r:id="rId8"/>
    <p:sldId id="268" r:id="rId9"/>
    <p:sldId id="260" r:id="rId10"/>
    <p:sldId id="266" r:id="rId11"/>
    <p:sldId id="259" r:id="rId12"/>
    <p:sldId id="265" r:id="rId13"/>
    <p:sldId id="257" r:id="rId14"/>
    <p:sldId id="264" r:id="rId15"/>
    <p:sldId id="262" r:id="rId16"/>
    <p:sldId id="263"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B0171B-E3ED-F8BC-566E-673FB29DB1C9}" name="Vieras" initials="Vi" userId="S::urn:spo:anon#41b9419064f99cc46a186989a9ebd9f45ec7f376f76158c6a3f16195475d74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D6AE7-1BF1-7762-75D3-2E2973BF72CD}" v="39" dt="2022-08-17T12:11:35.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93"/>
    <p:restoredTop sz="80614"/>
  </p:normalViewPr>
  <p:slideViewPr>
    <p:cSldViewPr snapToGrid="0" snapToObjects="1">
      <p:cViewPr varScale="1">
        <p:scale>
          <a:sx n="78" d="100"/>
          <a:sy n="78" d="100"/>
        </p:scale>
        <p:origin x="114" y="3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ras" userId="S::urn:spo:anon#41b9419064f99cc46a186989a9ebd9f45ec7f376f76158c6a3f16195475d74ae::" providerId="AD" clId="Web-{21D44983-F9C0-7E06-78DD-3C044DE09A90}"/>
    <pc:docChg chg="mod">
      <pc:chgData name="Vieras" userId="S::urn:spo:anon#41b9419064f99cc46a186989a9ebd9f45ec7f376f76158c6a3f16195475d74ae::" providerId="AD" clId="Web-{21D44983-F9C0-7E06-78DD-3C044DE09A90}" dt="2022-08-01T11:35:45.732" v="5"/>
      <pc:docMkLst>
        <pc:docMk/>
      </pc:docMkLst>
      <pc:sldChg chg="addCm">
        <pc:chgData name="Vieras" userId="S::urn:spo:anon#41b9419064f99cc46a186989a9ebd9f45ec7f376f76158c6a3f16195475d74ae::" providerId="AD" clId="Web-{21D44983-F9C0-7E06-78DD-3C044DE09A90}" dt="2022-08-01T11:33:31.982" v="4"/>
        <pc:sldMkLst>
          <pc:docMk/>
          <pc:sldMk cId="581802156" sldId="257"/>
        </pc:sldMkLst>
      </pc:sldChg>
      <pc:sldChg chg="addCm">
        <pc:chgData name="Vieras" userId="S::urn:spo:anon#41b9419064f99cc46a186989a9ebd9f45ec7f376f76158c6a3f16195475d74ae::" providerId="AD" clId="Web-{21D44983-F9C0-7E06-78DD-3C044DE09A90}" dt="2022-08-01T11:24:42.154" v="2"/>
        <pc:sldMkLst>
          <pc:docMk/>
          <pc:sldMk cId="907148154" sldId="258"/>
        </pc:sldMkLst>
      </pc:sldChg>
      <pc:sldChg chg="addCm">
        <pc:chgData name="Vieras" userId="S::urn:spo:anon#41b9419064f99cc46a186989a9ebd9f45ec7f376f76158c6a3f16195475d74ae::" providerId="AD" clId="Web-{21D44983-F9C0-7E06-78DD-3C044DE09A90}" dt="2022-08-01T11:35:45.732" v="5"/>
        <pc:sldMkLst>
          <pc:docMk/>
          <pc:sldMk cId="869995170" sldId="262"/>
        </pc:sldMkLst>
      </pc:sldChg>
      <pc:sldChg chg="addCm">
        <pc:chgData name="Vieras" userId="S::urn:spo:anon#41b9419064f99cc46a186989a9ebd9f45ec7f376f76158c6a3f16195475d74ae::" providerId="AD" clId="Web-{21D44983-F9C0-7E06-78DD-3C044DE09A90}" dt="2022-08-01T11:30:50.826" v="3"/>
        <pc:sldMkLst>
          <pc:docMk/>
          <pc:sldMk cId="1286926267" sldId="265"/>
        </pc:sldMkLst>
      </pc:sldChg>
      <pc:sldChg chg="addCm">
        <pc:chgData name="Vieras" userId="S::urn:spo:anon#41b9419064f99cc46a186989a9ebd9f45ec7f376f76158c6a3f16195475d74ae::" providerId="AD" clId="Web-{21D44983-F9C0-7E06-78DD-3C044DE09A90}" dt="2022-08-01T11:21:53.998" v="1"/>
        <pc:sldMkLst>
          <pc:docMk/>
          <pc:sldMk cId="258096099" sldId="267"/>
        </pc:sldMkLst>
      </pc:sldChg>
    </pc:docChg>
  </pc:docChgLst>
  <pc:docChgLst>
    <pc:chgData name="Vieras" userId="S::urn:spo:anon#41b9419064f99cc46a186989a9ebd9f45ec7f376f76158c6a3f16195475d74ae::" providerId="AD" clId="Web-{3078110C-B3F5-BBF6-53C1-ED7C14879D9C}"/>
    <pc:docChg chg="modSld">
      <pc:chgData name="Vieras" userId="S::urn:spo:anon#41b9419064f99cc46a186989a9ebd9f45ec7f376f76158c6a3f16195475d74ae::" providerId="AD" clId="Web-{3078110C-B3F5-BBF6-53C1-ED7C14879D9C}" dt="2022-08-03T08:03:09.753" v="139"/>
      <pc:docMkLst>
        <pc:docMk/>
      </pc:docMkLst>
      <pc:sldChg chg="addSp delSp modSp">
        <pc:chgData name="Vieras" userId="S::urn:spo:anon#41b9419064f99cc46a186989a9ebd9f45ec7f376f76158c6a3f16195475d74ae::" providerId="AD" clId="Web-{3078110C-B3F5-BBF6-53C1-ED7C14879D9C}" dt="2022-08-03T08:03:09.753" v="139"/>
        <pc:sldMkLst>
          <pc:docMk/>
          <pc:sldMk cId="869995170" sldId="262"/>
        </pc:sldMkLst>
        <pc:spChg chg="mod">
          <ac:chgData name="Vieras" userId="S::urn:spo:anon#41b9419064f99cc46a186989a9ebd9f45ec7f376f76158c6a3f16195475d74ae::" providerId="AD" clId="Web-{3078110C-B3F5-BBF6-53C1-ED7C14879D9C}" dt="2022-08-03T08:01:21.612" v="93" actId="20577"/>
          <ac:spMkLst>
            <pc:docMk/>
            <pc:sldMk cId="869995170" sldId="262"/>
            <ac:spMk id="4" creationId="{1BBEA5D5-D091-D041-8FB2-E26880D8829D}"/>
          </ac:spMkLst>
        </pc:spChg>
        <pc:spChg chg="add del">
          <ac:chgData name="Vieras" userId="S::urn:spo:anon#41b9419064f99cc46a186989a9ebd9f45ec7f376f76158c6a3f16195475d74ae::" providerId="AD" clId="Web-{3078110C-B3F5-BBF6-53C1-ED7C14879D9C}" dt="2022-08-03T08:01:25.096" v="95"/>
          <ac:spMkLst>
            <pc:docMk/>
            <pc:sldMk cId="869995170" sldId="262"/>
            <ac:spMk id="5" creationId="{62BDAA2A-45A8-C2C2-FC3A-5926E826F562}"/>
          </ac:spMkLst>
        </pc:spChg>
        <pc:spChg chg="add mod">
          <ac:chgData name="Vieras" userId="S::urn:spo:anon#41b9419064f99cc46a186989a9ebd9f45ec7f376f76158c6a3f16195475d74ae::" providerId="AD" clId="Web-{3078110C-B3F5-BBF6-53C1-ED7C14879D9C}" dt="2022-08-03T08:03:09.753" v="139"/>
          <ac:spMkLst>
            <pc:docMk/>
            <pc:sldMk cId="869995170" sldId="262"/>
            <ac:spMk id="6" creationId="{F47C0EB3-81B7-1983-D420-D87AAB17499E}"/>
          </ac:spMkLst>
        </pc:spChg>
      </pc:sldChg>
      <pc:sldChg chg="addSp modSp">
        <pc:chgData name="Vieras" userId="S::urn:spo:anon#41b9419064f99cc46a186989a9ebd9f45ec7f376f76158c6a3f16195475d74ae::" providerId="AD" clId="Web-{3078110C-B3F5-BBF6-53C1-ED7C14879D9C}" dt="2022-08-03T07:58:26.578" v="91" actId="20577"/>
        <pc:sldMkLst>
          <pc:docMk/>
          <pc:sldMk cId="1286926267" sldId="265"/>
        </pc:sldMkLst>
        <pc:spChg chg="mod">
          <ac:chgData name="Vieras" userId="S::urn:spo:anon#41b9419064f99cc46a186989a9ebd9f45ec7f376f76158c6a3f16195475d74ae::" providerId="AD" clId="Web-{3078110C-B3F5-BBF6-53C1-ED7C14879D9C}" dt="2022-08-03T07:58:26.578" v="91" actId="20577"/>
          <ac:spMkLst>
            <pc:docMk/>
            <pc:sldMk cId="1286926267" sldId="265"/>
            <ac:spMk id="3" creationId="{A57D2BCF-2E55-C74A-AF39-13739ADE5C3C}"/>
          </ac:spMkLst>
        </pc:spChg>
        <pc:spChg chg="add mod">
          <ac:chgData name="Vieras" userId="S::urn:spo:anon#41b9419064f99cc46a186989a9ebd9f45ec7f376f76158c6a3f16195475d74ae::" providerId="AD" clId="Web-{3078110C-B3F5-BBF6-53C1-ED7C14879D9C}" dt="2022-08-03T07:58:03.359" v="80" actId="1076"/>
          <ac:spMkLst>
            <pc:docMk/>
            <pc:sldMk cId="1286926267" sldId="265"/>
            <ac:spMk id="4" creationId="{7FC3DCA8-1EB6-F783-7CA0-072396910FA2}"/>
          </ac:spMkLst>
        </pc:spChg>
      </pc:sldChg>
      <pc:sldChg chg="modSp">
        <pc:chgData name="Vieras" userId="S::urn:spo:anon#41b9419064f99cc46a186989a9ebd9f45ec7f376f76158c6a3f16195475d74ae::" providerId="AD" clId="Web-{3078110C-B3F5-BBF6-53C1-ED7C14879D9C}" dt="2022-08-03T07:51:57.839" v="9" actId="20577"/>
        <pc:sldMkLst>
          <pc:docMk/>
          <pc:sldMk cId="258096099" sldId="267"/>
        </pc:sldMkLst>
        <pc:spChg chg="mod">
          <ac:chgData name="Vieras" userId="S::urn:spo:anon#41b9419064f99cc46a186989a9ebd9f45ec7f376f76158c6a3f16195475d74ae::" providerId="AD" clId="Web-{3078110C-B3F5-BBF6-53C1-ED7C14879D9C}" dt="2022-08-03T07:51:57.839" v="9" actId="20577"/>
          <ac:spMkLst>
            <pc:docMk/>
            <pc:sldMk cId="258096099" sldId="267"/>
            <ac:spMk id="2" creationId="{FC83AFCA-25A7-C54E-8D69-9CFBDDE255CE}"/>
          </ac:spMkLst>
        </pc:spChg>
      </pc:sldChg>
    </pc:docChg>
  </pc:docChgLst>
  <pc:docChgLst>
    <pc:chgData name="Pajunen Sari" userId="S::sari.pajunen@tat.fi::319eb99b-8416-4958-a135-e0386598d3cd" providerId="AD" clId="Web-{30B8E7D4-8526-4DF1-CC94-F74B31DEB301}"/>
    <pc:docChg chg="addSld delSld modSld addMainMaster">
      <pc:chgData name="Pajunen Sari" userId="S::sari.pajunen@tat.fi::319eb99b-8416-4958-a135-e0386598d3cd" providerId="AD" clId="Web-{30B8E7D4-8526-4DF1-CC94-F74B31DEB301}" dt="2022-02-22T09:47:15.474" v="139"/>
      <pc:docMkLst>
        <pc:docMk/>
      </pc:docMkLst>
      <pc:sldChg chg="modSp mod modClrScheme chgLayout">
        <pc:chgData name="Pajunen Sari" userId="S::sari.pajunen@tat.fi::319eb99b-8416-4958-a135-e0386598d3cd" providerId="AD" clId="Web-{30B8E7D4-8526-4DF1-CC94-F74B31DEB301}" dt="2022-02-22T09:26:02.985" v="15" actId="20577"/>
        <pc:sldMkLst>
          <pc:docMk/>
          <pc:sldMk cId="2576697177" sldId="256"/>
        </pc:sldMkLst>
        <pc:spChg chg="mod ord">
          <ac:chgData name="Pajunen Sari" userId="S::sari.pajunen@tat.fi::319eb99b-8416-4958-a135-e0386598d3cd" providerId="AD" clId="Web-{30B8E7D4-8526-4DF1-CC94-F74B31DEB301}" dt="2022-02-22T09:25:07.640" v="7" actId="1076"/>
          <ac:spMkLst>
            <pc:docMk/>
            <pc:sldMk cId="2576697177" sldId="256"/>
            <ac:spMk id="2" creationId="{43C7FD81-4A87-9949-B3D4-341252B3A120}"/>
          </ac:spMkLst>
        </pc:spChg>
        <pc:spChg chg="mod ord">
          <ac:chgData name="Pajunen Sari" userId="S::sari.pajunen@tat.fi::319eb99b-8416-4958-a135-e0386598d3cd" providerId="AD" clId="Web-{30B8E7D4-8526-4DF1-CC94-F74B31DEB301}" dt="2022-02-22T09:26:02.985" v="15" actId="20577"/>
          <ac:spMkLst>
            <pc:docMk/>
            <pc:sldMk cId="2576697177" sldId="256"/>
            <ac:spMk id="3" creationId="{F75BF63D-1031-8C4B-B1E2-6AB5ECB1ED8D}"/>
          </ac:spMkLst>
        </pc:spChg>
      </pc:sldChg>
      <pc:sldChg chg="modSp mod modClrScheme chgLayout">
        <pc:chgData name="Pajunen Sari" userId="S::sari.pajunen@tat.fi::319eb99b-8416-4958-a135-e0386598d3cd" providerId="AD" clId="Web-{30B8E7D4-8526-4DF1-CC94-F74B31DEB301}" dt="2022-02-22T09:32:58.731" v="50" actId="20577"/>
        <pc:sldMkLst>
          <pc:docMk/>
          <pc:sldMk cId="581802156" sldId="257"/>
        </pc:sldMkLst>
        <pc:spChg chg="mod ord">
          <ac:chgData name="Pajunen Sari" userId="S::sari.pajunen@tat.fi::319eb99b-8416-4958-a135-e0386598d3cd" providerId="AD" clId="Web-{30B8E7D4-8526-4DF1-CC94-F74B31DEB301}" dt="2022-02-22T09:32:37.575" v="48" actId="1076"/>
          <ac:spMkLst>
            <pc:docMk/>
            <pc:sldMk cId="581802156" sldId="257"/>
            <ac:spMk id="2" creationId="{482C059E-EA49-D44F-8209-C28451830E2D}"/>
          </ac:spMkLst>
        </pc:spChg>
        <pc:spChg chg="mod ord">
          <ac:chgData name="Pajunen Sari" userId="S::sari.pajunen@tat.fi::319eb99b-8416-4958-a135-e0386598d3cd" providerId="AD" clId="Web-{30B8E7D4-8526-4DF1-CC94-F74B31DEB301}" dt="2022-02-22T09:32:58.731" v="50" actId="20577"/>
          <ac:spMkLst>
            <pc:docMk/>
            <pc:sldMk cId="581802156" sldId="257"/>
            <ac:spMk id="3" creationId="{084FD791-8F5A-DA40-AFE6-0A50CBC4239A}"/>
          </ac:spMkLst>
        </pc:spChg>
      </pc:sldChg>
      <pc:sldChg chg="modSp mod modClrScheme addAnim modAnim chgLayout">
        <pc:chgData name="Pajunen Sari" userId="S::sari.pajunen@tat.fi::319eb99b-8416-4958-a135-e0386598d3cd" providerId="AD" clId="Web-{30B8E7D4-8526-4DF1-CC94-F74B31DEB301}" dt="2022-02-22T09:46:05.894" v="135"/>
        <pc:sldMkLst>
          <pc:docMk/>
          <pc:sldMk cId="907148154" sldId="258"/>
        </pc:sldMkLst>
        <pc:spChg chg="mod ord">
          <ac:chgData name="Pajunen Sari" userId="S::sari.pajunen@tat.fi::319eb99b-8416-4958-a135-e0386598d3cd" providerId="AD" clId="Web-{30B8E7D4-8526-4DF1-CC94-F74B31DEB301}" dt="2022-02-22T09:39:01.851" v="105" actId="1076"/>
          <ac:spMkLst>
            <pc:docMk/>
            <pc:sldMk cId="907148154" sldId="258"/>
            <ac:spMk id="2" creationId="{50944AE4-EEE8-3A41-BC72-640F6305E533}"/>
          </ac:spMkLst>
        </pc:spChg>
        <pc:spChg chg="mod ord">
          <ac:chgData name="Pajunen Sari" userId="S::sari.pajunen@tat.fi::319eb99b-8416-4958-a135-e0386598d3cd" providerId="AD" clId="Web-{30B8E7D4-8526-4DF1-CC94-F74B31DEB301}" dt="2022-02-22T09:44:09.844" v="130" actId="20577"/>
          <ac:spMkLst>
            <pc:docMk/>
            <pc:sldMk cId="907148154" sldId="258"/>
            <ac:spMk id="3" creationId="{08E51DD9-B1F2-654D-84F8-C474E31A76E3}"/>
          </ac:spMkLst>
        </pc:spChg>
        <pc:spChg chg="mod">
          <ac:chgData name="Pajunen Sari" userId="S::sari.pajunen@tat.fi::319eb99b-8416-4958-a135-e0386598d3cd" providerId="AD" clId="Web-{30B8E7D4-8526-4DF1-CC94-F74B31DEB301}" dt="2022-02-22T09:44:14.641" v="131" actId="20577"/>
          <ac:spMkLst>
            <pc:docMk/>
            <pc:sldMk cId="907148154" sldId="258"/>
            <ac:spMk id="5" creationId="{1C93C934-D713-0F44-917E-830783D09AC9}"/>
          </ac:spMkLst>
        </pc:spChg>
      </pc:sldChg>
      <pc:sldChg chg="addSp delSp modSp mod modClrScheme chgLayout">
        <pc:chgData name="Pajunen Sari" userId="S::sari.pajunen@tat.fi::319eb99b-8416-4958-a135-e0386598d3cd" providerId="AD" clId="Web-{30B8E7D4-8526-4DF1-CC94-F74B31DEB301}" dt="2022-02-22T09:31:20.229" v="39" actId="1076"/>
        <pc:sldMkLst>
          <pc:docMk/>
          <pc:sldMk cId="2079533634" sldId="259"/>
        </pc:sldMkLst>
        <pc:spChg chg="add del mod ord">
          <ac:chgData name="Pajunen Sari" userId="S::sari.pajunen@tat.fi::319eb99b-8416-4958-a135-e0386598d3cd" providerId="AD" clId="Web-{30B8E7D4-8526-4DF1-CC94-F74B31DEB301}" dt="2022-02-22T09:31:15.400" v="38"/>
          <ac:spMkLst>
            <pc:docMk/>
            <pc:sldMk cId="2079533634" sldId="259"/>
            <ac:spMk id="2" creationId="{80F666D2-3B0A-4391-8D9A-D4A34A254861}"/>
          </ac:spMkLst>
        </pc:spChg>
        <pc:spChg chg="mod">
          <ac:chgData name="Pajunen Sari" userId="S::sari.pajunen@tat.fi::319eb99b-8416-4958-a135-e0386598d3cd" providerId="AD" clId="Web-{30B8E7D4-8526-4DF1-CC94-F74B31DEB301}" dt="2022-02-22T09:31:20.229" v="39" actId="1076"/>
          <ac:spMkLst>
            <pc:docMk/>
            <pc:sldMk cId="2079533634" sldId="259"/>
            <ac:spMk id="4" creationId="{FDBB5A2D-6FC0-794E-8EFA-E1A34D2BF28A}"/>
          </ac:spMkLst>
        </pc:spChg>
      </pc:sldChg>
      <pc:sldChg chg="addSp delSp modSp mod modClrScheme chgLayout">
        <pc:chgData name="Pajunen Sari" userId="S::sari.pajunen@tat.fi::319eb99b-8416-4958-a135-e0386598d3cd" providerId="AD" clId="Web-{30B8E7D4-8526-4DF1-CC94-F74B31DEB301}" dt="2022-02-22T09:30:56.556" v="36" actId="1076"/>
        <pc:sldMkLst>
          <pc:docMk/>
          <pc:sldMk cId="2841120482" sldId="260"/>
        </pc:sldMkLst>
        <pc:spChg chg="add del mod ord">
          <ac:chgData name="Pajunen Sari" userId="S::sari.pajunen@tat.fi::319eb99b-8416-4958-a135-e0386598d3cd" providerId="AD" clId="Web-{30B8E7D4-8526-4DF1-CC94-F74B31DEB301}" dt="2022-02-22T09:30:43.446" v="35"/>
          <ac:spMkLst>
            <pc:docMk/>
            <pc:sldMk cId="2841120482" sldId="260"/>
            <ac:spMk id="2" creationId="{97D35C11-ED95-4B4A-951B-914F9A1FC0DE}"/>
          </ac:spMkLst>
        </pc:spChg>
        <pc:spChg chg="mod">
          <ac:chgData name="Pajunen Sari" userId="S::sari.pajunen@tat.fi::319eb99b-8416-4958-a135-e0386598d3cd" providerId="AD" clId="Web-{30B8E7D4-8526-4DF1-CC94-F74B31DEB301}" dt="2022-02-22T09:30:56.556" v="36" actId="1076"/>
          <ac:spMkLst>
            <pc:docMk/>
            <pc:sldMk cId="2841120482" sldId="260"/>
            <ac:spMk id="4" creationId="{5C510D0A-4016-9646-B4F9-0FF64899917B}"/>
          </ac:spMkLst>
        </pc:spChg>
      </pc:sldChg>
      <pc:sldChg chg="modSp mod modClrScheme chgLayout">
        <pc:chgData name="Pajunen Sari" userId="S::sari.pajunen@tat.fi::319eb99b-8416-4958-a135-e0386598d3cd" providerId="AD" clId="Web-{30B8E7D4-8526-4DF1-CC94-F74B31DEB301}" dt="2022-02-22T09:43:36.124" v="129" actId="1076"/>
        <pc:sldMkLst>
          <pc:docMk/>
          <pc:sldMk cId="869995170" sldId="262"/>
        </pc:sldMkLst>
        <pc:spChg chg="mod ord">
          <ac:chgData name="Pajunen Sari" userId="S::sari.pajunen@tat.fi::319eb99b-8416-4958-a135-e0386598d3cd" providerId="AD" clId="Web-{30B8E7D4-8526-4DF1-CC94-F74B31DEB301}" dt="2022-02-22T09:33:44.842" v="58" actId="1076"/>
          <ac:spMkLst>
            <pc:docMk/>
            <pc:sldMk cId="869995170" sldId="262"/>
            <ac:spMk id="2" creationId="{87DD8D83-EFFA-1F4C-A474-494757140BC7}"/>
          </ac:spMkLst>
        </pc:spChg>
        <pc:spChg chg="mod ord">
          <ac:chgData name="Pajunen Sari" userId="S::sari.pajunen@tat.fi::319eb99b-8416-4958-a135-e0386598d3cd" providerId="AD" clId="Web-{30B8E7D4-8526-4DF1-CC94-F74B31DEB301}" dt="2022-02-22T09:43:20.108" v="125" actId="20577"/>
          <ac:spMkLst>
            <pc:docMk/>
            <pc:sldMk cId="869995170" sldId="262"/>
            <ac:spMk id="3" creationId="{13530633-CEDB-3D44-B7B8-7EAD9CD8C655}"/>
          </ac:spMkLst>
        </pc:spChg>
        <pc:spChg chg="mod">
          <ac:chgData name="Pajunen Sari" userId="S::sari.pajunen@tat.fi::319eb99b-8416-4958-a135-e0386598d3cd" providerId="AD" clId="Web-{30B8E7D4-8526-4DF1-CC94-F74B31DEB301}" dt="2022-02-22T09:43:36.124" v="129" actId="1076"/>
          <ac:spMkLst>
            <pc:docMk/>
            <pc:sldMk cId="869995170" sldId="262"/>
            <ac:spMk id="4" creationId="{1BBEA5D5-D091-D041-8FB2-E26880D8829D}"/>
          </ac:spMkLst>
        </pc:spChg>
      </pc:sldChg>
      <pc:sldChg chg="modSp mod modClrScheme chgLayout">
        <pc:chgData name="Pajunen Sari" userId="S::sari.pajunen@tat.fi::319eb99b-8416-4958-a135-e0386598d3cd" providerId="AD" clId="Web-{30B8E7D4-8526-4DF1-CC94-F74B31DEB301}" dt="2022-02-22T09:35:00.344" v="68" actId="1076"/>
        <pc:sldMkLst>
          <pc:docMk/>
          <pc:sldMk cId="2720874341" sldId="263"/>
        </pc:sldMkLst>
        <pc:spChg chg="mod ord">
          <ac:chgData name="Pajunen Sari" userId="S::sari.pajunen@tat.fi::319eb99b-8416-4958-a135-e0386598d3cd" providerId="AD" clId="Web-{30B8E7D4-8526-4DF1-CC94-F74B31DEB301}" dt="2022-02-22T09:35:00.344" v="68" actId="1076"/>
          <ac:spMkLst>
            <pc:docMk/>
            <pc:sldMk cId="2720874341" sldId="263"/>
            <ac:spMk id="2" creationId="{F435972F-7211-8C4D-95F8-FF2B1D0B6B53}"/>
          </ac:spMkLst>
        </pc:spChg>
        <pc:spChg chg="mod ord">
          <ac:chgData name="Pajunen Sari" userId="S::sari.pajunen@tat.fi::319eb99b-8416-4958-a135-e0386598d3cd" providerId="AD" clId="Web-{30B8E7D4-8526-4DF1-CC94-F74B31DEB301}" dt="2022-02-22T09:34:56.844" v="67" actId="1076"/>
          <ac:spMkLst>
            <pc:docMk/>
            <pc:sldMk cId="2720874341" sldId="263"/>
            <ac:spMk id="3" creationId="{88EB0BBC-7C4E-5442-A999-A58B1BE5E6BD}"/>
          </ac:spMkLst>
        </pc:spChg>
      </pc:sldChg>
      <pc:sldChg chg="addSp delSp modSp mod modClrScheme addAnim modAnim chgLayout">
        <pc:chgData name="Pajunen Sari" userId="S::sari.pajunen@tat.fi::319eb99b-8416-4958-a135-e0386598d3cd" providerId="AD" clId="Web-{30B8E7D4-8526-4DF1-CC94-F74B31DEB301}" dt="2022-02-22T09:47:15.474" v="139"/>
        <pc:sldMkLst>
          <pc:docMk/>
          <pc:sldMk cId="1286926267" sldId="265"/>
        </pc:sldMkLst>
        <pc:spChg chg="mod">
          <ac:chgData name="Pajunen Sari" userId="S::sari.pajunen@tat.fi::319eb99b-8416-4958-a135-e0386598d3cd" providerId="AD" clId="Web-{30B8E7D4-8526-4DF1-CC94-F74B31DEB301}" dt="2022-02-22T09:31:46.495" v="42" actId="1076"/>
          <ac:spMkLst>
            <pc:docMk/>
            <pc:sldMk cId="1286926267" sldId="265"/>
            <ac:spMk id="3" creationId="{A57D2BCF-2E55-C74A-AF39-13739ADE5C3C}"/>
          </ac:spMkLst>
        </pc:spChg>
        <pc:spChg chg="add del mod ord">
          <ac:chgData name="Pajunen Sari" userId="S::sari.pajunen@tat.fi::319eb99b-8416-4958-a135-e0386598d3cd" providerId="AD" clId="Web-{30B8E7D4-8526-4DF1-CC94-F74B31DEB301}" dt="2022-02-22T09:31:29.291" v="41"/>
          <ac:spMkLst>
            <pc:docMk/>
            <pc:sldMk cId="1286926267" sldId="265"/>
            <ac:spMk id="4" creationId="{27442D21-DA21-43FF-BB26-70B2E6E563D8}"/>
          </ac:spMkLst>
        </pc:spChg>
      </pc:sldChg>
      <pc:sldChg chg="addSp delSp modSp mod modClrScheme chgLayout">
        <pc:chgData name="Pajunen Sari" userId="S::sari.pajunen@tat.fi::319eb99b-8416-4958-a135-e0386598d3cd" providerId="AD" clId="Web-{30B8E7D4-8526-4DF1-CC94-F74B31DEB301}" dt="2022-02-22T09:30:32.071" v="33" actId="1076"/>
        <pc:sldMkLst>
          <pc:docMk/>
          <pc:sldMk cId="2041774663" sldId="266"/>
        </pc:sldMkLst>
        <pc:spChg chg="add del mod ord">
          <ac:chgData name="Pajunen Sari" userId="S::sari.pajunen@tat.fi::319eb99b-8416-4958-a135-e0386598d3cd" providerId="AD" clId="Web-{30B8E7D4-8526-4DF1-CC94-F74B31DEB301}" dt="2022-02-22T09:30:23.571" v="32"/>
          <ac:spMkLst>
            <pc:docMk/>
            <pc:sldMk cId="2041774663" sldId="266"/>
            <ac:spMk id="2" creationId="{D68E0B57-6080-44FD-BBEA-3518CE977B5B}"/>
          </ac:spMkLst>
        </pc:spChg>
        <pc:spChg chg="mod">
          <ac:chgData name="Pajunen Sari" userId="S::sari.pajunen@tat.fi::319eb99b-8416-4958-a135-e0386598d3cd" providerId="AD" clId="Web-{30B8E7D4-8526-4DF1-CC94-F74B31DEB301}" dt="2022-02-22T09:30:32.071" v="33" actId="1076"/>
          <ac:spMkLst>
            <pc:docMk/>
            <pc:sldMk cId="2041774663" sldId="266"/>
            <ac:spMk id="4" creationId="{C10B077D-9DEC-9445-A2FB-30D4739EAC48}"/>
          </ac:spMkLst>
        </pc:spChg>
      </pc:sldChg>
      <pc:sldChg chg="addSp delSp modSp mod modClrScheme addAnim modAnim chgLayout">
        <pc:chgData name="Pajunen Sari" userId="S::sari.pajunen@tat.fi::319eb99b-8416-4958-a135-e0386598d3cd" providerId="AD" clId="Web-{30B8E7D4-8526-4DF1-CC94-F74B31DEB301}" dt="2022-02-22T09:45:55.691" v="133"/>
        <pc:sldMkLst>
          <pc:docMk/>
          <pc:sldMk cId="258096099" sldId="267"/>
        </pc:sldMkLst>
        <pc:spChg chg="mod ord">
          <ac:chgData name="Pajunen Sari" userId="S::sari.pajunen@tat.fi::319eb99b-8416-4958-a135-e0386598d3cd" providerId="AD" clId="Web-{30B8E7D4-8526-4DF1-CC94-F74B31DEB301}" dt="2022-02-22T09:37:03.692" v="80" actId="1076"/>
          <ac:spMkLst>
            <pc:docMk/>
            <pc:sldMk cId="258096099" sldId="267"/>
            <ac:spMk id="2" creationId="{FC83AFCA-25A7-C54E-8D69-9CFBDDE255CE}"/>
          </ac:spMkLst>
        </pc:spChg>
        <pc:spChg chg="mod ord">
          <ac:chgData name="Pajunen Sari" userId="S::sari.pajunen@tat.fi::319eb99b-8416-4958-a135-e0386598d3cd" providerId="AD" clId="Web-{30B8E7D4-8526-4DF1-CC94-F74B31DEB301}" dt="2022-02-22T09:36:56.254" v="79" actId="1076"/>
          <ac:spMkLst>
            <pc:docMk/>
            <pc:sldMk cId="258096099" sldId="267"/>
            <ac:spMk id="3" creationId="{B6C8B9B1-2E9E-CD4B-B093-E018B34F0CCB}"/>
          </ac:spMkLst>
        </pc:spChg>
        <pc:spChg chg="mod">
          <ac:chgData name="Pajunen Sari" userId="S::sari.pajunen@tat.fi::319eb99b-8416-4958-a135-e0386598d3cd" providerId="AD" clId="Web-{30B8E7D4-8526-4DF1-CC94-F74B31DEB301}" dt="2022-02-22T09:38:22.647" v="98" actId="14100"/>
          <ac:spMkLst>
            <pc:docMk/>
            <pc:sldMk cId="258096099" sldId="267"/>
            <ac:spMk id="4" creationId="{489FDA0C-0D97-A748-9DDD-00EEFA9B5BE5}"/>
          </ac:spMkLst>
        </pc:spChg>
        <pc:spChg chg="add del">
          <ac:chgData name="Pajunen Sari" userId="S::sari.pajunen@tat.fi::319eb99b-8416-4958-a135-e0386598d3cd" providerId="AD" clId="Web-{30B8E7D4-8526-4DF1-CC94-F74B31DEB301}" dt="2022-02-22T09:38:16.428" v="97"/>
          <ac:spMkLst>
            <pc:docMk/>
            <pc:sldMk cId="258096099" sldId="267"/>
            <ac:spMk id="5" creationId="{A3A0E13F-DA66-4281-9413-D4F5D7A294FD}"/>
          </ac:spMkLst>
        </pc:spChg>
      </pc:sldChg>
      <pc:sldChg chg="modSp mod modClrScheme addAnim modAnim chgLayout">
        <pc:chgData name="Pajunen Sari" userId="S::sari.pajunen@tat.fi::319eb99b-8416-4958-a135-e0386598d3cd" providerId="AD" clId="Web-{30B8E7D4-8526-4DF1-CC94-F74B31DEB301}" dt="2022-02-22T09:46:11.754" v="137"/>
        <pc:sldMkLst>
          <pc:docMk/>
          <pc:sldMk cId="2279401135" sldId="268"/>
        </pc:sldMkLst>
        <pc:spChg chg="mod ord">
          <ac:chgData name="Pajunen Sari" userId="S::sari.pajunen@tat.fi::319eb99b-8416-4958-a135-e0386598d3cd" providerId="AD" clId="Web-{30B8E7D4-8526-4DF1-CC94-F74B31DEB301}" dt="2022-02-22T09:40:00.993" v="118" actId="1076"/>
          <ac:spMkLst>
            <pc:docMk/>
            <pc:sldMk cId="2279401135" sldId="268"/>
            <ac:spMk id="2" creationId="{8B9FA694-3169-5C4C-908B-3C0834159221}"/>
          </ac:spMkLst>
        </pc:spChg>
        <pc:spChg chg="mod ord">
          <ac:chgData name="Pajunen Sari" userId="S::sari.pajunen@tat.fi::319eb99b-8416-4958-a135-e0386598d3cd" providerId="AD" clId="Web-{30B8E7D4-8526-4DF1-CC94-F74B31DEB301}" dt="2022-02-22T09:40:05.228" v="119" actId="1076"/>
          <ac:spMkLst>
            <pc:docMk/>
            <pc:sldMk cId="2279401135" sldId="268"/>
            <ac:spMk id="4" creationId="{0D9545CF-E503-D94F-9F9E-4C10353CBB9A}"/>
          </ac:spMkLst>
        </pc:spChg>
        <pc:spChg chg="mod">
          <ac:chgData name="Pajunen Sari" userId="S::sari.pajunen@tat.fi::319eb99b-8416-4958-a135-e0386598d3cd" providerId="AD" clId="Web-{30B8E7D4-8526-4DF1-CC94-F74B31DEB301}" dt="2022-02-22T09:39:38.508" v="109" actId="20577"/>
          <ac:spMkLst>
            <pc:docMk/>
            <pc:sldMk cId="2279401135" sldId="268"/>
            <ac:spMk id="5" creationId="{CB86A43F-0B54-624A-8600-C88BAE18CAD1}"/>
          </ac:spMkLst>
        </pc:spChg>
        <pc:spChg chg="mod">
          <ac:chgData name="Pajunen Sari" userId="S::sari.pajunen@tat.fi::319eb99b-8416-4958-a135-e0386598d3cd" providerId="AD" clId="Web-{30B8E7D4-8526-4DF1-CC94-F74B31DEB301}" dt="2022-02-22T09:41:48.731" v="120" actId="1076"/>
          <ac:spMkLst>
            <pc:docMk/>
            <pc:sldMk cId="2279401135" sldId="268"/>
            <ac:spMk id="6" creationId="{907BD445-90FC-964A-A5D1-1B84E629723F}"/>
          </ac:spMkLst>
        </pc:spChg>
        <pc:spChg chg="mod">
          <ac:chgData name="Pajunen Sari" userId="S::sari.pajunen@tat.fi::319eb99b-8416-4958-a135-e0386598d3cd" providerId="AD" clId="Web-{30B8E7D4-8526-4DF1-CC94-F74B31DEB301}" dt="2022-02-22T09:39:45.821" v="111" actId="20577"/>
          <ac:spMkLst>
            <pc:docMk/>
            <pc:sldMk cId="2279401135" sldId="268"/>
            <ac:spMk id="7" creationId="{0B999D5E-75FA-EE42-B609-2845D38EC1DC}"/>
          </ac:spMkLst>
        </pc:spChg>
        <pc:spChg chg="mod">
          <ac:chgData name="Pajunen Sari" userId="S::sari.pajunen@tat.fi::319eb99b-8416-4958-a135-e0386598d3cd" providerId="AD" clId="Web-{30B8E7D4-8526-4DF1-CC94-F74B31DEB301}" dt="2022-02-22T09:39:48.462" v="113" actId="20577"/>
          <ac:spMkLst>
            <pc:docMk/>
            <pc:sldMk cId="2279401135" sldId="268"/>
            <ac:spMk id="9" creationId="{CF079055-C0AA-4B43-BB29-AA473518C86C}"/>
          </ac:spMkLst>
        </pc:spChg>
        <pc:spChg chg="mod">
          <ac:chgData name="Pajunen Sari" userId="S::sari.pajunen@tat.fi::319eb99b-8416-4958-a135-e0386598d3cd" providerId="AD" clId="Web-{30B8E7D4-8526-4DF1-CC94-F74B31DEB301}" dt="2022-02-22T09:39:50.571" v="115" actId="20577"/>
          <ac:spMkLst>
            <pc:docMk/>
            <pc:sldMk cId="2279401135" sldId="268"/>
            <ac:spMk id="13" creationId="{0D2443BC-ACD7-9441-9EBA-008CB5D555F1}"/>
          </ac:spMkLst>
        </pc:spChg>
      </pc:sldChg>
      <pc:sldChg chg="new del">
        <pc:chgData name="Pajunen Sari" userId="S::sari.pajunen@tat.fi::319eb99b-8416-4958-a135-e0386598d3cd" providerId="AD" clId="Web-{30B8E7D4-8526-4DF1-CC94-F74B31DEB301}" dt="2022-02-22T09:28:30.458" v="21"/>
        <pc:sldMkLst>
          <pc:docMk/>
          <pc:sldMk cId="2785662446" sldId="269"/>
        </pc:sldMkLst>
      </pc:sldChg>
      <pc:sldChg chg="add del">
        <pc:chgData name="Pajunen Sari" userId="S::sari.pajunen@tat.fi::319eb99b-8416-4958-a135-e0386598d3cd" providerId="AD" clId="Web-{30B8E7D4-8526-4DF1-CC94-F74B31DEB301}" dt="2022-02-22T09:28:32.974" v="22"/>
        <pc:sldMkLst>
          <pc:docMk/>
          <pc:sldMk cId="1150954626" sldId="270"/>
        </pc:sldMkLst>
      </pc:sldChg>
      <pc:sldMasterChg chg="add addSldLayout">
        <pc:chgData name="Pajunen Sari" userId="S::sari.pajunen@tat.fi::319eb99b-8416-4958-a135-e0386598d3cd" providerId="AD" clId="Web-{30B8E7D4-8526-4DF1-CC94-F74B31DEB301}" dt="2022-02-22T09:19:49.850" v="1"/>
        <pc:sldMasterMkLst>
          <pc:docMk/>
          <pc:sldMasterMk cId="439456739" sldId="2147483693"/>
        </pc:sldMasterMkLst>
        <pc:sldLayoutChg chg="add">
          <pc:chgData name="Pajunen Sari" userId="S::sari.pajunen@tat.fi::319eb99b-8416-4958-a135-e0386598d3cd" providerId="AD" clId="Web-{30B8E7D4-8526-4DF1-CC94-F74B31DEB301}" dt="2022-02-22T09:19:49.850" v="1"/>
          <pc:sldLayoutMkLst>
            <pc:docMk/>
            <pc:sldMasterMk cId="439456739" sldId="2147483693"/>
            <pc:sldLayoutMk cId="0" sldId="2147483703"/>
          </pc:sldLayoutMkLst>
        </pc:sldLayoutChg>
        <pc:sldLayoutChg chg="add">
          <pc:chgData name="Pajunen Sari" userId="S::sari.pajunen@tat.fi::319eb99b-8416-4958-a135-e0386598d3cd" providerId="AD" clId="Web-{30B8E7D4-8526-4DF1-CC94-F74B31DEB301}" dt="2022-02-22T09:19:49.850" v="1"/>
          <pc:sldLayoutMkLst>
            <pc:docMk/>
            <pc:sldMasterMk cId="439456739" sldId="2147483693"/>
            <pc:sldLayoutMk cId="4190341561" sldId="2147483736"/>
          </pc:sldLayoutMkLst>
        </pc:sldLayoutChg>
      </pc:sldMasterChg>
    </pc:docChg>
  </pc:docChgLst>
  <pc:docChgLst>
    <pc:chgData name="Sari Pajunen" userId="324d5c06-f83d-4fc8-8eaf-0a012938ae3e" providerId="ADAL" clId="{95F6BEEC-D98C-4DF5-B120-058141D87572}"/>
    <pc:docChg chg="undo custSel modSld">
      <pc:chgData name="Sari Pajunen" userId="324d5c06-f83d-4fc8-8eaf-0a012938ae3e" providerId="ADAL" clId="{95F6BEEC-D98C-4DF5-B120-058141D87572}" dt="2022-08-17T12:24:11.310" v="51"/>
      <pc:docMkLst>
        <pc:docMk/>
      </pc:docMkLst>
      <pc:sldChg chg="delCm modNotesTx">
        <pc:chgData name="Sari Pajunen" userId="324d5c06-f83d-4fc8-8eaf-0a012938ae3e" providerId="ADAL" clId="{95F6BEEC-D98C-4DF5-B120-058141D87572}" dt="2022-08-17T12:23:56.884" v="50"/>
        <pc:sldMkLst>
          <pc:docMk/>
          <pc:sldMk cId="581802156" sldId="257"/>
        </pc:sldMkLst>
      </pc:sldChg>
      <pc:sldChg chg="addCm delCm modNotesTx">
        <pc:chgData name="Sari Pajunen" userId="324d5c06-f83d-4fc8-8eaf-0a012938ae3e" providerId="ADAL" clId="{95F6BEEC-D98C-4DF5-B120-058141D87572}" dt="2022-08-17T12:23:07.843" v="44"/>
        <pc:sldMkLst>
          <pc:docMk/>
          <pc:sldMk cId="907148154" sldId="258"/>
        </pc:sldMkLst>
      </pc:sldChg>
      <pc:sldChg chg="delCm">
        <pc:chgData name="Sari Pajunen" userId="324d5c06-f83d-4fc8-8eaf-0a012938ae3e" providerId="ADAL" clId="{95F6BEEC-D98C-4DF5-B120-058141D87572}" dt="2022-08-17T12:24:11.310" v="51"/>
        <pc:sldMkLst>
          <pc:docMk/>
          <pc:sldMk cId="869995170" sldId="262"/>
        </pc:sldMkLst>
      </pc:sldChg>
      <pc:sldChg chg="modSp mod delCm">
        <pc:chgData name="Sari Pajunen" userId="324d5c06-f83d-4fc8-8eaf-0a012938ae3e" providerId="ADAL" clId="{95F6BEEC-D98C-4DF5-B120-058141D87572}" dt="2022-08-17T12:23:43.688" v="48"/>
        <pc:sldMkLst>
          <pc:docMk/>
          <pc:sldMk cId="1286926267" sldId="265"/>
        </pc:sldMkLst>
        <pc:spChg chg="mod">
          <ac:chgData name="Sari Pajunen" userId="324d5c06-f83d-4fc8-8eaf-0a012938ae3e" providerId="ADAL" clId="{95F6BEEC-D98C-4DF5-B120-058141D87572}" dt="2022-08-17T12:23:26.839" v="47" actId="20577"/>
          <ac:spMkLst>
            <pc:docMk/>
            <pc:sldMk cId="1286926267" sldId="265"/>
            <ac:spMk id="4" creationId="{7FC3DCA8-1EB6-F783-7CA0-072396910FA2}"/>
          </ac:spMkLst>
        </pc:spChg>
      </pc:sldChg>
      <pc:sldChg chg="addCm delCm modCm">
        <pc:chgData name="Sari Pajunen" userId="324d5c06-f83d-4fc8-8eaf-0a012938ae3e" providerId="ADAL" clId="{95F6BEEC-D98C-4DF5-B120-058141D87572}" dt="2022-08-17T12:18:01.312" v="5"/>
        <pc:sldMkLst>
          <pc:docMk/>
          <pc:sldMk cId="258096099" sldId="267"/>
        </pc:sldMkLst>
      </pc:sldChg>
    </pc:docChg>
  </pc:docChgLst>
  <pc:docChgLst>
    <pc:chgData name="Pajunen Sari" userId="S::sari.pajunen@tat.fi::319eb99b-8416-4958-a135-e0386598d3cd" providerId="AD" clId="Web-{EACD6AE7-1BF1-7762-75D3-2E2973BF72CD}"/>
    <pc:docChg chg="modSld">
      <pc:chgData name="Pajunen Sari" userId="S::sari.pajunen@tat.fi::319eb99b-8416-4958-a135-e0386598d3cd" providerId="AD" clId="Web-{EACD6AE7-1BF1-7762-75D3-2E2973BF72CD}" dt="2022-08-17T12:11:35.601" v="20"/>
      <pc:docMkLst>
        <pc:docMk/>
      </pc:docMkLst>
      <pc:sldChg chg="addCm delCm">
        <pc:chgData name="Pajunen Sari" userId="S::sari.pajunen@tat.fi::319eb99b-8416-4958-a135-e0386598d3cd" providerId="AD" clId="Web-{EACD6AE7-1BF1-7762-75D3-2E2973BF72CD}" dt="2022-08-17T12:11:35.601" v="20"/>
        <pc:sldMkLst>
          <pc:docMk/>
          <pc:sldMk cId="581802156" sldId="257"/>
        </pc:sldMkLst>
      </pc:sldChg>
      <pc:sldChg chg="modSp">
        <pc:chgData name="Pajunen Sari" userId="S::sari.pajunen@tat.fi::319eb99b-8416-4958-a135-e0386598d3cd" providerId="AD" clId="Web-{EACD6AE7-1BF1-7762-75D3-2E2973BF72CD}" dt="2022-08-17T11:41:42.411" v="18" actId="1076"/>
        <pc:sldMkLst>
          <pc:docMk/>
          <pc:sldMk cId="1286926267" sldId="265"/>
        </pc:sldMkLst>
        <pc:spChg chg="mod">
          <ac:chgData name="Pajunen Sari" userId="S::sari.pajunen@tat.fi::319eb99b-8416-4958-a135-e0386598d3cd" providerId="AD" clId="Web-{EACD6AE7-1BF1-7762-75D3-2E2973BF72CD}" dt="2022-08-17T11:41:42.411" v="18" actId="1076"/>
          <ac:spMkLst>
            <pc:docMk/>
            <pc:sldMk cId="1286926267" sldId="265"/>
            <ac:spMk id="4" creationId="{7FC3DCA8-1EB6-F783-7CA0-072396910FA2}"/>
          </ac:spMkLst>
        </pc:spChg>
      </pc:sldChg>
    </pc:docChg>
  </pc:docChgLst>
  <pc:docChgLst>
    <pc:chgData name="Pajunen Sari" userId="S::sari.pajunen@tat.fi::319eb99b-8416-4958-a135-e0386598d3cd" providerId="AD" clId="Web-{E95AB2AE-9D1C-9256-AB0C-68203A5EF221}"/>
    <pc:docChg chg="sldOrd">
      <pc:chgData name="Pajunen Sari" userId="S::sari.pajunen@tat.fi::319eb99b-8416-4958-a135-e0386598d3cd" providerId="AD" clId="Web-{E95AB2AE-9D1C-9256-AB0C-68203A5EF221}" dt="2022-07-27T06:24:42.142" v="0"/>
      <pc:docMkLst>
        <pc:docMk/>
      </pc:docMkLst>
      <pc:sldChg chg="ord">
        <pc:chgData name="Pajunen Sari" userId="S::sari.pajunen@tat.fi::319eb99b-8416-4958-a135-e0386598d3cd" providerId="AD" clId="Web-{E95AB2AE-9D1C-9256-AB0C-68203A5EF221}" dt="2022-07-27T06:24:42.142" v="0"/>
        <pc:sldMkLst>
          <pc:docMk/>
          <pc:sldMk cId="2041774663"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69836-73F4-9747-9A5D-BAF70346C376}" type="datetimeFigureOut">
              <a:rPr lang="fi-FI" smtClean="0"/>
              <a:t>17.8.2022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5765-0BA9-9640-A279-94A0ED342D9D}" type="slidenum">
              <a:rPr lang="fi-FI" smtClean="0"/>
              <a:t>‹#›</a:t>
            </a:fld>
            <a:endParaRPr lang="fi-FI"/>
          </a:p>
        </p:txBody>
      </p:sp>
    </p:spTree>
    <p:extLst>
      <p:ext uri="{BB962C8B-B14F-4D97-AF65-F5344CB8AC3E}">
        <p14:creationId xmlns:p14="http://schemas.microsoft.com/office/powerpoint/2010/main" val="353221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Segoe UI" panose="020B0502040204020203" pitchFamily="34" charset="0"/>
              </a:rPr>
              <a:t>Alle 30 k€ vero on 0,85*0,30=0,255</a:t>
            </a:r>
          </a:p>
          <a:p>
            <a:r>
              <a:rPr lang="fi-FI" sz="1800" dirty="0">
                <a:effectLst/>
                <a:latin typeface="Segoe UI" panose="020B0502040204020203" pitchFamily="34" charset="0"/>
              </a:rPr>
              <a:t>30 k€ ylittävältä osalta vero on 0,85*0,34=0,289</a:t>
            </a:r>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3</a:t>
            </a:fld>
            <a:endParaRPr lang="fi-FI"/>
          </a:p>
        </p:txBody>
      </p:sp>
    </p:spTree>
    <p:extLst>
      <p:ext uri="{BB962C8B-B14F-4D97-AF65-F5344CB8AC3E}">
        <p14:creationId xmlns:p14="http://schemas.microsoft.com/office/powerpoint/2010/main" val="244981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Hankintameno-olettamaa hyödynnetään aina, kun on se on sijoittajan etujen mukaista. </a:t>
            </a:r>
          </a:p>
          <a:p>
            <a:r>
              <a:rPr lang="fi-FI" dirty="0"/>
              <a:t>Jos osakkeita, rahasto-osuuksia (tai muuta pääomatulon alaista omaisuutta) myy vuodessa yhteensä alle 1000 eurolla, ei näistä kaupoista syntyneistä voitoista tarvitse maksaa veroa lainkaan. Mikäli myynnit ylittävät 1000 euroa, joutuu kaikista luovutusvoitoista maksamaan veroa.  </a:t>
            </a:r>
          </a:p>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4</a:t>
            </a:fld>
            <a:endParaRPr lang="fi-FI"/>
          </a:p>
        </p:txBody>
      </p:sp>
    </p:spTree>
    <p:extLst>
      <p:ext uri="{BB962C8B-B14F-4D97-AF65-F5344CB8AC3E}">
        <p14:creationId xmlns:p14="http://schemas.microsoft.com/office/powerpoint/2010/main" val="107142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koulutus, ammattikirjallisuus ja talouteen liittyvät lehdet ovat vähennyskelpoisia</a:t>
            </a:r>
          </a:p>
          <a:p>
            <a:pPr marL="171450" indent="-171450">
              <a:buFont typeface="Arial" panose="020B0604020202020204" pitchFamily="34" charset="0"/>
              <a:buChar char="•"/>
            </a:pPr>
            <a:r>
              <a:rPr lang="fi-FI" dirty="0"/>
              <a:t>opinto- tai oman asunnon lainan korot eivät koskaan ole vähennyskelpoisia: laina on pitänyt ottaa nimenomaan sijoittamista varten</a:t>
            </a:r>
          </a:p>
          <a:p>
            <a:pPr marL="171450" indent="-171450">
              <a:buFont typeface="Arial" panose="020B0604020202020204" pitchFamily="34" charset="0"/>
              <a:buChar char="•"/>
            </a:pPr>
            <a:r>
              <a:rPr lang="fi-FI" dirty="0"/>
              <a:t>matkat yhtiökokoukseen eivät koskaan ole vähennyskelpoisia</a:t>
            </a:r>
          </a:p>
          <a:p>
            <a:pPr marL="171450" indent="-171450">
              <a:buFont typeface="Arial" panose="020B0604020202020204" pitchFamily="34" charset="0"/>
              <a:buChar char="•"/>
            </a:pPr>
            <a:r>
              <a:rPr lang="fi-FI" dirty="0"/>
              <a:t>työhuoneen kuluja saa vähentää, jos sijoitustoiminta on riittävän aktiivista eli sillä elättää itseään</a:t>
            </a:r>
          </a:p>
          <a:p>
            <a:pPr marL="171450" indent="-171450">
              <a:buFont typeface="Arial" panose="020B0604020202020204" pitchFamily="34" charset="0"/>
              <a:buChar char="•"/>
            </a:pPr>
            <a:r>
              <a:rPr lang="fi-FI" dirty="0"/>
              <a:t>analyysipalvelut ja pankkien tarjoamat sijoittajapalvelut ovat vähennyskelpoisia, mutta arvo-osuustilin säilyttämiskuluissa on 50 euron omavastuu</a:t>
            </a:r>
          </a:p>
        </p:txBody>
      </p:sp>
      <p:sp>
        <p:nvSpPr>
          <p:cNvPr id="4" name="Dian numeron paikkamerkki 3"/>
          <p:cNvSpPr>
            <a:spLocks noGrp="1"/>
          </p:cNvSpPr>
          <p:nvPr>
            <p:ph type="sldNum" sz="quarter" idx="5"/>
          </p:nvPr>
        </p:nvSpPr>
        <p:spPr/>
        <p:txBody>
          <a:bodyPr/>
          <a:lstStyle/>
          <a:p>
            <a:fld id="{17815765-0BA9-9640-A279-94A0ED342D9D}" type="slidenum">
              <a:rPr lang="fi-FI" smtClean="0"/>
              <a:t>5</a:t>
            </a:fld>
            <a:endParaRPr lang="fi-FI"/>
          </a:p>
        </p:txBody>
      </p:sp>
    </p:spTree>
    <p:extLst>
      <p:ext uri="{BB962C8B-B14F-4D97-AF65-F5344CB8AC3E}">
        <p14:creationId xmlns:p14="http://schemas.microsoft.com/office/powerpoint/2010/main" val="174390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Olisiko hankintameno-olettamaa kannattanut hyödyntää, jos Antti olisi omistanut osakkeet alle 10 vuotta? </a:t>
            </a:r>
          </a:p>
          <a:p>
            <a:r>
              <a:rPr lang="fi-FI" dirty="0"/>
              <a:t>Tällöin hankintamenoksi laskettaisiin 20 % 30 000 eurosta, eli 6 000 euroa, joten vastaus on kyllä. Antti olisi säästänyt verotuksessa hieman alle 600 euroa. </a:t>
            </a:r>
          </a:p>
          <a:p>
            <a:r>
              <a:rPr lang="fi-FI" dirty="0"/>
              <a:t>Hankintameno-olettama on siten hyödyllinen, jos rahasto-osuuden tai osakkeen arvo on merkittävästi kasvanut. </a:t>
            </a:r>
          </a:p>
        </p:txBody>
      </p:sp>
      <p:sp>
        <p:nvSpPr>
          <p:cNvPr id="4" name="Dian numeron paikkamerkki 3"/>
          <p:cNvSpPr>
            <a:spLocks noGrp="1"/>
          </p:cNvSpPr>
          <p:nvPr>
            <p:ph type="sldNum" sz="quarter" idx="5"/>
          </p:nvPr>
        </p:nvSpPr>
        <p:spPr/>
        <p:txBody>
          <a:bodyPr/>
          <a:lstStyle/>
          <a:p>
            <a:fld id="{17815765-0BA9-9640-A279-94A0ED342D9D}" type="slidenum">
              <a:rPr lang="fi-FI" smtClean="0"/>
              <a:t>6</a:t>
            </a:fld>
            <a:endParaRPr lang="fi-FI"/>
          </a:p>
        </p:txBody>
      </p:sp>
    </p:spTree>
    <p:extLst>
      <p:ext uri="{BB962C8B-B14F-4D97-AF65-F5344CB8AC3E}">
        <p14:creationId xmlns:p14="http://schemas.microsoft.com/office/powerpoint/2010/main" val="238989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7</a:t>
            </a:fld>
            <a:endParaRPr lang="fi-FI"/>
          </a:p>
        </p:txBody>
      </p:sp>
    </p:spTree>
    <p:extLst>
      <p:ext uri="{BB962C8B-B14F-4D97-AF65-F5344CB8AC3E}">
        <p14:creationId xmlns:p14="http://schemas.microsoft.com/office/powerpoint/2010/main" val="1123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Mikäli yritys investoi liikevoittonsa, tästä ei tietenkään makseta pääomaveroa. Yritys voi myös osinkojen maksamisen sijasta ostaa omia osakkeitaan, jolloin osakkeenomistajien ei tarvitse maksaa pääomaveroa vaan he saavat voitot osakkeiden arvonnousuna. </a:t>
            </a:r>
          </a:p>
        </p:txBody>
      </p:sp>
      <p:sp>
        <p:nvSpPr>
          <p:cNvPr id="4" name="Dian numeron paikkamerkki 3"/>
          <p:cNvSpPr>
            <a:spLocks noGrp="1"/>
          </p:cNvSpPr>
          <p:nvPr>
            <p:ph type="sldNum" sz="quarter" idx="5"/>
          </p:nvPr>
        </p:nvSpPr>
        <p:spPr/>
        <p:txBody>
          <a:bodyPr/>
          <a:lstStyle/>
          <a:p>
            <a:fld id="{17815765-0BA9-9640-A279-94A0ED342D9D}" type="slidenum">
              <a:rPr lang="fi-FI" smtClean="0"/>
              <a:t>8</a:t>
            </a:fld>
            <a:endParaRPr lang="fi-FI"/>
          </a:p>
        </p:txBody>
      </p:sp>
    </p:spTree>
    <p:extLst>
      <p:ext uri="{BB962C8B-B14F-4D97-AF65-F5344CB8AC3E}">
        <p14:creationId xmlns:p14="http://schemas.microsoft.com/office/powerpoint/2010/main" val="67441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Pääomaverojen kiristäminen on hyvä asia:</a:t>
            </a:r>
          </a:p>
          <a:p>
            <a:pPr marL="171450" indent="-171450">
              <a:buFontTx/>
              <a:buChar char="-"/>
            </a:pPr>
            <a:r>
              <a:rPr lang="fi-FI" dirty="0"/>
              <a:t>Myös niiden henkilöiden, jotka saavat pääasiassa tulonsa pääomatuloina, tulee osallistua yhteiskunnan palveluiden rahoittamiseen. </a:t>
            </a:r>
          </a:p>
          <a:p>
            <a:pPr marL="171450" indent="-171450">
              <a:buFontTx/>
              <a:buChar char="-"/>
            </a:pPr>
            <a:r>
              <a:rPr lang="fi-FI" dirty="0"/>
              <a:t>Pääomatuloja on etenkin varakkaammilla henkilöillä, jolloin niiden kiristäminen tasaa tulo- ja varallisuuseroja</a:t>
            </a:r>
          </a:p>
          <a:p>
            <a:pPr marL="171450" indent="-171450">
              <a:buFontTx/>
              <a:buChar char="-"/>
            </a:pPr>
            <a:r>
              <a:rPr lang="fi-FI" dirty="0"/>
              <a:t>Varallisuus on usein perittyä, jolloin pääomatulojen verotus vähentää myös varallisuuserojen periytymistä. </a:t>
            </a:r>
          </a:p>
          <a:p>
            <a:pPr marL="171450" indent="-171450">
              <a:buFontTx/>
              <a:buChar char="-"/>
            </a:pPr>
            <a:r>
              <a:rPr lang="fi-FI" dirty="0"/>
              <a:t>Näin kerätyillä veroilla voidaan rahoittaa julkisen sektorin toimintaa tai keventää muuta verotusta </a:t>
            </a:r>
          </a:p>
          <a:p>
            <a:pPr marL="171450" indent="-171450">
              <a:buFontTx/>
              <a:buChar char="-"/>
            </a:pPr>
            <a:endParaRPr lang="fi-FI" dirty="0"/>
          </a:p>
          <a:p>
            <a:pPr marL="0" indent="0">
              <a:buFontTx/>
              <a:buNone/>
            </a:pPr>
            <a:r>
              <a:rPr lang="fi-FI" b="1" dirty="0"/>
              <a:t>Huono asia:</a:t>
            </a:r>
          </a:p>
          <a:p>
            <a:pPr marL="171450" indent="-171450">
              <a:buFontTx/>
              <a:buChar char="-"/>
            </a:pPr>
            <a:r>
              <a:rPr lang="fi-FI" dirty="0"/>
              <a:t>Pääomaverot vähentävät kansalaisten kannustimia säästää ja sijoittaa, mikä köyhdyttää kansalaisia ja heikentää yritysten mahdollisuuksia hankkia rahoitusta investointeihin. </a:t>
            </a:r>
          </a:p>
          <a:p>
            <a:pPr marL="171450" indent="-171450">
              <a:buFontTx/>
              <a:buChar char="-"/>
            </a:pPr>
            <a:r>
              <a:rPr lang="fi-FI" dirty="0"/>
              <a:t>Korkea verotus edistää veronkiertoa ja verosuunnittelua. </a:t>
            </a:r>
          </a:p>
          <a:p>
            <a:pPr marL="171450" indent="-171450">
              <a:buFontTx/>
              <a:buChar char="-"/>
            </a:pPr>
            <a:r>
              <a:rPr lang="fi-FI" dirty="0"/>
              <a:t>Pääomatulojen verotus saattaa heikentää sijoitusten korkoa korolle –efektiä. </a:t>
            </a:r>
          </a:p>
          <a:p>
            <a:pPr marL="171450" indent="-171450">
              <a:buFontTx/>
              <a:buChar char="-"/>
            </a:pPr>
            <a:r>
              <a:rPr lang="fi-FI" dirty="0"/>
              <a:t>Pääomatulojen verotus ohjaa pääomia Suomen ulkopuolelle. </a:t>
            </a:r>
          </a:p>
          <a:p>
            <a:pPr marL="171450" indent="-171450">
              <a:buFontTx/>
              <a:buChar char="-"/>
            </a:pPr>
            <a:r>
              <a:rPr lang="fi-FI" dirty="0"/>
              <a:t>Korkea pääomatulojen verotus vähentää ihmisten halukkuutta perustaa yrityksiä. </a:t>
            </a:r>
          </a:p>
        </p:txBody>
      </p:sp>
      <p:sp>
        <p:nvSpPr>
          <p:cNvPr id="4" name="Dian numeron paikkamerkki 3"/>
          <p:cNvSpPr>
            <a:spLocks noGrp="1"/>
          </p:cNvSpPr>
          <p:nvPr>
            <p:ph type="sldNum" sz="quarter" idx="5"/>
          </p:nvPr>
        </p:nvSpPr>
        <p:spPr/>
        <p:txBody>
          <a:bodyPr/>
          <a:lstStyle/>
          <a:p>
            <a:fld id="{17815765-0BA9-9640-A279-94A0ED342D9D}" type="slidenum">
              <a:rPr lang="fi-FI" smtClean="0"/>
              <a:t>9</a:t>
            </a:fld>
            <a:endParaRPr lang="fi-FI"/>
          </a:p>
        </p:txBody>
      </p:sp>
    </p:spTree>
    <p:extLst>
      <p:ext uri="{BB962C8B-B14F-4D97-AF65-F5344CB8AC3E}">
        <p14:creationId xmlns:p14="http://schemas.microsoft.com/office/powerpoint/2010/main" val="105692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Pyydä opiskelijoita tekemään kuvioista muutama havainto ja pohtimaan, millaisia vaikutuksia näillä on. </a:t>
            </a:r>
          </a:p>
          <a:p>
            <a:r>
              <a:rPr lang="fi-FI" dirty="0"/>
              <a:t>- Päähavainto lienee se, että verotuksen taso vaihtelee merkittävästi eri maiden välillä (verokilpailu).</a:t>
            </a:r>
          </a:p>
          <a:p>
            <a:r>
              <a:rPr lang="fi-FI" dirty="0"/>
              <a:t>- Suomessa yhteisövero on matala, mutta pääomavero melko korkea.  </a:t>
            </a:r>
          </a:p>
          <a:p>
            <a:r>
              <a:rPr lang="fi-FI" dirty="0"/>
              <a:t>- Alhainen yhteisövero saattaa houkutella maahan yrityksiä, kun taas alhainen pääomatulojen verotus voi houkutella sijoittajia. </a:t>
            </a:r>
          </a:p>
          <a:p>
            <a:r>
              <a:rPr lang="fi-FI" dirty="0"/>
              <a:t>Yhteisöverot maksetaan siihen maahan, jossa yrityksen liiketoiminta tapahtuu (ainakin teoriassa), ja pääomatulojen verotus maksetaan maahan, jossa pääomatuloja saava henkilö asuu. </a:t>
            </a:r>
          </a:p>
        </p:txBody>
      </p:sp>
      <p:sp>
        <p:nvSpPr>
          <p:cNvPr id="4" name="Dian numeron paikkamerkki 3"/>
          <p:cNvSpPr>
            <a:spLocks noGrp="1"/>
          </p:cNvSpPr>
          <p:nvPr>
            <p:ph type="sldNum" sz="quarter" idx="5"/>
          </p:nvPr>
        </p:nvSpPr>
        <p:spPr/>
        <p:txBody>
          <a:bodyPr/>
          <a:lstStyle/>
          <a:p>
            <a:fld id="{17815765-0BA9-9640-A279-94A0ED342D9D}" type="slidenum">
              <a:rPr lang="fi-FI" smtClean="0"/>
              <a:t>10</a:t>
            </a:fld>
            <a:endParaRPr lang="fi-FI"/>
          </a:p>
        </p:txBody>
      </p:sp>
    </p:spTree>
    <p:extLst>
      <p:ext uri="{BB962C8B-B14F-4D97-AF65-F5344CB8AC3E}">
        <p14:creationId xmlns:p14="http://schemas.microsoft.com/office/powerpoint/2010/main" val="708214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1160EA64-D806-43AC-9DF2-F8C432F32B4C}" type="datetimeFigureOut">
              <a:rPr lang="en-US" smtClean="0"/>
              <a:t>8/17/2022</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4352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279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fi-FI"/>
              <a:t>Muokkaa ots.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8430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fi-FI"/>
              <a:t>Muokkaa ots. perustyyl. napsautt.</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6077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88556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8918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fi-FI"/>
              <a:t>Muokkaa ots. perustyyl. napsautt.</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71369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349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2757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lkkä_otsikko">
    <p:spTree>
      <p:nvGrpSpPr>
        <p:cNvPr id="1" name=""/>
        <p:cNvGrpSpPr/>
        <p:nvPr/>
      </p:nvGrpSpPr>
      <p:grpSpPr>
        <a:xfrm>
          <a:off x="0" y="0"/>
          <a:ext cx="0" cy="0"/>
          <a:chOff x="0" y="0"/>
          <a:chExt cx="0" cy="0"/>
        </a:xfrm>
      </p:grpSpPr>
      <p:sp>
        <p:nvSpPr>
          <p:cNvPr id="10" name="Title 2"/>
          <p:cNvSpPr>
            <a:spLocks noGrp="1"/>
          </p:cNvSpPr>
          <p:nvPr>
            <p:ph type="title" hasCustomPrompt="1"/>
          </p:nvPr>
        </p:nvSpPr>
        <p:spPr>
          <a:xfrm>
            <a:off x="539508" y="311729"/>
            <a:ext cx="9695538" cy="1132608"/>
          </a:xfrm>
        </p:spPr>
        <p:txBody>
          <a:bodyPr anchor="b"/>
          <a:lstStyle>
            <a:lvl1pPr>
              <a:defRPr>
                <a:solidFill>
                  <a:srgbClr val="37116F"/>
                </a:solidFill>
              </a:defRPr>
            </a:lvl1pPr>
          </a:lstStyle>
          <a:p>
            <a:r>
              <a:rPr lang="fi-FI"/>
              <a:t>Lisää otsikko</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yhjä_sivu">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6CF72C-72F2-2941-BA39-29CCC61199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7744"/>
          </a:xfrm>
          <a:prstGeom prst="rect">
            <a:avLst/>
          </a:prstGeom>
        </p:spPr>
      </p:pic>
      <p:grpSp>
        <p:nvGrpSpPr>
          <p:cNvPr id="3" name="Group 2">
            <a:extLst>
              <a:ext uri="{FF2B5EF4-FFF2-40B4-BE49-F238E27FC236}">
                <a16:creationId xmlns:a16="http://schemas.microsoft.com/office/drawing/2014/main" id="{4A65CD9C-3FA1-984C-BA5D-00C0A8B938E6}"/>
              </a:ext>
            </a:extLst>
          </p:cNvPr>
          <p:cNvGrpSpPr/>
          <p:nvPr userDrawn="1"/>
        </p:nvGrpSpPr>
        <p:grpSpPr>
          <a:xfrm>
            <a:off x="11282201" y="230393"/>
            <a:ext cx="681934" cy="301129"/>
            <a:chOff x="11282201" y="230393"/>
            <a:chExt cx="681934" cy="301129"/>
          </a:xfrm>
        </p:grpSpPr>
        <p:sp>
          <p:nvSpPr>
            <p:cNvPr id="4" name="object 5">
              <a:extLst>
                <a:ext uri="{FF2B5EF4-FFF2-40B4-BE49-F238E27FC236}">
                  <a16:creationId xmlns:a16="http://schemas.microsoft.com/office/drawing/2014/main" id="{ED63DE70-2672-AD47-B98E-9F6A09528C68}"/>
                </a:ext>
              </a:extLst>
            </p:cNvPr>
            <p:cNvSpPr/>
            <p:nvPr userDrawn="1"/>
          </p:nvSpPr>
          <p:spPr>
            <a:xfrm>
              <a:off x="11282201" y="230393"/>
              <a:ext cx="241821" cy="51599"/>
            </a:xfrm>
            <a:custGeom>
              <a:avLst/>
              <a:gdLst/>
              <a:ahLst/>
              <a:cxnLst/>
              <a:rect l="l" t="t" r="r" b="b"/>
              <a:pathLst>
                <a:path w="398780" h="85090">
                  <a:moveTo>
                    <a:pt x="398186" y="0"/>
                  </a:moveTo>
                  <a:lnTo>
                    <a:pt x="0" y="0"/>
                  </a:lnTo>
                  <a:lnTo>
                    <a:pt x="0" y="85044"/>
                  </a:lnTo>
                  <a:lnTo>
                    <a:pt x="398186" y="85044"/>
                  </a:lnTo>
                  <a:lnTo>
                    <a:pt x="398186" y="0"/>
                  </a:lnTo>
                  <a:close/>
                </a:path>
              </a:pathLst>
            </a:custGeom>
            <a:solidFill>
              <a:srgbClr val="00FF00"/>
            </a:solidFill>
          </p:spPr>
          <p:txBody>
            <a:bodyPr wrap="square" lIns="0" tIns="0" rIns="0" bIns="0" rtlCol="0"/>
            <a:lstStyle/>
            <a:p>
              <a:endParaRPr sz="662"/>
            </a:p>
          </p:txBody>
        </p:sp>
        <p:sp>
          <p:nvSpPr>
            <p:cNvPr id="5" name="object 6">
              <a:extLst>
                <a:ext uri="{FF2B5EF4-FFF2-40B4-BE49-F238E27FC236}">
                  <a16:creationId xmlns:a16="http://schemas.microsoft.com/office/drawing/2014/main" id="{269C6BF7-A42C-3D47-85F8-8AB830B82CFF}"/>
                </a:ext>
              </a:extLst>
            </p:cNvPr>
            <p:cNvSpPr/>
            <p:nvPr userDrawn="1"/>
          </p:nvSpPr>
          <p:spPr>
            <a:xfrm>
              <a:off x="11722314" y="230393"/>
              <a:ext cx="241821" cy="51599"/>
            </a:xfrm>
            <a:custGeom>
              <a:avLst/>
              <a:gdLst/>
              <a:ahLst/>
              <a:cxnLst/>
              <a:rect l="l" t="t" r="r" b="b"/>
              <a:pathLst>
                <a:path w="398780" h="85090">
                  <a:moveTo>
                    <a:pt x="398197" y="0"/>
                  </a:moveTo>
                  <a:lnTo>
                    <a:pt x="0" y="0"/>
                  </a:lnTo>
                  <a:lnTo>
                    <a:pt x="0" y="85044"/>
                  </a:lnTo>
                  <a:lnTo>
                    <a:pt x="398197" y="85044"/>
                  </a:lnTo>
                  <a:lnTo>
                    <a:pt x="398197" y="0"/>
                  </a:lnTo>
                  <a:close/>
                </a:path>
              </a:pathLst>
            </a:custGeom>
            <a:solidFill>
              <a:srgbClr val="00FF00"/>
            </a:solidFill>
          </p:spPr>
          <p:txBody>
            <a:bodyPr wrap="square" lIns="0" tIns="0" rIns="0" bIns="0" rtlCol="0"/>
            <a:lstStyle/>
            <a:p>
              <a:endParaRPr sz="662"/>
            </a:p>
          </p:txBody>
        </p:sp>
        <p:sp>
          <p:nvSpPr>
            <p:cNvPr id="6" name="object 7">
              <a:extLst>
                <a:ext uri="{FF2B5EF4-FFF2-40B4-BE49-F238E27FC236}">
                  <a16:creationId xmlns:a16="http://schemas.microsoft.com/office/drawing/2014/main" id="{DC68F538-F711-0B4B-AE07-114B77846650}"/>
                </a:ext>
              </a:extLst>
            </p:cNvPr>
            <p:cNvSpPr/>
            <p:nvPr userDrawn="1"/>
          </p:nvSpPr>
          <p:spPr>
            <a:xfrm>
              <a:off x="11373927" y="290937"/>
              <a:ext cx="58145" cy="240280"/>
            </a:xfrm>
            <a:custGeom>
              <a:avLst/>
              <a:gdLst/>
              <a:ahLst/>
              <a:cxnLst/>
              <a:rect l="l" t="t" r="r" b="b"/>
              <a:pathLst>
                <a:path w="95884" h="396240">
                  <a:moveTo>
                    <a:pt x="95641" y="0"/>
                  </a:moveTo>
                  <a:lnTo>
                    <a:pt x="0" y="0"/>
                  </a:lnTo>
                  <a:lnTo>
                    <a:pt x="0" y="396207"/>
                  </a:lnTo>
                  <a:lnTo>
                    <a:pt x="95641" y="396207"/>
                  </a:lnTo>
                  <a:lnTo>
                    <a:pt x="95641" y="0"/>
                  </a:lnTo>
                  <a:close/>
                </a:path>
              </a:pathLst>
            </a:custGeom>
            <a:solidFill>
              <a:srgbClr val="FFFFFF"/>
            </a:solidFill>
          </p:spPr>
          <p:txBody>
            <a:bodyPr wrap="square" lIns="0" tIns="0" rIns="0" bIns="0" rtlCol="0"/>
            <a:lstStyle/>
            <a:p>
              <a:endParaRPr sz="662"/>
            </a:p>
          </p:txBody>
        </p:sp>
        <p:sp>
          <p:nvSpPr>
            <p:cNvPr id="7" name="object 8">
              <a:extLst>
                <a:ext uri="{FF2B5EF4-FFF2-40B4-BE49-F238E27FC236}">
                  <a16:creationId xmlns:a16="http://schemas.microsoft.com/office/drawing/2014/main" id="{47CFFC10-739C-FF43-83EA-509D90CB4F35}"/>
                </a:ext>
              </a:extLst>
            </p:cNvPr>
            <p:cNvSpPr/>
            <p:nvPr userDrawn="1"/>
          </p:nvSpPr>
          <p:spPr>
            <a:xfrm>
              <a:off x="11472725" y="230402"/>
              <a:ext cx="298810" cy="301120"/>
            </a:xfrm>
            <a:custGeom>
              <a:avLst/>
              <a:gdLst/>
              <a:ahLst/>
              <a:cxnLst/>
              <a:rect l="l" t="t" r="r" b="b"/>
              <a:pathLst>
                <a:path w="492759" h="496569">
                  <a:moveTo>
                    <a:pt x="279897" y="0"/>
                  </a:moveTo>
                  <a:lnTo>
                    <a:pt x="246233" y="0"/>
                  </a:lnTo>
                  <a:lnTo>
                    <a:pt x="212590" y="0"/>
                  </a:lnTo>
                  <a:lnTo>
                    <a:pt x="0" y="496026"/>
                  </a:lnTo>
                  <a:lnTo>
                    <a:pt x="99913" y="496026"/>
                  </a:lnTo>
                  <a:lnTo>
                    <a:pt x="245898" y="154497"/>
                  </a:lnTo>
                  <a:lnTo>
                    <a:pt x="392574" y="496026"/>
                  </a:lnTo>
                  <a:lnTo>
                    <a:pt x="492487" y="496026"/>
                  </a:lnTo>
                  <a:lnTo>
                    <a:pt x="279897" y="0"/>
                  </a:lnTo>
                  <a:close/>
                </a:path>
              </a:pathLst>
            </a:custGeom>
            <a:solidFill>
              <a:srgbClr val="FFFFFF"/>
            </a:solidFill>
          </p:spPr>
          <p:txBody>
            <a:bodyPr wrap="square" lIns="0" tIns="0" rIns="0" bIns="0" rtlCol="0"/>
            <a:lstStyle/>
            <a:p>
              <a:endParaRPr sz="662"/>
            </a:p>
          </p:txBody>
        </p:sp>
        <p:sp>
          <p:nvSpPr>
            <p:cNvPr id="8" name="object 9">
              <a:extLst>
                <a:ext uri="{FF2B5EF4-FFF2-40B4-BE49-F238E27FC236}">
                  <a16:creationId xmlns:a16="http://schemas.microsoft.com/office/drawing/2014/main" id="{DB55A569-90F2-0F41-BA4B-CED9780B9C93}"/>
                </a:ext>
              </a:extLst>
            </p:cNvPr>
            <p:cNvSpPr/>
            <p:nvPr userDrawn="1"/>
          </p:nvSpPr>
          <p:spPr>
            <a:xfrm>
              <a:off x="11814047" y="290937"/>
              <a:ext cx="58145" cy="240280"/>
            </a:xfrm>
            <a:custGeom>
              <a:avLst/>
              <a:gdLst/>
              <a:ahLst/>
              <a:cxnLst/>
              <a:rect l="l" t="t" r="r" b="b"/>
              <a:pathLst>
                <a:path w="95884" h="396240">
                  <a:moveTo>
                    <a:pt x="95641" y="0"/>
                  </a:moveTo>
                  <a:lnTo>
                    <a:pt x="0" y="0"/>
                  </a:lnTo>
                  <a:lnTo>
                    <a:pt x="0" y="396207"/>
                  </a:lnTo>
                  <a:lnTo>
                    <a:pt x="95641" y="396207"/>
                  </a:lnTo>
                  <a:lnTo>
                    <a:pt x="95641" y="0"/>
                  </a:lnTo>
                  <a:close/>
                </a:path>
              </a:pathLst>
            </a:custGeom>
            <a:solidFill>
              <a:srgbClr val="FFFFFF"/>
            </a:solidFill>
          </p:spPr>
          <p:txBody>
            <a:bodyPr wrap="square" lIns="0" tIns="0" rIns="0" bIns="0" rtlCol="0"/>
            <a:lstStyle/>
            <a:p>
              <a:endParaRPr sz="662"/>
            </a:p>
          </p:txBody>
        </p:sp>
        <p:sp>
          <p:nvSpPr>
            <p:cNvPr id="9" name="object 10">
              <a:extLst>
                <a:ext uri="{FF2B5EF4-FFF2-40B4-BE49-F238E27FC236}">
                  <a16:creationId xmlns:a16="http://schemas.microsoft.com/office/drawing/2014/main" id="{A0C42246-5AB1-5A44-A32B-1F50B1B2ECCA}"/>
                </a:ext>
              </a:extLst>
            </p:cNvPr>
            <p:cNvSpPr/>
            <p:nvPr userDrawn="1"/>
          </p:nvSpPr>
          <p:spPr>
            <a:xfrm>
              <a:off x="11501319" y="412905"/>
              <a:ext cx="241821" cy="51599"/>
            </a:xfrm>
            <a:custGeom>
              <a:avLst/>
              <a:gdLst/>
              <a:ahLst/>
              <a:cxnLst/>
              <a:rect l="l" t="t" r="r" b="b"/>
              <a:pathLst>
                <a:path w="398780" h="85090">
                  <a:moveTo>
                    <a:pt x="398197" y="0"/>
                  </a:moveTo>
                  <a:lnTo>
                    <a:pt x="0" y="0"/>
                  </a:lnTo>
                  <a:lnTo>
                    <a:pt x="0" y="85034"/>
                  </a:lnTo>
                  <a:lnTo>
                    <a:pt x="398197" y="85034"/>
                  </a:lnTo>
                  <a:lnTo>
                    <a:pt x="398197" y="0"/>
                  </a:lnTo>
                  <a:close/>
                </a:path>
              </a:pathLst>
            </a:custGeom>
            <a:solidFill>
              <a:srgbClr val="00FF00"/>
            </a:solidFill>
          </p:spPr>
          <p:txBody>
            <a:bodyPr wrap="square" lIns="0" tIns="0" rIns="0" bIns="0" rtlCol="0"/>
            <a:lstStyle/>
            <a:p>
              <a:endParaRPr sz="662"/>
            </a:p>
          </p:txBody>
        </p:sp>
      </p:grpSp>
      <p:sp>
        <p:nvSpPr>
          <p:cNvPr id="10" name="bg object 17">
            <a:extLst>
              <a:ext uri="{FF2B5EF4-FFF2-40B4-BE49-F238E27FC236}">
                <a16:creationId xmlns:a16="http://schemas.microsoft.com/office/drawing/2014/main" id="{45BE125C-C31D-3742-898B-EB9017DC6DEA}"/>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p>
        </p:txBody>
      </p:sp>
      <p:sp>
        <p:nvSpPr>
          <p:cNvPr id="11" name="bg object 18">
            <a:extLst>
              <a:ext uri="{FF2B5EF4-FFF2-40B4-BE49-F238E27FC236}">
                <a16:creationId xmlns:a16="http://schemas.microsoft.com/office/drawing/2014/main" id="{3A5E3851-E665-4C49-8707-A1085A7B7958}"/>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p>
        </p:txBody>
      </p:sp>
    </p:spTree>
    <p:extLst>
      <p:ext uri="{BB962C8B-B14F-4D97-AF65-F5344CB8AC3E}">
        <p14:creationId xmlns:p14="http://schemas.microsoft.com/office/powerpoint/2010/main" val="419034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5963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8/17/2022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5205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8752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1154954" y="3212326"/>
            <a:ext cx="4825158" cy="2807476"/>
          </a:xfrm>
        </p:spPr>
        <p:txBody>
          <a:bodyPr>
            <a:normAutofit/>
          </a:body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fi-FI"/>
              <a:t>Muokkaa tekstin perustyylejä
toinen taso
kolmas taso
neljäs taso
viides taso</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8/17/2022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119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8/17/2022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7921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8/17/2022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117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i-FI"/>
              <a:t>Muokkaa tekstin perustyylejä
toinen taso
kolmas taso
neljäs taso
viides taso</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D1BE4249-C0D0-4B06-8692-E8BB871AF643}"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4774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042B0DB6-F5C7-45FB-8CF3-31B45F9C2DAC}" type="datetimeFigureOut">
              <a:rPr lang="en-US" smtClean="0"/>
              <a:t>8/17/2022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7851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
toinen taso
kolmas taso
neljäs taso
viides taso</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160EA64-D806-43AC-9DF2-F8C432F32B4C}" type="datetimeFigureOut">
              <a:rPr lang="en-US" smtClean="0"/>
              <a:t>8/17/2022</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97609137"/>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 id="2147484628" r:id="rId12"/>
    <p:sldLayoutId id="2147484629" r:id="rId13"/>
    <p:sldLayoutId id="2147484630" r:id="rId14"/>
    <p:sldLayoutId id="2147484631" r:id="rId15"/>
    <p:sldLayoutId id="2147484632" r:id="rId16"/>
    <p:sldLayoutId id="21474846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74CDA1-BF48-BE45-B1AE-9B91120975CD}"/>
              </a:ext>
            </a:extLst>
          </p:cNvPr>
          <p:cNvGrpSpPr/>
          <p:nvPr userDrawn="1"/>
        </p:nvGrpSpPr>
        <p:grpSpPr>
          <a:xfrm>
            <a:off x="11282201" y="230393"/>
            <a:ext cx="681934" cy="301129"/>
            <a:chOff x="11434601" y="382793"/>
            <a:chExt cx="681934" cy="301129"/>
          </a:xfrm>
        </p:grpSpPr>
        <p:sp>
          <p:nvSpPr>
            <p:cNvPr id="15" name="object 4">
              <a:extLst>
                <a:ext uri="{FF2B5EF4-FFF2-40B4-BE49-F238E27FC236}">
                  <a16:creationId xmlns:a16="http://schemas.microsoft.com/office/drawing/2014/main" id="{1AC09AED-22DD-E347-9A43-5EFE500AD91F}"/>
                </a:ext>
              </a:extLst>
            </p:cNvPr>
            <p:cNvSpPr/>
            <p:nvPr userDrawn="1"/>
          </p:nvSpPr>
          <p:spPr>
            <a:xfrm>
              <a:off x="11434601" y="382793"/>
              <a:ext cx="241821" cy="51599"/>
            </a:xfrm>
            <a:custGeom>
              <a:avLst/>
              <a:gdLst/>
              <a:ahLst/>
              <a:cxnLst/>
              <a:rect l="l" t="t" r="r" b="b"/>
              <a:pathLst>
                <a:path w="398780" h="85090">
                  <a:moveTo>
                    <a:pt x="398186" y="0"/>
                  </a:moveTo>
                  <a:lnTo>
                    <a:pt x="0" y="0"/>
                  </a:lnTo>
                  <a:lnTo>
                    <a:pt x="0" y="85044"/>
                  </a:lnTo>
                  <a:lnTo>
                    <a:pt x="398186" y="85044"/>
                  </a:lnTo>
                  <a:lnTo>
                    <a:pt x="398186" y="0"/>
                  </a:lnTo>
                  <a:close/>
                </a:path>
              </a:pathLst>
            </a:custGeom>
            <a:solidFill>
              <a:srgbClr val="00FF00"/>
            </a:solidFill>
          </p:spPr>
          <p:txBody>
            <a:bodyPr wrap="square" lIns="0" tIns="0" rIns="0" bIns="0" rtlCol="0"/>
            <a:lstStyle/>
            <a:p>
              <a:endParaRPr sz="662"/>
            </a:p>
          </p:txBody>
        </p:sp>
        <p:sp>
          <p:nvSpPr>
            <p:cNvPr id="16" name="object 5">
              <a:extLst>
                <a:ext uri="{FF2B5EF4-FFF2-40B4-BE49-F238E27FC236}">
                  <a16:creationId xmlns:a16="http://schemas.microsoft.com/office/drawing/2014/main" id="{689D9C23-3D46-9844-8CDA-3319C9286ACA}"/>
                </a:ext>
              </a:extLst>
            </p:cNvPr>
            <p:cNvSpPr/>
            <p:nvPr userDrawn="1"/>
          </p:nvSpPr>
          <p:spPr>
            <a:xfrm>
              <a:off x="11874714" y="382793"/>
              <a:ext cx="241821" cy="51599"/>
            </a:xfrm>
            <a:custGeom>
              <a:avLst/>
              <a:gdLst/>
              <a:ahLst/>
              <a:cxnLst/>
              <a:rect l="l" t="t" r="r" b="b"/>
              <a:pathLst>
                <a:path w="398780" h="85090">
                  <a:moveTo>
                    <a:pt x="398197" y="0"/>
                  </a:moveTo>
                  <a:lnTo>
                    <a:pt x="0" y="0"/>
                  </a:lnTo>
                  <a:lnTo>
                    <a:pt x="0" y="85044"/>
                  </a:lnTo>
                  <a:lnTo>
                    <a:pt x="398197" y="85044"/>
                  </a:lnTo>
                  <a:lnTo>
                    <a:pt x="398197" y="0"/>
                  </a:lnTo>
                  <a:close/>
                </a:path>
              </a:pathLst>
            </a:custGeom>
            <a:solidFill>
              <a:srgbClr val="00FF00"/>
            </a:solidFill>
          </p:spPr>
          <p:txBody>
            <a:bodyPr wrap="square" lIns="0" tIns="0" rIns="0" bIns="0" rtlCol="0"/>
            <a:lstStyle/>
            <a:p>
              <a:endParaRPr sz="662"/>
            </a:p>
          </p:txBody>
        </p:sp>
        <p:sp>
          <p:nvSpPr>
            <p:cNvPr id="17" name="object 6">
              <a:extLst>
                <a:ext uri="{FF2B5EF4-FFF2-40B4-BE49-F238E27FC236}">
                  <a16:creationId xmlns:a16="http://schemas.microsoft.com/office/drawing/2014/main" id="{D649B5F4-222B-9241-A063-8628A4373565}"/>
                </a:ext>
              </a:extLst>
            </p:cNvPr>
            <p:cNvSpPr/>
            <p:nvPr userDrawn="1"/>
          </p:nvSpPr>
          <p:spPr>
            <a:xfrm>
              <a:off x="11526327" y="443330"/>
              <a:ext cx="58145" cy="240280"/>
            </a:xfrm>
            <a:custGeom>
              <a:avLst/>
              <a:gdLst/>
              <a:ahLst/>
              <a:cxnLst/>
              <a:rect l="l" t="t" r="r" b="b"/>
              <a:pathLst>
                <a:path w="95884" h="396240">
                  <a:moveTo>
                    <a:pt x="95641" y="0"/>
                  </a:moveTo>
                  <a:lnTo>
                    <a:pt x="0" y="0"/>
                  </a:lnTo>
                  <a:lnTo>
                    <a:pt x="0" y="396218"/>
                  </a:lnTo>
                  <a:lnTo>
                    <a:pt x="95641" y="396218"/>
                  </a:lnTo>
                  <a:lnTo>
                    <a:pt x="95641" y="0"/>
                  </a:lnTo>
                  <a:close/>
                </a:path>
              </a:pathLst>
            </a:custGeom>
            <a:solidFill>
              <a:srgbClr val="300F5E"/>
            </a:solidFill>
          </p:spPr>
          <p:txBody>
            <a:bodyPr wrap="square" lIns="0" tIns="0" rIns="0" bIns="0" rtlCol="0"/>
            <a:lstStyle/>
            <a:p>
              <a:endParaRPr sz="662"/>
            </a:p>
          </p:txBody>
        </p:sp>
        <p:sp>
          <p:nvSpPr>
            <p:cNvPr id="18" name="object 7">
              <a:extLst>
                <a:ext uri="{FF2B5EF4-FFF2-40B4-BE49-F238E27FC236}">
                  <a16:creationId xmlns:a16="http://schemas.microsoft.com/office/drawing/2014/main" id="{191B4728-552F-F94D-A030-663C32051E48}"/>
                </a:ext>
              </a:extLst>
            </p:cNvPr>
            <p:cNvSpPr/>
            <p:nvPr userDrawn="1"/>
          </p:nvSpPr>
          <p:spPr>
            <a:xfrm>
              <a:off x="11625125" y="382802"/>
              <a:ext cx="298810" cy="301120"/>
            </a:xfrm>
            <a:custGeom>
              <a:avLst/>
              <a:gdLst/>
              <a:ahLst/>
              <a:cxnLst/>
              <a:rect l="l" t="t" r="r" b="b"/>
              <a:pathLst>
                <a:path w="492759" h="496569">
                  <a:moveTo>
                    <a:pt x="279897" y="0"/>
                  </a:moveTo>
                  <a:lnTo>
                    <a:pt x="246233" y="0"/>
                  </a:lnTo>
                  <a:lnTo>
                    <a:pt x="212590" y="0"/>
                  </a:lnTo>
                  <a:lnTo>
                    <a:pt x="0" y="496026"/>
                  </a:lnTo>
                  <a:lnTo>
                    <a:pt x="99913" y="496026"/>
                  </a:lnTo>
                  <a:lnTo>
                    <a:pt x="245898" y="154497"/>
                  </a:lnTo>
                  <a:lnTo>
                    <a:pt x="392574" y="496026"/>
                  </a:lnTo>
                  <a:lnTo>
                    <a:pt x="492487" y="496026"/>
                  </a:lnTo>
                  <a:lnTo>
                    <a:pt x="279897" y="0"/>
                  </a:lnTo>
                  <a:close/>
                </a:path>
              </a:pathLst>
            </a:custGeom>
            <a:solidFill>
              <a:srgbClr val="300F5E"/>
            </a:solidFill>
          </p:spPr>
          <p:txBody>
            <a:bodyPr wrap="square" lIns="0" tIns="0" rIns="0" bIns="0" rtlCol="0"/>
            <a:lstStyle/>
            <a:p>
              <a:endParaRPr sz="662"/>
            </a:p>
          </p:txBody>
        </p:sp>
        <p:sp>
          <p:nvSpPr>
            <p:cNvPr id="20" name="object 8">
              <a:extLst>
                <a:ext uri="{FF2B5EF4-FFF2-40B4-BE49-F238E27FC236}">
                  <a16:creationId xmlns:a16="http://schemas.microsoft.com/office/drawing/2014/main" id="{36607CE9-08F7-DA47-BAE8-E47228143DEF}"/>
                </a:ext>
              </a:extLst>
            </p:cNvPr>
            <p:cNvSpPr/>
            <p:nvPr userDrawn="1"/>
          </p:nvSpPr>
          <p:spPr>
            <a:xfrm>
              <a:off x="11966447" y="443330"/>
              <a:ext cx="58145" cy="240280"/>
            </a:xfrm>
            <a:custGeom>
              <a:avLst/>
              <a:gdLst/>
              <a:ahLst/>
              <a:cxnLst/>
              <a:rect l="l" t="t" r="r" b="b"/>
              <a:pathLst>
                <a:path w="95884" h="396240">
                  <a:moveTo>
                    <a:pt x="95641" y="0"/>
                  </a:moveTo>
                  <a:lnTo>
                    <a:pt x="0" y="0"/>
                  </a:lnTo>
                  <a:lnTo>
                    <a:pt x="0" y="396218"/>
                  </a:lnTo>
                  <a:lnTo>
                    <a:pt x="95641" y="396218"/>
                  </a:lnTo>
                  <a:lnTo>
                    <a:pt x="95641" y="0"/>
                  </a:lnTo>
                  <a:close/>
                </a:path>
              </a:pathLst>
            </a:custGeom>
            <a:solidFill>
              <a:srgbClr val="300F5E"/>
            </a:solidFill>
          </p:spPr>
          <p:txBody>
            <a:bodyPr wrap="square" lIns="0" tIns="0" rIns="0" bIns="0" rtlCol="0"/>
            <a:lstStyle/>
            <a:p>
              <a:endParaRPr sz="662"/>
            </a:p>
          </p:txBody>
        </p:sp>
        <p:sp>
          <p:nvSpPr>
            <p:cNvPr id="21" name="object 9">
              <a:extLst>
                <a:ext uri="{FF2B5EF4-FFF2-40B4-BE49-F238E27FC236}">
                  <a16:creationId xmlns:a16="http://schemas.microsoft.com/office/drawing/2014/main" id="{41405264-2CEF-174E-8645-80B2C974F212}"/>
                </a:ext>
              </a:extLst>
            </p:cNvPr>
            <p:cNvSpPr/>
            <p:nvPr userDrawn="1"/>
          </p:nvSpPr>
          <p:spPr>
            <a:xfrm>
              <a:off x="11653719" y="565305"/>
              <a:ext cx="241821" cy="51599"/>
            </a:xfrm>
            <a:custGeom>
              <a:avLst/>
              <a:gdLst/>
              <a:ahLst/>
              <a:cxnLst/>
              <a:rect l="l" t="t" r="r" b="b"/>
              <a:pathLst>
                <a:path w="398780" h="85090">
                  <a:moveTo>
                    <a:pt x="398197" y="0"/>
                  </a:moveTo>
                  <a:lnTo>
                    <a:pt x="0" y="0"/>
                  </a:lnTo>
                  <a:lnTo>
                    <a:pt x="0" y="85034"/>
                  </a:lnTo>
                  <a:lnTo>
                    <a:pt x="398197" y="85034"/>
                  </a:lnTo>
                  <a:lnTo>
                    <a:pt x="398197" y="0"/>
                  </a:lnTo>
                  <a:close/>
                </a:path>
              </a:pathLst>
            </a:custGeom>
            <a:solidFill>
              <a:srgbClr val="00FF00"/>
            </a:solidFill>
          </p:spPr>
          <p:txBody>
            <a:bodyPr wrap="square" lIns="0" tIns="0" rIns="0" bIns="0" rtlCol="0"/>
            <a:lstStyle/>
            <a:p>
              <a:endParaRPr sz="662"/>
            </a:p>
          </p:txBody>
        </p:sp>
      </p:grpSp>
      <p:sp>
        <p:nvSpPr>
          <p:cNvPr id="2" name="Title Placeholder 1"/>
          <p:cNvSpPr>
            <a:spLocks noGrp="1"/>
          </p:cNvSpPr>
          <p:nvPr>
            <p:ph type="title"/>
          </p:nvPr>
        </p:nvSpPr>
        <p:spPr>
          <a:xfrm>
            <a:off x="497943" y="358412"/>
            <a:ext cx="11217442" cy="1108923"/>
          </a:xfrm>
          <a:prstGeom prst="rect">
            <a:avLst/>
          </a:prstGeom>
        </p:spPr>
        <p:txBody>
          <a:bodyPr vert="horz" lIns="0" tIns="36000" rIns="0" bIns="0" rtlCol="0" anchor="ctr" anchorCtr="0">
            <a:noAutofit/>
          </a:bodyPr>
          <a:lstStyle/>
          <a:p>
            <a:r>
              <a:rPr lang="fi-FI"/>
              <a:t>Lisää otsikko</a:t>
            </a:r>
          </a:p>
        </p:txBody>
      </p:sp>
      <p:sp>
        <p:nvSpPr>
          <p:cNvPr id="3" name="Text Placeholder 2"/>
          <p:cNvSpPr>
            <a:spLocks noGrp="1"/>
          </p:cNvSpPr>
          <p:nvPr>
            <p:ph type="body" idx="1"/>
          </p:nvPr>
        </p:nvSpPr>
        <p:spPr>
          <a:xfrm>
            <a:off x="497943" y="1615613"/>
            <a:ext cx="11219135" cy="4464595"/>
          </a:xfrm>
          <a:prstGeom prst="rect">
            <a:avLst/>
          </a:prstGeom>
        </p:spPr>
        <p:txBody>
          <a:bodyPr vert="horz" lIns="0" tIns="0" rIns="0" bIns="0" rtlCol="0" anchor="t" anchorCtr="0">
            <a:noAutofit/>
          </a:bodyPr>
          <a:lstStyle/>
          <a:p>
            <a:pPr lvl="0"/>
            <a:r>
              <a:rPr lang="fi-FI" noProof="0"/>
              <a:t>Lisää sisältöä</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kuudes taso</a:t>
            </a:r>
          </a:p>
          <a:p>
            <a:pPr lvl="6"/>
            <a:r>
              <a:rPr lang="fi-FI" noProof="0"/>
              <a:t>seitsemäs taso </a:t>
            </a:r>
          </a:p>
          <a:p>
            <a:pPr lvl="7"/>
            <a:r>
              <a:rPr lang="fi-FI" noProof="0"/>
              <a:t>kahdeksas taso</a:t>
            </a:r>
          </a:p>
          <a:p>
            <a:pPr lvl="7"/>
            <a:endParaRPr lang="fi-FI" noProof="0"/>
          </a:p>
        </p:txBody>
      </p:sp>
      <p:sp>
        <p:nvSpPr>
          <p:cNvPr id="19" name="(c)" hidden="1"/>
          <p:cNvSpPr txBox="1"/>
          <p:nvPr/>
        </p:nvSpPr>
        <p:spPr>
          <a:xfrm>
            <a:off x="11991132" y="6885384"/>
            <a:ext cx="200376" cy="30778"/>
          </a:xfrm>
          <a:prstGeom prst="rect">
            <a:avLst/>
          </a:prstGeom>
          <a:noFill/>
        </p:spPr>
        <p:txBody>
          <a:bodyPr wrap="none" lIns="0" tIns="0" rIns="0" bIns="0" rtlCol="0">
            <a:spAutoFit/>
          </a:bodyPr>
          <a:lstStyle/>
          <a:p>
            <a:pPr algn="r"/>
            <a:r>
              <a:rPr lang="fi-FI" sz="200">
                <a:solidFill>
                  <a:schemeClr val="bg1"/>
                </a:solidFill>
              </a:rPr>
              <a:t>©grow. for</a:t>
            </a:r>
            <a:r>
              <a:rPr lang="fi-FI" sz="200" baseline="0">
                <a:solidFill>
                  <a:schemeClr val="bg1"/>
                </a:solidFill>
              </a:rPr>
              <a:t>  fingrid</a:t>
            </a:r>
            <a:endParaRPr lang="en-GB" sz="200" err="1">
              <a:solidFill>
                <a:schemeClr val="bg1"/>
              </a:solidFill>
            </a:endParaRPr>
          </a:p>
        </p:txBody>
      </p:sp>
      <p:sp>
        <p:nvSpPr>
          <p:cNvPr id="6" name="bg object 17">
            <a:extLst>
              <a:ext uri="{FF2B5EF4-FFF2-40B4-BE49-F238E27FC236}">
                <a16:creationId xmlns:a16="http://schemas.microsoft.com/office/drawing/2014/main" id="{08973F4C-27FE-9A42-A8FC-E27F39C730D2}"/>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p>
        </p:txBody>
      </p:sp>
      <p:sp>
        <p:nvSpPr>
          <p:cNvPr id="8" name="bg object 18">
            <a:extLst>
              <a:ext uri="{FF2B5EF4-FFF2-40B4-BE49-F238E27FC236}">
                <a16:creationId xmlns:a16="http://schemas.microsoft.com/office/drawing/2014/main" id="{7F11980F-B5B0-DE44-8CBB-57BA6B6C5820}"/>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p>
        </p:txBody>
      </p:sp>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703" r:id="rId1"/>
    <p:sldLayoutId id="2147483736" r:id="rId2"/>
  </p:sldLayoutIdLst>
  <p:hf sldNum="0" hdr="0" ftr="0" dt="0"/>
  <p:txStyles>
    <p:titleStyle>
      <a:lvl1pPr algn="l" defTabSz="914400" rtl="0" eaLnBrk="1" latinLnBrk="0" hangingPunct="1">
        <a:lnSpc>
          <a:spcPct val="85000"/>
        </a:lnSpc>
        <a:spcBef>
          <a:spcPct val="0"/>
        </a:spcBef>
        <a:buNone/>
        <a:defRPr sz="3500" b="1" kern="1200">
          <a:solidFill>
            <a:srgbClr val="37116F"/>
          </a:solidFill>
          <a:latin typeface="Geomanist Book" panose="02000503000000020004" pitchFamily="2" charset="77"/>
          <a:ea typeface="+mj-ea"/>
          <a:cs typeface="+mj-cs"/>
        </a:defRPr>
      </a:lvl1pPr>
    </p:titleStyle>
    <p:bodyStyle>
      <a:lvl1pPr marL="177800" indent="-177800"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1pPr>
      <a:lvl2pPr marL="177800" indent="-177800"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2pPr>
      <a:lvl3pPr marL="444500" indent="-177800"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3pPr>
      <a:lvl4pPr marL="712788" indent="-173038"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4pPr>
      <a:lvl5pPr marL="979488" indent="-173038"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5pPr>
      <a:lvl6pPr marL="1246188" indent="-174625" algn="l" defTabSz="914400" rtl="0" eaLnBrk="1" latinLnBrk="0" hangingPunct="1">
        <a:lnSpc>
          <a:spcPct val="100000"/>
        </a:lnSpc>
        <a:spcBef>
          <a:spcPts val="10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6pPr>
      <a:lvl7pPr marL="1514475" indent="-168275" algn="l" defTabSz="914400" rtl="0" eaLnBrk="1" latinLnBrk="0" hangingPunct="1">
        <a:lnSpc>
          <a:spcPct val="100000"/>
        </a:lnSpc>
        <a:spcBef>
          <a:spcPts val="10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7pPr>
      <a:lvl8pPr marL="1825625" indent="-212725" algn="l" defTabSz="914400" rtl="0" eaLnBrk="1" latinLnBrk="0" hangingPunct="1">
        <a:lnSpc>
          <a:spcPct val="100000"/>
        </a:lnSpc>
        <a:spcBef>
          <a:spcPts val="10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8pPr>
      <a:lvl9pPr marL="1878012"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2">
              <a:lumMod val="50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C7FD81-4A87-9949-B3D4-341252B3A120}"/>
              </a:ext>
            </a:extLst>
          </p:cNvPr>
          <p:cNvSpPr>
            <a:spLocks noGrp="1"/>
          </p:cNvSpPr>
          <p:nvPr>
            <p:ph type="ctrTitle" idx="4294967295"/>
          </p:nvPr>
        </p:nvSpPr>
        <p:spPr>
          <a:xfrm>
            <a:off x="966439" y="1960873"/>
            <a:ext cx="8824913" cy="2676525"/>
          </a:xfrm>
        </p:spPr>
        <p:txBody>
          <a:bodyPr/>
          <a:lstStyle/>
          <a:p>
            <a:r>
              <a:rPr lang="fi-FI" sz="4000" dirty="0">
                <a:solidFill>
                  <a:schemeClr val="bg1"/>
                </a:solidFill>
                <a:latin typeface="Geomanist Book"/>
              </a:rPr>
              <a:t>Sijoittajakoulu #14</a:t>
            </a:r>
          </a:p>
        </p:txBody>
      </p:sp>
      <p:sp>
        <p:nvSpPr>
          <p:cNvPr id="3" name="Alaotsikko 2">
            <a:extLst>
              <a:ext uri="{FF2B5EF4-FFF2-40B4-BE49-F238E27FC236}">
                <a16:creationId xmlns:a16="http://schemas.microsoft.com/office/drawing/2014/main" id="{F75BF63D-1031-8C4B-B1E2-6AB5ECB1ED8D}"/>
              </a:ext>
            </a:extLst>
          </p:cNvPr>
          <p:cNvSpPr>
            <a:spLocks noGrp="1"/>
          </p:cNvSpPr>
          <p:nvPr>
            <p:ph type="subTitle" idx="4294967295"/>
          </p:nvPr>
        </p:nvSpPr>
        <p:spPr>
          <a:xfrm>
            <a:off x="963976" y="4143318"/>
            <a:ext cx="8824913" cy="862012"/>
          </a:xfrm>
        </p:spPr>
        <p:txBody>
          <a:bodyPr/>
          <a:lstStyle/>
          <a:p>
            <a:pPr marL="0" indent="0">
              <a:buNone/>
            </a:pPr>
            <a:r>
              <a:rPr lang="fi-FI" sz="3200" dirty="0">
                <a:solidFill>
                  <a:schemeClr val="bg1"/>
                </a:solidFill>
                <a:latin typeface="Geomanist Book"/>
              </a:rPr>
              <a:t> Verotus</a:t>
            </a:r>
            <a:endParaRPr lang="fi-FI" sz="3200" dirty="0">
              <a:solidFill>
                <a:schemeClr val="bg1"/>
              </a:solidFill>
            </a:endParaRPr>
          </a:p>
        </p:txBody>
      </p:sp>
    </p:spTree>
    <p:extLst>
      <p:ext uri="{BB962C8B-B14F-4D97-AF65-F5344CB8AC3E}">
        <p14:creationId xmlns:p14="http://schemas.microsoft.com/office/powerpoint/2010/main" val="257669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 corporate income tax rates in Europe, 2021 corporate taxes in Europe, 2021 corporate taxes in Europe">
            <a:extLst>
              <a:ext uri="{FF2B5EF4-FFF2-40B4-BE49-F238E27FC236}">
                <a16:creationId xmlns:a16="http://schemas.microsoft.com/office/drawing/2014/main" id="{6179FF26-2564-2549-A841-C620CE799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5794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21 capital gain tax rates in Europe 2021 capital gain taxes in Europe">
            <a:extLst>
              <a:ext uri="{FF2B5EF4-FFF2-40B4-BE49-F238E27FC236}">
                <a16:creationId xmlns:a16="http://schemas.microsoft.com/office/drawing/2014/main" id="{0E6B0F13-2895-6343-92A3-481B70BD6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276" y="0"/>
            <a:ext cx="5992724" cy="5794219"/>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3F0A1509-3027-1043-86E5-548D781E508B}"/>
              </a:ext>
            </a:extLst>
          </p:cNvPr>
          <p:cNvSpPr txBox="1"/>
          <p:nvPr/>
        </p:nvSpPr>
        <p:spPr>
          <a:xfrm>
            <a:off x="0" y="5794219"/>
            <a:ext cx="12053455" cy="861774"/>
          </a:xfrm>
          <a:prstGeom prst="rect">
            <a:avLst/>
          </a:prstGeom>
          <a:noFill/>
        </p:spPr>
        <p:txBody>
          <a:bodyPr wrap="square" rtlCol="0">
            <a:spAutoFit/>
          </a:bodyPr>
          <a:lstStyle/>
          <a:p>
            <a:r>
              <a:rPr lang="fi-FI" b="1" dirty="0">
                <a:latin typeface="Arial" panose="020B0604020202020204" pitchFamily="34" charset="0"/>
                <a:cs typeface="Arial" panose="020B0604020202020204" pitchFamily="34" charset="0"/>
              </a:rPr>
              <a:t>Yhteisövero </a:t>
            </a:r>
            <a:r>
              <a:rPr lang="fi-FI" dirty="0">
                <a:latin typeface="Arial" panose="020B0604020202020204" pitchFamily="34" charset="0"/>
                <a:cs typeface="Arial" panose="020B0604020202020204" pitchFamily="34" charset="0"/>
              </a:rPr>
              <a:t>(vas.) </a:t>
            </a:r>
            <a:r>
              <a:rPr lang="fi-FI" b="1" dirty="0">
                <a:latin typeface="Arial" panose="020B0604020202020204" pitchFamily="34" charset="0"/>
                <a:cs typeface="Arial" panose="020B0604020202020204" pitchFamily="34" charset="0"/>
              </a:rPr>
              <a:t>ja pääomatulojen verotus </a:t>
            </a:r>
            <a:r>
              <a:rPr lang="fi-FI" dirty="0">
                <a:latin typeface="Arial" panose="020B0604020202020204" pitchFamily="34" charset="0"/>
                <a:cs typeface="Arial" panose="020B0604020202020204" pitchFamily="34" charset="0"/>
              </a:rPr>
              <a:t>(oik.) </a:t>
            </a:r>
            <a:r>
              <a:rPr lang="fi-FI" b="1" dirty="0">
                <a:latin typeface="Arial" panose="020B0604020202020204" pitchFamily="34" charset="0"/>
                <a:cs typeface="Arial" panose="020B0604020202020204" pitchFamily="34" charset="0"/>
              </a:rPr>
              <a:t>Euroopassa vuonna 2021.</a:t>
            </a:r>
          </a:p>
          <a:p>
            <a:r>
              <a:rPr lang="fi-FI" sz="1600" dirty="0">
                <a:latin typeface="Arial" panose="020B0604020202020204" pitchFamily="34" charset="0"/>
                <a:cs typeface="Arial" panose="020B0604020202020204" pitchFamily="34" charset="0"/>
              </a:rPr>
              <a:t>Vertailu on suuntaa antava. Esimerkiksi pääomatulojen verotuksessa saattaa olla progressiota (kuvassa ylin marginaalivero). Valtioilla on myös erilaisia käytäntöjä siinä, millaisia vähennyksiä veroista saa tehdä. </a:t>
            </a:r>
          </a:p>
        </p:txBody>
      </p:sp>
    </p:spTree>
    <p:extLst>
      <p:ext uri="{BB962C8B-B14F-4D97-AF65-F5344CB8AC3E}">
        <p14:creationId xmlns:p14="http://schemas.microsoft.com/office/powerpoint/2010/main" val="390536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DD8D83-EFFA-1F4C-A474-494757140BC7}"/>
              </a:ext>
            </a:extLst>
          </p:cNvPr>
          <p:cNvSpPr>
            <a:spLocks noGrp="1"/>
          </p:cNvSpPr>
          <p:nvPr>
            <p:ph type="title" idx="4294967295"/>
          </p:nvPr>
        </p:nvSpPr>
        <p:spPr>
          <a:xfrm>
            <a:off x="645583" y="947738"/>
            <a:ext cx="8761413" cy="728662"/>
          </a:xfrm>
        </p:spPr>
        <p:txBody>
          <a:bodyPr/>
          <a:lstStyle/>
          <a:p>
            <a:r>
              <a:rPr lang="fi-FI" dirty="0">
                <a:solidFill>
                  <a:schemeClr val="bg1"/>
                </a:solidFill>
                <a:latin typeface="Geomanist Book"/>
              </a:rPr>
              <a:t>Arvo-osuus- vai osakesäästötili? </a:t>
            </a:r>
            <a:endParaRPr lang="fi-FI" dirty="0">
              <a:solidFill>
                <a:schemeClr val="bg1"/>
              </a:solidFill>
            </a:endParaRPr>
          </a:p>
        </p:txBody>
      </p:sp>
      <p:sp>
        <p:nvSpPr>
          <p:cNvPr id="3" name="Sisällön paikkamerkki 2">
            <a:extLst>
              <a:ext uri="{FF2B5EF4-FFF2-40B4-BE49-F238E27FC236}">
                <a16:creationId xmlns:a16="http://schemas.microsoft.com/office/drawing/2014/main" id="{13530633-CEDB-3D44-B7B8-7EAD9CD8C655}"/>
              </a:ext>
            </a:extLst>
          </p:cNvPr>
          <p:cNvSpPr>
            <a:spLocks noGrp="1"/>
          </p:cNvSpPr>
          <p:nvPr>
            <p:ph idx="4294967295"/>
          </p:nvPr>
        </p:nvSpPr>
        <p:spPr>
          <a:xfrm>
            <a:off x="645583" y="2317750"/>
            <a:ext cx="5224463" cy="3783013"/>
          </a:xfrm>
        </p:spPr>
        <p:txBody>
          <a:bodyPr vert="horz" lIns="0" tIns="0" rIns="0" bIns="0" rtlCol="0" anchor="t" anchorCtr="0">
            <a:noAutofit/>
          </a:bodyPr>
          <a:lstStyle/>
          <a:p>
            <a:pPr marL="0" indent="0">
              <a:buNone/>
            </a:pPr>
            <a:r>
              <a:rPr lang="fi-FI" b="1" dirty="0">
                <a:solidFill>
                  <a:schemeClr val="bg1"/>
                </a:solidFill>
                <a:latin typeface="Geomanist Book"/>
                <a:cs typeface="Arial"/>
              </a:rPr>
              <a:t>Osakesäästötili (OST)</a:t>
            </a:r>
          </a:p>
          <a:p>
            <a:r>
              <a:rPr lang="fi-FI" dirty="0">
                <a:solidFill>
                  <a:schemeClr val="bg1"/>
                </a:solidFill>
                <a:latin typeface="Geomanist Book"/>
                <a:cs typeface="Arial"/>
              </a:rPr>
              <a:t>Talletuksia enintään 50 000 euroa. </a:t>
            </a:r>
            <a:endParaRPr lang="fi-FI">
              <a:solidFill>
                <a:schemeClr val="bg1"/>
              </a:solidFill>
              <a:latin typeface="Geomanist Book"/>
              <a:cs typeface="Arial" panose="020B0604020202020204" pitchFamily="34" charset="0"/>
            </a:endParaRPr>
          </a:p>
          <a:p>
            <a:r>
              <a:rPr lang="fi-FI" dirty="0" err="1">
                <a:solidFill>
                  <a:schemeClr val="bg1"/>
                </a:solidFill>
                <a:latin typeface="Geomanist Book"/>
                <a:cs typeface="Arial"/>
              </a:rPr>
              <a:t>OST:lle</a:t>
            </a:r>
            <a:r>
              <a:rPr lang="fi-FI" dirty="0">
                <a:solidFill>
                  <a:schemeClr val="bg1"/>
                </a:solidFill>
                <a:latin typeface="Geomanist Book"/>
                <a:cs typeface="Arial"/>
              </a:rPr>
              <a:t> saa hankkia osakkeita vain julkisesti noteeratuista yrityksistä. </a:t>
            </a:r>
            <a:endParaRPr lang="fi-FI">
              <a:solidFill>
                <a:schemeClr val="bg1"/>
              </a:solidFill>
              <a:latin typeface="Geomanist Book"/>
              <a:cs typeface="Arial" panose="020B0604020202020204" pitchFamily="34" charset="0"/>
            </a:endParaRPr>
          </a:p>
          <a:p>
            <a:r>
              <a:rPr lang="fi-FI" dirty="0" err="1">
                <a:solidFill>
                  <a:schemeClr val="bg1"/>
                </a:solidFill>
                <a:latin typeface="Geomanist Book"/>
                <a:cs typeface="Arial"/>
              </a:rPr>
              <a:t>OST:lle</a:t>
            </a:r>
            <a:r>
              <a:rPr lang="fi-FI" dirty="0">
                <a:solidFill>
                  <a:schemeClr val="bg1"/>
                </a:solidFill>
                <a:latin typeface="Geomanist Book"/>
                <a:cs typeface="Arial"/>
              </a:rPr>
              <a:t> maksetuista osingoista ja sen sisällä tehdyistä kaupoista ei joudu maksamaan veroja, mikä vahvistaa korkoa korolle ilmiötä. </a:t>
            </a:r>
            <a:endParaRPr lang="fi-FI">
              <a:solidFill>
                <a:schemeClr val="bg1"/>
              </a:solidFill>
              <a:latin typeface="Geomanist Book"/>
              <a:cs typeface="Arial" panose="020B0604020202020204" pitchFamily="34" charset="0"/>
            </a:endParaRPr>
          </a:p>
          <a:p>
            <a:r>
              <a:rPr lang="fi-FI" dirty="0">
                <a:solidFill>
                  <a:schemeClr val="bg1"/>
                </a:solidFill>
                <a:latin typeface="Geomanist Book"/>
                <a:cs typeface="Arial"/>
              </a:rPr>
              <a:t>Verot maksetaan vasta, kun tilillä olevat rahat lunastetaan käyttöön. Näin nostetuista voitoista maksetaan 30–34 %:n verot. </a:t>
            </a:r>
            <a:endParaRPr lang="fi-FI">
              <a:solidFill>
                <a:schemeClr val="bg1"/>
              </a:solidFill>
              <a:latin typeface="Geomanist Book"/>
              <a:cs typeface="Arial" panose="020B0604020202020204" pitchFamily="34" charset="0"/>
            </a:endParaRPr>
          </a:p>
          <a:p>
            <a:r>
              <a:rPr lang="fi-FI" dirty="0">
                <a:solidFill>
                  <a:schemeClr val="bg1"/>
                </a:solidFill>
                <a:latin typeface="Geomanist Book"/>
                <a:cs typeface="Arial"/>
              </a:rPr>
              <a:t>Hankintameno-olettamaa ei voi hyödyntää eikä tappioita vähentää verotuksessa (paitsi sulkiessa tappiolla olevan </a:t>
            </a:r>
            <a:r>
              <a:rPr lang="fi-FI" dirty="0" err="1">
                <a:solidFill>
                  <a:schemeClr val="bg1"/>
                </a:solidFill>
                <a:latin typeface="Geomanist Book"/>
                <a:cs typeface="Arial"/>
              </a:rPr>
              <a:t>OST:n</a:t>
            </a:r>
            <a:r>
              <a:rPr lang="fi-FI" dirty="0">
                <a:solidFill>
                  <a:schemeClr val="bg1"/>
                </a:solidFill>
                <a:latin typeface="Geomanist Book"/>
                <a:cs typeface="Arial"/>
              </a:rPr>
              <a:t>)</a:t>
            </a:r>
          </a:p>
          <a:p>
            <a:pPr marL="0" indent="0">
              <a:buNone/>
            </a:pPr>
            <a:endParaRPr lang="fi-FI" b="1" dirty="0">
              <a:solidFill>
                <a:schemeClr val="bg1"/>
              </a:solidFill>
              <a:latin typeface="Geomanist Book"/>
              <a:cs typeface="Arial" panose="020B0604020202020204" pitchFamily="34" charset="0"/>
            </a:endParaRPr>
          </a:p>
        </p:txBody>
      </p:sp>
      <p:sp>
        <p:nvSpPr>
          <p:cNvPr id="4" name="Sisällön paikkamerkki 2">
            <a:extLst>
              <a:ext uri="{FF2B5EF4-FFF2-40B4-BE49-F238E27FC236}">
                <a16:creationId xmlns:a16="http://schemas.microsoft.com/office/drawing/2014/main" id="{1BBEA5D5-D091-D041-8FB2-E26880D8829D}"/>
              </a:ext>
            </a:extLst>
          </p:cNvPr>
          <p:cNvSpPr txBox="1">
            <a:spLocks/>
          </p:cNvSpPr>
          <p:nvPr/>
        </p:nvSpPr>
        <p:spPr>
          <a:xfrm>
            <a:off x="6695050" y="2317750"/>
            <a:ext cx="5126637" cy="364490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fi-FI" b="1" dirty="0">
                <a:solidFill>
                  <a:schemeClr val="bg1"/>
                </a:solidFill>
                <a:latin typeface="Geomanist Book"/>
                <a:cs typeface="Arial"/>
              </a:rPr>
              <a:t>Arvo-osuustili (AOT)</a:t>
            </a:r>
          </a:p>
          <a:p>
            <a:r>
              <a:rPr lang="fi-FI" dirty="0">
                <a:solidFill>
                  <a:schemeClr val="bg1"/>
                </a:solidFill>
                <a:latin typeface="Geomanist Book"/>
                <a:cs typeface="Arial"/>
              </a:rPr>
              <a:t>Arvo-osuustilille voi hankkia mitä tahansa arvopapereita (osakkeet, rahastot, johdannaiset, </a:t>
            </a:r>
            <a:r>
              <a:rPr lang="fi-FI" dirty="0" err="1">
                <a:solidFill>
                  <a:schemeClr val="bg1"/>
                </a:solidFill>
                <a:latin typeface="Geomanist Book"/>
                <a:cs typeface="Arial"/>
              </a:rPr>
              <a:t>ETF:t</a:t>
            </a:r>
            <a:r>
              <a:rPr lang="fi-FI" dirty="0">
                <a:solidFill>
                  <a:schemeClr val="bg1"/>
                </a:solidFill>
                <a:latin typeface="Geomanist Book"/>
                <a:cs typeface="Arial"/>
              </a:rPr>
              <a:t>). </a:t>
            </a:r>
            <a:endParaRPr lang="fi-FI">
              <a:solidFill>
                <a:schemeClr val="bg1"/>
              </a:solidFill>
              <a:latin typeface="Geomanist Book"/>
              <a:cs typeface="Arial" panose="020B0604020202020204" pitchFamily="34" charset="0"/>
            </a:endParaRPr>
          </a:p>
          <a:p>
            <a:r>
              <a:rPr lang="fi-FI" dirty="0">
                <a:solidFill>
                  <a:schemeClr val="bg1"/>
                </a:solidFill>
                <a:latin typeface="Geomanist Book"/>
                <a:cs typeface="Arial"/>
              </a:rPr>
              <a:t>Osingoista ja myyntivoitoista maksetaan verot heti, mutta 15 % osingoista on verovapaita.</a:t>
            </a:r>
          </a:p>
          <a:p>
            <a:pPr lvl="1">
              <a:buFont typeface="Arial" panose="020B0604020202020204" pitchFamily="34" charset="0"/>
              <a:buChar char="•"/>
            </a:pPr>
            <a:r>
              <a:rPr lang="fi-FI" dirty="0">
                <a:solidFill>
                  <a:schemeClr val="bg1"/>
                </a:solidFill>
                <a:latin typeface="Geomanist Book"/>
                <a:cs typeface="Arial"/>
              </a:rPr>
              <a:t>Ulkomaisten yritysten osingoista maksettu lähdevero hyvitetään* tässä yhteydessä. </a:t>
            </a:r>
            <a:endParaRPr lang="fi-FI" dirty="0">
              <a:solidFill>
                <a:schemeClr val="bg1"/>
              </a:solidFill>
              <a:latin typeface="Geomanist Book"/>
              <a:cs typeface="Arial" panose="020B0604020202020204" pitchFamily="34" charset="0"/>
            </a:endParaRPr>
          </a:p>
          <a:p>
            <a:r>
              <a:rPr lang="fi-FI" dirty="0">
                <a:solidFill>
                  <a:schemeClr val="bg1"/>
                </a:solidFill>
                <a:latin typeface="Geomanist Book"/>
                <a:cs typeface="Arial"/>
              </a:rPr>
              <a:t>Tappiot saa vähentää verotuksessa. </a:t>
            </a:r>
            <a:endParaRPr lang="fi-FI">
              <a:solidFill>
                <a:schemeClr val="bg1"/>
              </a:solidFill>
              <a:latin typeface="Geomanist Book"/>
              <a:cs typeface="Arial" panose="020B0604020202020204" pitchFamily="34" charset="0"/>
            </a:endParaRPr>
          </a:p>
          <a:p>
            <a:r>
              <a:rPr lang="fi-FI" dirty="0">
                <a:solidFill>
                  <a:schemeClr val="bg1"/>
                </a:solidFill>
                <a:latin typeface="Geomanist Book"/>
                <a:cs typeface="Arial"/>
              </a:rPr>
              <a:t>Hankintameno-olettamaa saa hyödyntää.  </a:t>
            </a:r>
            <a:endParaRPr lang="fi-FI">
              <a:solidFill>
                <a:schemeClr val="bg1"/>
              </a:solidFill>
              <a:latin typeface="Geomanist Book"/>
              <a:cs typeface="Arial" panose="020B0604020202020204" pitchFamily="34" charset="0"/>
            </a:endParaRPr>
          </a:p>
        </p:txBody>
      </p:sp>
      <p:sp>
        <p:nvSpPr>
          <p:cNvPr id="6" name="Tekstiruutu 5">
            <a:extLst>
              <a:ext uri="{FF2B5EF4-FFF2-40B4-BE49-F238E27FC236}">
                <a16:creationId xmlns:a16="http://schemas.microsoft.com/office/drawing/2014/main" id="{F47C0EB3-81B7-1983-D420-D87AAB17499E}"/>
              </a:ext>
            </a:extLst>
          </p:cNvPr>
          <p:cNvSpPr txBox="1"/>
          <p:nvPr/>
        </p:nvSpPr>
        <p:spPr>
          <a:xfrm>
            <a:off x="5021239" y="6545239"/>
            <a:ext cx="66532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dirty="0">
                <a:solidFill>
                  <a:srgbClr val="F2F2F2"/>
                </a:solidFill>
              </a:rPr>
              <a:t>*Ulkomaiset lähdeverot pitää hakea ja prosessi voi olla monivuotinen. </a:t>
            </a:r>
            <a:endParaRPr lang="fi-FI" sz="1400" dirty="0" err="1">
              <a:solidFill>
                <a:srgbClr val="F2F2F2"/>
              </a:solidFill>
            </a:endParaRPr>
          </a:p>
        </p:txBody>
      </p:sp>
    </p:spTree>
    <p:extLst>
      <p:ext uri="{BB962C8B-B14F-4D97-AF65-F5344CB8AC3E}">
        <p14:creationId xmlns:p14="http://schemas.microsoft.com/office/powerpoint/2010/main" val="86999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35972F-7211-8C4D-95F8-FF2B1D0B6B53}"/>
              </a:ext>
            </a:extLst>
          </p:cNvPr>
          <p:cNvSpPr>
            <a:spLocks noGrp="1"/>
          </p:cNvSpPr>
          <p:nvPr>
            <p:ph type="title" idx="4294967295"/>
          </p:nvPr>
        </p:nvSpPr>
        <p:spPr>
          <a:xfrm>
            <a:off x="814917" y="947738"/>
            <a:ext cx="8761413" cy="728662"/>
          </a:xfrm>
        </p:spPr>
        <p:txBody>
          <a:bodyPr/>
          <a:lstStyle/>
          <a:p>
            <a:r>
              <a:rPr lang="fi-FI" dirty="0">
                <a:solidFill>
                  <a:schemeClr val="bg1"/>
                </a:solidFill>
                <a:latin typeface="Geomanist Book"/>
              </a:rPr>
              <a:t>Tehtävä</a:t>
            </a:r>
          </a:p>
        </p:txBody>
      </p:sp>
      <p:sp>
        <p:nvSpPr>
          <p:cNvPr id="3" name="Sisällön paikkamerkki 2">
            <a:extLst>
              <a:ext uri="{FF2B5EF4-FFF2-40B4-BE49-F238E27FC236}">
                <a16:creationId xmlns:a16="http://schemas.microsoft.com/office/drawing/2014/main" id="{88EB0BBC-7C4E-5442-A999-A58B1BE5E6BD}"/>
              </a:ext>
            </a:extLst>
          </p:cNvPr>
          <p:cNvSpPr>
            <a:spLocks noGrp="1"/>
          </p:cNvSpPr>
          <p:nvPr>
            <p:ph idx="4294967295"/>
          </p:nvPr>
        </p:nvSpPr>
        <p:spPr>
          <a:xfrm>
            <a:off x="814917" y="2677583"/>
            <a:ext cx="8761413" cy="3416300"/>
          </a:xfrm>
        </p:spPr>
        <p:txBody>
          <a:bodyPr>
            <a:normAutofit/>
          </a:bodyPr>
          <a:lstStyle/>
          <a:p>
            <a:pPr marL="0" indent="0">
              <a:buNone/>
            </a:pPr>
            <a:r>
              <a:rPr lang="fi-FI" sz="2400" dirty="0">
                <a:solidFill>
                  <a:schemeClr val="bg1"/>
                </a:solidFill>
                <a:latin typeface="Geomanist Book"/>
              </a:rPr>
              <a:t>Tutustu opettajan jakamaan monisteeseen pääomatulojen verotuksesta ja tee monisteen lopussa olevat tehtävät. </a:t>
            </a:r>
            <a:endParaRPr lang="fi-FI" sz="2400" dirty="0">
              <a:solidFill>
                <a:schemeClr val="bg1"/>
              </a:solidFill>
            </a:endParaRPr>
          </a:p>
        </p:txBody>
      </p:sp>
    </p:spTree>
    <p:extLst>
      <p:ext uri="{BB962C8B-B14F-4D97-AF65-F5344CB8AC3E}">
        <p14:creationId xmlns:p14="http://schemas.microsoft.com/office/powerpoint/2010/main" val="272087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83AFCA-25A7-C54E-8D69-9CFBDDE255CE}"/>
              </a:ext>
            </a:extLst>
          </p:cNvPr>
          <p:cNvSpPr>
            <a:spLocks noGrp="1"/>
          </p:cNvSpPr>
          <p:nvPr>
            <p:ph type="title" idx="4294967295"/>
          </p:nvPr>
        </p:nvSpPr>
        <p:spPr>
          <a:xfrm>
            <a:off x="433916" y="745066"/>
            <a:ext cx="9694863" cy="1133475"/>
          </a:xfrm>
        </p:spPr>
        <p:txBody>
          <a:bodyPr/>
          <a:lstStyle/>
          <a:p>
            <a:r>
              <a:rPr lang="fi-FI" dirty="0">
                <a:solidFill>
                  <a:schemeClr val="bg1"/>
                </a:solidFill>
                <a:latin typeface="Geomanist Book"/>
              </a:rPr>
              <a:t>Pääomatulojen verotus (yksityishenkilö)</a:t>
            </a:r>
          </a:p>
        </p:txBody>
      </p:sp>
      <p:sp>
        <p:nvSpPr>
          <p:cNvPr id="3" name="Sisällön paikkamerkki 2">
            <a:extLst>
              <a:ext uri="{FF2B5EF4-FFF2-40B4-BE49-F238E27FC236}">
                <a16:creationId xmlns:a16="http://schemas.microsoft.com/office/drawing/2014/main" id="{B6C8B9B1-2E9E-CD4B-B093-E018B34F0CCB}"/>
              </a:ext>
            </a:extLst>
          </p:cNvPr>
          <p:cNvSpPr>
            <a:spLocks noGrp="1"/>
          </p:cNvSpPr>
          <p:nvPr>
            <p:ph idx="4294967295"/>
          </p:nvPr>
        </p:nvSpPr>
        <p:spPr>
          <a:xfrm>
            <a:off x="275167" y="1970088"/>
            <a:ext cx="7588250" cy="3824287"/>
          </a:xfrm>
        </p:spPr>
        <p:txBody>
          <a:bodyPr>
            <a:normAutofit/>
          </a:bodyPr>
          <a:lstStyle/>
          <a:p>
            <a:pPr>
              <a:buFont typeface="Arial" panose="020B0604020202020204" pitchFamily="34" charset="0"/>
              <a:buChar char="•"/>
            </a:pPr>
            <a:r>
              <a:rPr lang="fi-FI" sz="2200" b="1" dirty="0">
                <a:solidFill>
                  <a:schemeClr val="bg1"/>
                </a:solidFill>
                <a:latin typeface="Geomanist Book"/>
                <a:cs typeface="Arial"/>
              </a:rPr>
              <a:t>Pääomatuloja</a:t>
            </a:r>
            <a:r>
              <a:rPr lang="fi-FI" sz="2200" dirty="0">
                <a:solidFill>
                  <a:schemeClr val="bg1"/>
                </a:solidFill>
                <a:latin typeface="Geomanist Book"/>
                <a:cs typeface="Arial"/>
              </a:rPr>
              <a:t> ovat omistuksista kuten osakkeista, vuokra-asunnosta tai metsästä kertyneet tulot.</a:t>
            </a:r>
          </a:p>
          <a:p>
            <a:r>
              <a:rPr lang="fi-FI" sz="2200" dirty="0">
                <a:solidFill>
                  <a:schemeClr val="bg1"/>
                </a:solidFill>
                <a:latin typeface="Geomanist Book"/>
                <a:cs typeface="Arial"/>
              </a:rPr>
              <a:t>Pääomatuloista maksetaan 30 % veroa aina 30 000 euroon asti. Tämän ylittävistä pääomatuloista maksetaan suurempi 34 %:n vero. </a:t>
            </a:r>
            <a:endParaRPr lang="fi-FI" sz="2200">
              <a:solidFill>
                <a:schemeClr val="bg1"/>
              </a:solidFill>
              <a:latin typeface="Geomanist Book"/>
              <a:cs typeface="Arial" panose="020B0604020202020204" pitchFamily="34" charset="0"/>
            </a:endParaRPr>
          </a:p>
          <a:p>
            <a:pPr lvl="1">
              <a:buFont typeface="Arial" panose="020B0604020202020204" pitchFamily="34" charset="0"/>
              <a:buChar char="•"/>
            </a:pPr>
            <a:r>
              <a:rPr lang="fi-FI" sz="2200" dirty="0">
                <a:solidFill>
                  <a:schemeClr val="bg1"/>
                </a:solidFill>
                <a:latin typeface="Geomanist Book"/>
                <a:cs typeface="Arial"/>
              </a:rPr>
              <a:t>talletustilien ja joukkovelkakirjojen korkotuotoista maksetaan kiinteä lähdeveroa (30 %)</a:t>
            </a:r>
          </a:p>
          <a:p>
            <a:r>
              <a:rPr lang="fi-FI" sz="2200" dirty="0">
                <a:solidFill>
                  <a:schemeClr val="bg1"/>
                </a:solidFill>
                <a:latin typeface="Geomanist Book"/>
                <a:cs typeface="Arial"/>
              </a:rPr>
              <a:t>Pääomatuloista saa vähentää mahdolliset tappiot, sijoituslainojen korot ja näiden tulojen hankkimisesta koituneet kulut (esim. koulutukset). </a:t>
            </a:r>
            <a:endParaRPr lang="fi-FI" sz="2200">
              <a:solidFill>
                <a:schemeClr val="bg1"/>
              </a:solidFill>
              <a:latin typeface="Geomanist Book"/>
              <a:cs typeface="Arial" panose="020B0604020202020204" pitchFamily="34" charset="0"/>
            </a:endParaRPr>
          </a:p>
        </p:txBody>
      </p:sp>
      <p:sp>
        <p:nvSpPr>
          <p:cNvPr id="4" name="Tekstiruutu 3">
            <a:extLst>
              <a:ext uri="{FF2B5EF4-FFF2-40B4-BE49-F238E27FC236}">
                <a16:creationId xmlns:a16="http://schemas.microsoft.com/office/drawing/2014/main" id="{489FDA0C-0D97-A748-9DDD-00EEFA9B5BE5}"/>
              </a:ext>
            </a:extLst>
          </p:cNvPr>
          <p:cNvSpPr txBox="1"/>
          <p:nvPr/>
        </p:nvSpPr>
        <p:spPr>
          <a:xfrm>
            <a:off x="8241967" y="1970029"/>
            <a:ext cx="3738442" cy="3139321"/>
          </a:xfrm>
          <a:prstGeom prst="rect">
            <a:avLst/>
          </a:prstGeom>
          <a:noFill/>
          <a:ln>
            <a:solidFill>
              <a:schemeClr val="tx2"/>
            </a:solidFill>
          </a:ln>
        </p:spPr>
        <p:txBody>
          <a:bodyPr wrap="square" lIns="91440" tIns="45720" rIns="91440" bIns="45720" rtlCol="0" anchor="t">
            <a:spAutoFit/>
          </a:bodyPr>
          <a:lstStyle/>
          <a:p>
            <a:r>
              <a:rPr lang="fi-FI" b="1" dirty="0">
                <a:solidFill>
                  <a:schemeClr val="bg1"/>
                </a:solidFill>
                <a:latin typeface="Geomanist Book"/>
                <a:cs typeface="Arial"/>
              </a:rPr>
              <a:t>Esimerkki</a:t>
            </a:r>
          </a:p>
          <a:p>
            <a:r>
              <a:rPr lang="fi-FI" dirty="0">
                <a:solidFill>
                  <a:schemeClr val="bg1"/>
                </a:solidFill>
                <a:latin typeface="Geomanist Book"/>
                <a:cs typeface="Arial"/>
              </a:rPr>
              <a:t>Asuntosijoittaja Saija saa vuodessa vuokratuloja kulujen ja sijoituslainojen korkojen vähentämisen jälkeen 50 000 euroa.</a:t>
            </a:r>
          </a:p>
          <a:p>
            <a:endParaRPr lang="fi-FI" dirty="0">
              <a:solidFill>
                <a:schemeClr val="bg1"/>
              </a:solidFill>
              <a:latin typeface="Geomanist Book"/>
              <a:cs typeface="Arial" panose="020B0604020202020204" pitchFamily="34" charset="0"/>
            </a:endParaRPr>
          </a:p>
          <a:p>
            <a:r>
              <a:rPr lang="fi-FI" dirty="0">
                <a:solidFill>
                  <a:schemeClr val="bg1"/>
                </a:solidFill>
                <a:latin typeface="Geomanist Book"/>
                <a:cs typeface="Arial"/>
              </a:rPr>
              <a:t>Hän maksaa veroja:</a:t>
            </a:r>
          </a:p>
          <a:p>
            <a:r>
              <a:rPr lang="fi-FI" dirty="0">
                <a:solidFill>
                  <a:schemeClr val="bg1"/>
                </a:solidFill>
                <a:latin typeface="Geomanist Book"/>
                <a:cs typeface="Arial"/>
              </a:rPr>
              <a:t>30 000 eurosta → 9 000 e (30 %)</a:t>
            </a:r>
          </a:p>
          <a:p>
            <a:r>
              <a:rPr lang="fi-FI" dirty="0">
                <a:solidFill>
                  <a:schemeClr val="bg1"/>
                </a:solidFill>
                <a:latin typeface="Geomanist Book"/>
                <a:cs typeface="Arial"/>
              </a:rPr>
              <a:t>20 000 eurosta → 6 800 e (34 %)</a:t>
            </a:r>
          </a:p>
          <a:p>
            <a:endParaRPr lang="fi-FI" dirty="0">
              <a:solidFill>
                <a:schemeClr val="bg1"/>
              </a:solidFill>
              <a:latin typeface="Geomanist Book"/>
              <a:cs typeface="Arial" panose="020B0604020202020204" pitchFamily="34" charset="0"/>
            </a:endParaRPr>
          </a:p>
          <a:p>
            <a:r>
              <a:rPr lang="fi-FI" u="sng" dirty="0">
                <a:solidFill>
                  <a:schemeClr val="bg1"/>
                </a:solidFill>
                <a:latin typeface="Geomanist Book"/>
                <a:cs typeface="Arial"/>
              </a:rPr>
              <a:t>Yhteensä: 15 800 e </a:t>
            </a:r>
            <a:endParaRPr lang="fi-FI" u="sng" dirty="0">
              <a:solidFill>
                <a:schemeClr val="bg1"/>
              </a:solidFill>
              <a:latin typeface="Geomanist Book"/>
              <a:cs typeface="Arial" panose="020B0604020202020204" pitchFamily="34" charset="0"/>
            </a:endParaRPr>
          </a:p>
        </p:txBody>
      </p:sp>
    </p:spTree>
    <p:extLst>
      <p:ext uri="{BB962C8B-B14F-4D97-AF65-F5344CB8AC3E}">
        <p14:creationId xmlns:p14="http://schemas.microsoft.com/office/powerpoint/2010/main" val="2580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944AE4-EEE8-3A41-BC72-640F6305E533}"/>
              </a:ext>
            </a:extLst>
          </p:cNvPr>
          <p:cNvSpPr>
            <a:spLocks noGrp="1"/>
          </p:cNvSpPr>
          <p:nvPr>
            <p:ph type="title" idx="4294967295"/>
          </p:nvPr>
        </p:nvSpPr>
        <p:spPr>
          <a:xfrm>
            <a:off x="423333" y="702733"/>
            <a:ext cx="9694863" cy="1133475"/>
          </a:xfrm>
        </p:spPr>
        <p:txBody>
          <a:bodyPr/>
          <a:lstStyle/>
          <a:p>
            <a:r>
              <a:rPr lang="fi-FI" dirty="0">
                <a:solidFill>
                  <a:schemeClr val="bg1"/>
                </a:solidFill>
                <a:latin typeface="Geomanist Book"/>
              </a:rPr>
              <a:t>Osakesijoittajan verotus</a:t>
            </a:r>
          </a:p>
        </p:txBody>
      </p:sp>
      <p:sp>
        <p:nvSpPr>
          <p:cNvPr id="3" name="Sisällön paikkamerkki 2">
            <a:extLst>
              <a:ext uri="{FF2B5EF4-FFF2-40B4-BE49-F238E27FC236}">
                <a16:creationId xmlns:a16="http://schemas.microsoft.com/office/drawing/2014/main" id="{08E51DD9-B1F2-654D-84F8-C474E31A76E3}"/>
              </a:ext>
            </a:extLst>
          </p:cNvPr>
          <p:cNvSpPr>
            <a:spLocks noGrp="1"/>
          </p:cNvSpPr>
          <p:nvPr>
            <p:ph idx="4294967295"/>
          </p:nvPr>
        </p:nvSpPr>
        <p:spPr>
          <a:xfrm>
            <a:off x="275167" y="2144713"/>
            <a:ext cx="7218363" cy="3770312"/>
          </a:xfrm>
        </p:spPr>
        <p:txBody>
          <a:bodyPr>
            <a:normAutofit/>
          </a:bodyPr>
          <a:lstStyle/>
          <a:p>
            <a:pPr>
              <a:buFont typeface="Arial" panose="020B0604020202020204" pitchFamily="34" charset="0"/>
              <a:buChar char="•"/>
            </a:pPr>
            <a:r>
              <a:rPr lang="fi-FI" sz="2000" dirty="0">
                <a:solidFill>
                  <a:schemeClr val="bg1"/>
                </a:solidFill>
                <a:latin typeface="Geomanist Book"/>
                <a:cs typeface="Arial"/>
              </a:rPr>
              <a:t>Osakesijoittaja saa pääomatuloja </a:t>
            </a:r>
            <a:r>
              <a:rPr lang="fi-FI" sz="2000" b="1" dirty="0">
                <a:solidFill>
                  <a:schemeClr val="bg1"/>
                </a:solidFill>
                <a:latin typeface="Geomanist Book"/>
                <a:cs typeface="Arial"/>
              </a:rPr>
              <a:t>osingoista</a:t>
            </a:r>
            <a:r>
              <a:rPr lang="fi-FI" sz="2000" dirty="0">
                <a:solidFill>
                  <a:schemeClr val="bg1"/>
                </a:solidFill>
                <a:latin typeface="Geomanist Book"/>
                <a:cs typeface="Arial"/>
              </a:rPr>
              <a:t> ja </a:t>
            </a:r>
            <a:r>
              <a:rPr lang="fi-FI" sz="2000" b="1" dirty="0">
                <a:solidFill>
                  <a:schemeClr val="bg1"/>
                </a:solidFill>
                <a:latin typeface="Geomanist Book"/>
                <a:cs typeface="Arial"/>
              </a:rPr>
              <a:t>myyntivoitoista</a:t>
            </a:r>
            <a:r>
              <a:rPr lang="fi-FI" sz="2000" dirty="0">
                <a:solidFill>
                  <a:schemeClr val="bg1"/>
                </a:solidFill>
                <a:latin typeface="Geomanist Book"/>
                <a:cs typeface="Arial"/>
              </a:rPr>
              <a:t>.</a:t>
            </a:r>
          </a:p>
          <a:p>
            <a:pPr>
              <a:buFont typeface="Arial" panose="020B0604020202020204" pitchFamily="34" charset="0"/>
              <a:buChar char="•"/>
            </a:pPr>
            <a:r>
              <a:rPr lang="fi-FI" sz="2000" dirty="0">
                <a:solidFill>
                  <a:schemeClr val="bg1"/>
                </a:solidFill>
                <a:latin typeface="Geomanist Book"/>
                <a:cs typeface="Arial"/>
              </a:rPr>
              <a:t>Pörssiyhtiön osingoista 15 % on verovapaata ja 85 % veronalaista tuloa.</a:t>
            </a:r>
          </a:p>
          <a:p>
            <a:pPr lvl="1">
              <a:buFont typeface="Arial" panose="020B0604020202020204" pitchFamily="34" charset="0"/>
              <a:buChar char="•"/>
            </a:pPr>
            <a:r>
              <a:rPr lang="fi-FI" sz="2000" dirty="0">
                <a:solidFill>
                  <a:schemeClr val="bg1"/>
                </a:solidFill>
                <a:latin typeface="Geomanist Book"/>
                <a:cs typeface="Arial"/>
              </a:rPr>
              <a:t>osinkojen verot tilitetään automaattisesti osingonmaksun yhteydessä (ennakonpidätys = 25,5 %)</a:t>
            </a:r>
          </a:p>
          <a:p>
            <a:r>
              <a:rPr lang="fi-FI" sz="2000" dirty="0">
                <a:solidFill>
                  <a:schemeClr val="bg1"/>
                </a:solidFill>
                <a:latin typeface="Geomanist Book"/>
                <a:cs typeface="Arial"/>
              </a:rPr>
              <a:t>Verohallinto saa näistä tiedot suoraan osakevälittäjältä ja laatii tietojen pohjalta esitäytetyn veroilmoituksen, jonka sijoittaja tarkistaa. Verot maksetaan lopullisen veroilmoituksen perusteella. </a:t>
            </a:r>
            <a:endParaRPr lang="fi-FI" sz="2000" dirty="0">
              <a:solidFill>
                <a:schemeClr val="bg1"/>
              </a:solidFill>
              <a:latin typeface="Geomanist Book"/>
              <a:cs typeface="Arial" panose="020B0604020202020204" pitchFamily="34" charset="0"/>
            </a:endParaRPr>
          </a:p>
        </p:txBody>
      </p:sp>
      <p:sp>
        <p:nvSpPr>
          <p:cNvPr id="5" name="Tekstiruutu 4">
            <a:extLst>
              <a:ext uri="{FF2B5EF4-FFF2-40B4-BE49-F238E27FC236}">
                <a16:creationId xmlns:a16="http://schemas.microsoft.com/office/drawing/2014/main" id="{1C93C934-D713-0F44-917E-830783D09AC9}"/>
              </a:ext>
            </a:extLst>
          </p:cNvPr>
          <p:cNvSpPr txBox="1"/>
          <p:nvPr/>
        </p:nvSpPr>
        <p:spPr>
          <a:xfrm>
            <a:off x="7952676" y="2144463"/>
            <a:ext cx="3906982" cy="3693319"/>
          </a:xfrm>
          <a:prstGeom prst="rect">
            <a:avLst/>
          </a:prstGeom>
          <a:noFill/>
          <a:ln>
            <a:solidFill>
              <a:schemeClr val="tx2"/>
            </a:solidFill>
          </a:ln>
        </p:spPr>
        <p:txBody>
          <a:bodyPr wrap="square" lIns="91440" tIns="45720" rIns="91440" bIns="45720" rtlCol="0" anchor="t">
            <a:spAutoFit/>
          </a:bodyPr>
          <a:lstStyle/>
          <a:p>
            <a:r>
              <a:rPr lang="fi-FI" b="1" dirty="0">
                <a:solidFill>
                  <a:schemeClr val="bg1"/>
                </a:solidFill>
                <a:latin typeface="Geomanist Book"/>
                <a:cs typeface="Arial"/>
              </a:rPr>
              <a:t>Esimerkki</a:t>
            </a:r>
          </a:p>
          <a:p>
            <a:r>
              <a:rPr lang="fi-FI" dirty="0">
                <a:solidFill>
                  <a:schemeClr val="bg1"/>
                </a:solidFill>
                <a:latin typeface="Geomanist Book"/>
                <a:cs typeface="Arial"/>
              </a:rPr>
              <a:t>Osakesäästäjä Heikki saa arvo-osuustililleen omistamiltaan yrityksiltä 2 000 euron osingot. </a:t>
            </a:r>
            <a:endParaRPr lang="fi-FI">
              <a:solidFill>
                <a:schemeClr val="bg1"/>
              </a:solidFill>
              <a:latin typeface="Geomanist Book"/>
              <a:cs typeface="Arial" panose="020B0604020202020204" pitchFamily="34" charset="0"/>
            </a:endParaRPr>
          </a:p>
          <a:p>
            <a:endParaRPr lang="fi-FI" dirty="0">
              <a:solidFill>
                <a:schemeClr val="bg1"/>
              </a:solidFill>
              <a:latin typeface="Geomanist Book"/>
              <a:cs typeface="Arial" panose="020B0604020202020204" pitchFamily="34" charset="0"/>
            </a:endParaRPr>
          </a:p>
          <a:p>
            <a:r>
              <a:rPr lang="fi-FI" dirty="0">
                <a:solidFill>
                  <a:schemeClr val="bg1"/>
                </a:solidFill>
                <a:latin typeface="Geomanist Book"/>
                <a:cs typeface="Arial"/>
              </a:rPr>
              <a:t>Osingoista 15 % eli 300 euroa on verovapaata.</a:t>
            </a:r>
          </a:p>
          <a:p>
            <a:endParaRPr lang="fi-FI" dirty="0">
              <a:solidFill>
                <a:schemeClr val="bg1"/>
              </a:solidFill>
              <a:latin typeface="Geomanist Book"/>
              <a:cs typeface="Arial" panose="020B0604020202020204" pitchFamily="34" charset="0"/>
            </a:endParaRPr>
          </a:p>
          <a:p>
            <a:r>
              <a:rPr lang="fi-FI" dirty="0">
                <a:solidFill>
                  <a:schemeClr val="bg1"/>
                </a:solidFill>
                <a:latin typeface="Geomanist Book"/>
                <a:cs typeface="Arial"/>
              </a:rPr>
              <a:t>Lopuista osingoista (1 700 e) maksetaan 30 %:n vero = 510 e. </a:t>
            </a:r>
            <a:endParaRPr lang="fi-FI">
              <a:solidFill>
                <a:schemeClr val="bg1"/>
              </a:solidFill>
              <a:latin typeface="Geomanist Book"/>
              <a:cs typeface="Arial" panose="020B0604020202020204" pitchFamily="34" charset="0"/>
            </a:endParaRPr>
          </a:p>
          <a:p>
            <a:endParaRPr lang="fi-FI" dirty="0">
              <a:solidFill>
                <a:schemeClr val="bg1"/>
              </a:solidFill>
              <a:latin typeface="Geomanist Book"/>
              <a:cs typeface="Arial" panose="020B0604020202020204" pitchFamily="34" charset="0"/>
            </a:endParaRPr>
          </a:p>
          <a:p>
            <a:r>
              <a:rPr lang="fi-FI" dirty="0">
                <a:solidFill>
                  <a:schemeClr val="bg1"/>
                </a:solidFill>
                <a:latin typeface="Geomanist Book"/>
                <a:cs typeface="Arial"/>
              </a:rPr>
              <a:t>Yhteensä osingoista tilitetään siten veroa 25,5 % (510/2 000)</a:t>
            </a:r>
          </a:p>
        </p:txBody>
      </p:sp>
    </p:spTree>
    <p:extLst>
      <p:ext uri="{BB962C8B-B14F-4D97-AF65-F5344CB8AC3E}">
        <p14:creationId xmlns:p14="http://schemas.microsoft.com/office/powerpoint/2010/main" val="9071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FA694-3169-5C4C-908B-3C0834159221}"/>
              </a:ext>
            </a:extLst>
          </p:cNvPr>
          <p:cNvSpPr>
            <a:spLocks noGrp="1"/>
          </p:cNvSpPr>
          <p:nvPr>
            <p:ph type="title" idx="4294967295"/>
          </p:nvPr>
        </p:nvSpPr>
        <p:spPr>
          <a:xfrm>
            <a:off x="497417" y="575733"/>
            <a:ext cx="9694863" cy="1133475"/>
          </a:xfrm>
        </p:spPr>
        <p:txBody>
          <a:bodyPr/>
          <a:lstStyle/>
          <a:p>
            <a:r>
              <a:rPr lang="fi-FI" dirty="0">
                <a:solidFill>
                  <a:schemeClr val="bg1"/>
                </a:solidFill>
                <a:latin typeface="Geomanist Book"/>
              </a:rPr>
              <a:t>Myynti- eli luovutusvoittojen verotus</a:t>
            </a:r>
          </a:p>
        </p:txBody>
      </p:sp>
      <p:sp>
        <p:nvSpPr>
          <p:cNvPr id="4" name="Sisällön paikkamerkki 2">
            <a:extLst>
              <a:ext uri="{FF2B5EF4-FFF2-40B4-BE49-F238E27FC236}">
                <a16:creationId xmlns:a16="http://schemas.microsoft.com/office/drawing/2014/main" id="{0D9545CF-E503-D94F-9F9E-4C10353CBB9A}"/>
              </a:ext>
            </a:extLst>
          </p:cNvPr>
          <p:cNvSpPr>
            <a:spLocks noGrp="1"/>
          </p:cNvSpPr>
          <p:nvPr>
            <p:ph idx="4294967295"/>
          </p:nvPr>
        </p:nvSpPr>
        <p:spPr>
          <a:xfrm>
            <a:off x="95250" y="2201333"/>
            <a:ext cx="8156575" cy="3770313"/>
          </a:xfrm>
        </p:spPr>
        <p:txBody>
          <a:bodyPr>
            <a:normAutofit/>
          </a:bodyPr>
          <a:lstStyle/>
          <a:p>
            <a:pPr marL="979170" lvl="4" indent="-172720"/>
            <a:r>
              <a:rPr lang="fi-FI" sz="2000" dirty="0">
                <a:solidFill>
                  <a:schemeClr val="bg1"/>
                </a:solidFill>
                <a:latin typeface="Geomanist Book"/>
              </a:rPr>
              <a:t>Luovutusvoittojen verotuksen periaate on yksinkertainen: </a:t>
            </a:r>
            <a:endParaRPr lang="fi-FI">
              <a:solidFill>
                <a:schemeClr val="bg1"/>
              </a:solidFill>
            </a:endParaRPr>
          </a:p>
        </p:txBody>
      </p:sp>
      <p:sp>
        <p:nvSpPr>
          <p:cNvPr id="5" name="Tekstiruutu 4">
            <a:extLst>
              <a:ext uri="{FF2B5EF4-FFF2-40B4-BE49-F238E27FC236}">
                <a16:creationId xmlns:a16="http://schemas.microsoft.com/office/drawing/2014/main" id="{CB86A43F-0B54-624A-8600-C88BAE18CAD1}"/>
              </a:ext>
            </a:extLst>
          </p:cNvPr>
          <p:cNvSpPr txBox="1"/>
          <p:nvPr/>
        </p:nvSpPr>
        <p:spPr>
          <a:xfrm>
            <a:off x="498765" y="3318163"/>
            <a:ext cx="7965594" cy="461665"/>
          </a:xfrm>
          <a:prstGeom prst="rect">
            <a:avLst/>
          </a:prstGeom>
          <a:noFill/>
        </p:spPr>
        <p:txBody>
          <a:bodyPr wrap="square" lIns="91440" tIns="45720" rIns="91440" bIns="45720" rtlCol="0" anchor="t">
            <a:spAutoFit/>
          </a:bodyPr>
          <a:lstStyle/>
          <a:p>
            <a:r>
              <a:rPr lang="fi-FI" sz="2400" b="1" dirty="0">
                <a:solidFill>
                  <a:schemeClr val="bg1"/>
                </a:solidFill>
              </a:rPr>
              <a:t>MYYNTIHINTA </a:t>
            </a:r>
            <a:r>
              <a:rPr lang="fi-FI" sz="2400" dirty="0">
                <a:solidFill>
                  <a:schemeClr val="bg1"/>
                </a:solidFill>
              </a:rPr>
              <a:t>–</a:t>
            </a:r>
            <a:r>
              <a:rPr lang="fi-FI" sz="2400" b="1" dirty="0">
                <a:solidFill>
                  <a:schemeClr val="bg1"/>
                </a:solidFill>
              </a:rPr>
              <a:t> HANKINTAHINTA </a:t>
            </a:r>
            <a:r>
              <a:rPr lang="fi-FI" sz="2400" dirty="0">
                <a:solidFill>
                  <a:schemeClr val="bg1"/>
                </a:solidFill>
              </a:rPr>
              <a:t>=</a:t>
            </a:r>
            <a:r>
              <a:rPr lang="fi-FI" sz="2400" b="1" dirty="0">
                <a:solidFill>
                  <a:schemeClr val="bg1"/>
                </a:solidFill>
              </a:rPr>
              <a:t> LUOVUTUSVOITTO</a:t>
            </a:r>
          </a:p>
        </p:txBody>
      </p:sp>
      <p:sp>
        <p:nvSpPr>
          <p:cNvPr id="6" name="Tekstiruutu 5">
            <a:extLst>
              <a:ext uri="{FF2B5EF4-FFF2-40B4-BE49-F238E27FC236}">
                <a16:creationId xmlns:a16="http://schemas.microsoft.com/office/drawing/2014/main" id="{907BD445-90FC-964A-A5D1-1B84E629723F}"/>
              </a:ext>
            </a:extLst>
          </p:cNvPr>
          <p:cNvSpPr txBox="1"/>
          <p:nvPr/>
        </p:nvSpPr>
        <p:spPr>
          <a:xfrm>
            <a:off x="8531383" y="2204199"/>
            <a:ext cx="3312005" cy="3539430"/>
          </a:xfrm>
          <a:prstGeom prst="rect">
            <a:avLst/>
          </a:prstGeom>
          <a:noFill/>
          <a:ln>
            <a:solidFill>
              <a:schemeClr val="tx2"/>
            </a:solidFill>
          </a:ln>
        </p:spPr>
        <p:txBody>
          <a:bodyPr wrap="square" lIns="91440" tIns="45720" rIns="91440" bIns="45720" rtlCol="0" anchor="t">
            <a:spAutoFit/>
          </a:bodyPr>
          <a:lstStyle/>
          <a:p>
            <a:r>
              <a:rPr lang="fi-FI" sz="1600" b="1" dirty="0">
                <a:solidFill>
                  <a:schemeClr val="bg1"/>
                </a:solidFill>
                <a:latin typeface="Arial"/>
                <a:cs typeface="Arial"/>
              </a:rPr>
              <a:t>Esimerkki</a:t>
            </a:r>
          </a:p>
          <a:p>
            <a:r>
              <a:rPr lang="fi-FI" sz="1600" dirty="0">
                <a:solidFill>
                  <a:schemeClr val="bg1"/>
                </a:solidFill>
                <a:latin typeface="Arial"/>
                <a:cs typeface="Arial"/>
              </a:rPr>
              <a:t>Osakesäästäjä Leena osti 500 kpl Nokian osakkeita hintaan 4 e/kpl.</a:t>
            </a:r>
          </a:p>
          <a:p>
            <a:endParaRPr lang="fi-FI" sz="1600" dirty="0">
              <a:solidFill>
                <a:schemeClr val="bg1"/>
              </a:solidFill>
              <a:latin typeface="Arial" panose="020B0604020202020204" pitchFamily="34" charset="0"/>
              <a:cs typeface="Arial" panose="020B0604020202020204" pitchFamily="34" charset="0"/>
            </a:endParaRPr>
          </a:p>
          <a:p>
            <a:r>
              <a:rPr lang="fi-FI" sz="1600" dirty="0">
                <a:solidFill>
                  <a:schemeClr val="bg1"/>
                </a:solidFill>
                <a:latin typeface="Arial"/>
                <a:cs typeface="Arial"/>
              </a:rPr>
              <a:t>Myöhemmin Leena osti 500 osaketta lisää, tällä kertaa hintaan 6 e/kpl.</a:t>
            </a:r>
          </a:p>
          <a:p>
            <a:endParaRPr lang="fi-FI" sz="1600" dirty="0">
              <a:solidFill>
                <a:schemeClr val="bg1"/>
              </a:solidFill>
              <a:latin typeface="Arial" panose="020B0604020202020204" pitchFamily="34" charset="0"/>
              <a:cs typeface="Arial" panose="020B0604020202020204" pitchFamily="34" charset="0"/>
            </a:endParaRPr>
          </a:p>
          <a:p>
            <a:r>
              <a:rPr lang="fi-FI" sz="1600" dirty="0">
                <a:solidFill>
                  <a:schemeClr val="bg1"/>
                </a:solidFill>
                <a:latin typeface="Arial"/>
                <a:cs typeface="Arial"/>
              </a:rPr>
              <a:t>Lopulta Leena myi puolet osakkeistaan hintaan 8 e/kpl. </a:t>
            </a:r>
          </a:p>
          <a:p>
            <a:endParaRPr lang="fi-FI" sz="1600" dirty="0">
              <a:solidFill>
                <a:schemeClr val="bg1"/>
              </a:solidFill>
              <a:latin typeface="Arial" panose="020B0604020202020204" pitchFamily="34" charset="0"/>
              <a:cs typeface="Arial" panose="020B0604020202020204" pitchFamily="34" charset="0"/>
            </a:endParaRPr>
          </a:p>
          <a:p>
            <a:r>
              <a:rPr lang="fi-FI" sz="1600" dirty="0">
                <a:solidFill>
                  <a:schemeClr val="bg1"/>
                </a:solidFill>
                <a:latin typeface="Arial"/>
                <a:cs typeface="Arial"/>
              </a:rPr>
              <a:t>Luovutusvoitto oli FIFO-periaatteen mukaisesti:</a:t>
            </a:r>
          </a:p>
          <a:p>
            <a:r>
              <a:rPr lang="fi-FI" sz="1600" dirty="0">
                <a:solidFill>
                  <a:schemeClr val="bg1"/>
                </a:solidFill>
                <a:latin typeface="Arial"/>
                <a:cs typeface="Arial"/>
              </a:rPr>
              <a:t>4 000 – 2 000 = </a:t>
            </a:r>
            <a:r>
              <a:rPr lang="fi-FI" sz="1600" b="1" dirty="0">
                <a:solidFill>
                  <a:schemeClr val="bg1"/>
                </a:solidFill>
                <a:latin typeface="Arial"/>
                <a:cs typeface="Arial"/>
              </a:rPr>
              <a:t>2 000 e </a:t>
            </a:r>
            <a:endParaRPr lang="fi-FI" sz="1600" b="1" dirty="0">
              <a:solidFill>
                <a:schemeClr val="bg1"/>
              </a:solidFill>
              <a:latin typeface="Arial" panose="020B0604020202020204" pitchFamily="34" charset="0"/>
              <a:cs typeface="Arial" panose="020B0604020202020204" pitchFamily="34" charset="0"/>
            </a:endParaRPr>
          </a:p>
        </p:txBody>
      </p:sp>
      <p:sp>
        <p:nvSpPr>
          <p:cNvPr id="7" name="Tekstiruutu 6">
            <a:extLst>
              <a:ext uri="{FF2B5EF4-FFF2-40B4-BE49-F238E27FC236}">
                <a16:creationId xmlns:a16="http://schemas.microsoft.com/office/drawing/2014/main" id="{0B999D5E-75FA-EE42-B609-2845D38EC1DC}"/>
              </a:ext>
            </a:extLst>
          </p:cNvPr>
          <p:cNvSpPr txBox="1"/>
          <p:nvPr/>
        </p:nvSpPr>
        <p:spPr>
          <a:xfrm>
            <a:off x="358500" y="4495753"/>
            <a:ext cx="2369126" cy="1323439"/>
          </a:xfrm>
          <a:prstGeom prst="rect">
            <a:avLst/>
          </a:prstGeom>
          <a:noFill/>
        </p:spPr>
        <p:txBody>
          <a:bodyPr wrap="square" lIns="91440" tIns="45720" rIns="91440" bIns="45720" rtlCol="0" anchor="t">
            <a:spAutoFit/>
          </a:bodyPr>
          <a:lstStyle/>
          <a:p>
            <a:pPr algn="ctr"/>
            <a:r>
              <a:rPr lang="fi-FI" sz="1600" dirty="0">
                <a:solidFill>
                  <a:schemeClr val="bg1"/>
                </a:solidFill>
                <a:latin typeface="Arial"/>
                <a:cs typeface="Arial"/>
              </a:rPr>
              <a:t>Hinta, jolla osakkeet tai rahasto-osuudet myydään: ts. raha joka ilmestyy sijoittajan tilille. </a:t>
            </a:r>
            <a:endParaRPr lang="fi-FI" sz="1600" dirty="0">
              <a:solidFill>
                <a:schemeClr val="bg1"/>
              </a:solidFill>
              <a:latin typeface="Arial" panose="020B0604020202020204" pitchFamily="34" charset="0"/>
              <a:cs typeface="Arial" panose="020B0604020202020204" pitchFamily="34" charset="0"/>
            </a:endParaRPr>
          </a:p>
        </p:txBody>
      </p:sp>
      <p:sp>
        <p:nvSpPr>
          <p:cNvPr id="8" name="Ylänuoli 7">
            <a:extLst>
              <a:ext uri="{FF2B5EF4-FFF2-40B4-BE49-F238E27FC236}">
                <a16:creationId xmlns:a16="http://schemas.microsoft.com/office/drawing/2014/main" id="{F987657F-C7BB-8E43-9662-13450C4BF81D}"/>
              </a:ext>
            </a:extLst>
          </p:cNvPr>
          <p:cNvSpPr/>
          <p:nvPr/>
        </p:nvSpPr>
        <p:spPr>
          <a:xfrm>
            <a:off x="1447800" y="3870451"/>
            <a:ext cx="235527" cy="4294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CF079055-C0AA-4B43-BB29-AA473518C86C}"/>
              </a:ext>
            </a:extLst>
          </p:cNvPr>
          <p:cNvSpPr txBox="1"/>
          <p:nvPr/>
        </p:nvSpPr>
        <p:spPr>
          <a:xfrm>
            <a:off x="2722417" y="4426820"/>
            <a:ext cx="2860964" cy="2031325"/>
          </a:xfrm>
          <a:prstGeom prst="rect">
            <a:avLst/>
          </a:prstGeom>
          <a:noFill/>
        </p:spPr>
        <p:txBody>
          <a:bodyPr wrap="square" lIns="91440" tIns="45720" rIns="91440" bIns="45720" rtlCol="0" anchor="t">
            <a:spAutoFit/>
          </a:bodyPr>
          <a:lstStyle/>
          <a:p>
            <a:pPr algn="ctr"/>
            <a:r>
              <a:rPr lang="fi-FI" sz="1400" dirty="0">
                <a:solidFill>
                  <a:schemeClr val="bg1"/>
                </a:solidFill>
                <a:latin typeface="Arial"/>
                <a:cs typeface="Arial"/>
              </a:rPr>
              <a:t>Joko </a:t>
            </a:r>
            <a:r>
              <a:rPr lang="fi-FI" sz="1400" b="1" dirty="0">
                <a:solidFill>
                  <a:schemeClr val="bg1"/>
                </a:solidFill>
                <a:latin typeface="Arial"/>
                <a:cs typeface="Arial"/>
              </a:rPr>
              <a:t>todellinen hankintahinta </a:t>
            </a:r>
            <a:r>
              <a:rPr lang="fi-FI" sz="1400" dirty="0">
                <a:solidFill>
                  <a:schemeClr val="bg1"/>
                </a:solidFill>
                <a:latin typeface="Arial"/>
                <a:cs typeface="Arial"/>
              </a:rPr>
              <a:t>tai sitten sovelletaan </a:t>
            </a:r>
            <a:r>
              <a:rPr lang="fi-FI" sz="1400" b="1" dirty="0">
                <a:solidFill>
                  <a:schemeClr val="bg1"/>
                </a:solidFill>
                <a:latin typeface="Arial"/>
                <a:cs typeface="Arial"/>
              </a:rPr>
              <a:t>hankintameno-olettamaa:</a:t>
            </a:r>
          </a:p>
          <a:p>
            <a:pPr algn="ctr"/>
            <a:r>
              <a:rPr lang="fi-FI" sz="1400" dirty="0">
                <a:solidFill>
                  <a:schemeClr val="bg1"/>
                </a:solidFill>
                <a:latin typeface="Arial"/>
                <a:cs typeface="Arial"/>
              </a:rPr>
              <a:t>20 % myyntihinnasta jos omistettu alle 10 v. </a:t>
            </a:r>
            <a:endParaRPr lang="fi-FI" sz="1400" dirty="0">
              <a:solidFill>
                <a:schemeClr val="bg1"/>
              </a:solidFill>
              <a:latin typeface="Arial" panose="020B0604020202020204" pitchFamily="34" charset="0"/>
              <a:cs typeface="Arial" panose="020B0604020202020204" pitchFamily="34" charset="0"/>
            </a:endParaRPr>
          </a:p>
          <a:p>
            <a:pPr algn="ctr"/>
            <a:r>
              <a:rPr lang="fi-FI" sz="1400" dirty="0">
                <a:solidFill>
                  <a:schemeClr val="bg1"/>
                </a:solidFill>
                <a:latin typeface="Arial"/>
                <a:cs typeface="Arial"/>
              </a:rPr>
              <a:t>TAI</a:t>
            </a:r>
          </a:p>
          <a:p>
            <a:pPr algn="ctr"/>
            <a:r>
              <a:rPr lang="fi-FI" sz="1400" dirty="0">
                <a:solidFill>
                  <a:schemeClr val="bg1"/>
                </a:solidFill>
                <a:latin typeface="Arial"/>
                <a:cs typeface="Arial"/>
              </a:rPr>
              <a:t>40 % jos omistettu yli 10 v.</a:t>
            </a:r>
          </a:p>
          <a:p>
            <a:pPr algn="ctr"/>
            <a:endParaRPr lang="fi-FI" sz="1400" dirty="0">
              <a:solidFill>
                <a:schemeClr val="bg1"/>
              </a:solidFill>
              <a:latin typeface="Arial" panose="020B0604020202020204" pitchFamily="34" charset="0"/>
              <a:cs typeface="Arial" panose="020B0604020202020204" pitchFamily="34" charset="0"/>
            </a:endParaRPr>
          </a:p>
          <a:p>
            <a:pPr algn="ctr"/>
            <a:r>
              <a:rPr lang="fi-FI" sz="1400" dirty="0">
                <a:solidFill>
                  <a:schemeClr val="bg1"/>
                </a:solidFill>
                <a:latin typeface="Arial"/>
                <a:cs typeface="Arial"/>
              </a:rPr>
              <a:t>(FIFO-periaate)</a:t>
            </a:r>
          </a:p>
        </p:txBody>
      </p:sp>
      <p:sp>
        <p:nvSpPr>
          <p:cNvPr id="10" name="Ylänuoli 9">
            <a:extLst>
              <a:ext uri="{FF2B5EF4-FFF2-40B4-BE49-F238E27FC236}">
                <a16:creationId xmlns:a16="http://schemas.microsoft.com/office/drawing/2014/main" id="{88064522-969B-F74D-AD58-8C56F3F31A53}"/>
              </a:ext>
            </a:extLst>
          </p:cNvPr>
          <p:cNvSpPr/>
          <p:nvPr/>
        </p:nvSpPr>
        <p:spPr>
          <a:xfrm>
            <a:off x="4062845" y="3870450"/>
            <a:ext cx="235527" cy="4279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a:extLst>
              <a:ext uri="{FF2B5EF4-FFF2-40B4-BE49-F238E27FC236}">
                <a16:creationId xmlns:a16="http://schemas.microsoft.com/office/drawing/2014/main" id="{0D2443BC-ACD7-9441-9EBA-008CB5D555F1}"/>
              </a:ext>
            </a:extLst>
          </p:cNvPr>
          <p:cNvSpPr txBox="1"/>
          <p:nvPr/>
        </p:nvSpPr>
        <p:spPr>
          <a:xfrm>
            <a:off x="5621482" y="4495753"/>
            <a:ext cx="2566554" cy="1846659"/>
          </a:xfrm>
          <a:prstGeom prst="rect">
            <a:avLst/>
          </a:prstGeom>
          <a:noFill/>
        </p:spPr>
        <p:txBody>
          <a:bodyPr wrap="square" lIns="91440" tIns="45720" rIns="91440" bIns="45720" rtlCol="0" anchor="t">
            <a:spAutoFit/>
          </a:bodyPr>
          <a:lstStyle/>
          <a:p>
            <a:pPr algn="ctr"/>
            <a:r>
              <a:rPr lang="fi-FI" sz="1600" dirty="0">
                <a:solidFill>
                  <a:schemeClr val="bg1"/>
                </a:solidFill>
                <a:latin typeface="Arial"/>
                <a:cs typeface="Arial"/>
              </a:rPr>
              <a:t>Määrittää maksettavan veron. </a:t>
            </a:r>
            <a:endParaRPr lang="fi-FI" sz="1600" dirty="0">
              <a:solidFill>
                <a:schemeClr val="bg1"/>
              </a:solidFill>
              <a:latin typeface="Arial" panose="020B0604020202020204" pitchFamily="34" charset="0"/>
              <a:cs typeface="Arial" panose="020B0604020202020204" pitchFamily="34" charset="0"/>
            </a:endParaRPr>
          </a:p>
          <a:p>
            <a:pPr algn="ctr"/>
            <a:r>
              <a:rPr lang="fi-FI" sz="1600" b="1" dirty="0">
                <a:solidFill>
                  <a:schemeClr val="bg1"/>
                </a:solidFill>
                <a:latin typeface="Arial"/>
                <a:cs typeface="Arial"/>
              </a:rPr>
              <a:t>Luovutustappiot</a:t>
            </a:r>
            <a:r>
              <a:rPr lang="fi-FI" sz="1600" dirty="0">
                <a:solidFill>
                  <a:schemeClr val="bg1"/>
                </a:solidFill>
                <a:latin typeface="Arial"/>
                <a:cs typeface="Arial"/>
              </a:rPr>
              <a:t> saa vähentää verotuksessa seuraavat viisi vuotta. </a:t>
            </a:r>
            <a:endParaRPr lang="fi-FI" sz="1600" dirty="0">
              <a:solidFill>
                <a:schemeClr val="bg1"/>
              </a:solidFill>
              <a:latin typeface="Arial" panose="020B0604020202020204" pitchFamily="34" charset="0"/>
              <a:cs typeface="Arial" panose="020B0604020202020204" pitchFamily="34" charset="0"/>
            </a:endParaRPr>
          </a:p>
          <a:p>
            <a:pPr algn="ctr"/>
            <a:endParaRPr lang="fi-FI" sz="1600" dirty="0">
              <a:solidFill>
                <a:schemeClr val="bg1"/>
              </a:solidFill>
              <a:latin typeface="Arial" panose="020B0604020202020204" pitchFamily="34" charset="0"/>
              <a:cs typeface="Arial" panose="020B0604020202020204" pitchFamily="34" charset="0"/>
            </a:endParaRPr>
          </a:p>
          <a:p>
            <a:pPr algn="ctr"/>
            <a:endParaRPr lang="fi-FI" dirty="0">
              <a:solidFill>
                <a:schemeClr val="bg1"/>
              </a:solidFill>
              <a:latin typeface="Arial" panose="020B0604020202020204" pitchFamily="34" charset="0"/>
              <a:cs typeface="Arial" panose="020B0604020202020204" pitchFamily="34" charset="0"/>
            </a:endParaRPr>
          </a:p>
        </p:txBody>
      </p:sp>
      <p:sp>
        <p:nvSpPr>
          <p:cNvPr id="14" name="Ylänuoli 13">
            <a:extLst>
              <a:ext uri="{FF2B5EF4-FFF2-40B4-BE49-F238E27FC236}">
                <a16:creationId xmlns:a16="http://schemas.microsoft.com/office/drawing/2014/main" id="{01DF27A1-D3D1-644D-ABB6-B378153491E1}"/>
              </a:ext>
            </a:extLst>
          </p:cNvPr>
          <p:cNvSpPr/>
          <p:nvPr/>
        </p:nvSpPr>
        <p:spPr>
          <a:xfrm>
            <a:off x="6677890" y="3868929"/>
            <a:ext cx="235527" cy="4294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794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animBg="1"/>
      <p:bldP spid="7" grpId="0"/>
      <p:bldP spid="8" grpId="0" animBg="1"/>
      <p:bldP spid="9" grpId="0"/>
      <p:bldP spid="10"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5C510D0A-4016-9646-B4F9-0FF64899917B}"/>
              </a:ext>
            </a:extLst>
          </p:cNvPr>
          <p:cNvSpPr txBox="1"/>
          <p:nvPr/>
        </p:nvSpPr>
        <p:spPr>
          <a:xfrm>
            <a:off x="932928" y="318488"/>
            <a:ext cx="8700655" cy="1200329"/>
          </a:xfrm>
          <a:prstGeom prst="rect">
            <a:avLst/>
          </a:prstGeom>
          <a:noFill/>
        </p:spPr>
        <p:txBody>
          <a:bodyPr wrap="square" rtlCol="0">
            <a:spAutoFit/>
          </a:bodyPr>
          <a:lstStyle/>
          <a:p>
            <a:r>
              <a:rPr lang="fi-FI" sz="2400" b="1" dirty="0"/>
              <a:t>Tehtävä:</a:t>
            </a:r>
          </a:p>
          <a:p>
            <a:r>
              <a:rPr lang="fi-FI" sz="2400" dirty="0"/>
              <a:t>Pohdi vierustoverisi kanssa, mitkä seuraavista kuluista on vähennettävissä pääomatuloista verotusta varten.  </a:t>
            </a:r>
          </a:p>
        </p:txBody>
      </p:sp>
      <p:sp>
        <p:nvSpPr>
          <p:cNvPr id="5" name="Tekstiruutu 4">
            <a:extLst>
              <a:ext uri="{FF2B5EF4-FFF2-40B4-BE49-F238E27FC236}">
                <a16:creationId xmlns:a16="http://schemas.microsoft.com/office/drawing/2014/main" id="{BA0BA114-244E-8C4E-B335-F6FD044A0261}"/>
              </a:ext>
            </a:extLst>
          </p:cNvPr>
          <p:cNvSpPr txBox="1"/>
          <p:nvPr/>
        </p:nvSpPr>
        <p:spPr>
          <a:xfrm>
            <a:off x="8373342" y="2151666"/>
            <a:ext cx="2777836" cy="923330"/>
          </a:xfrm>
          <a:prstGeom prst="rect">
            <a:avLst/>
          </a:prstGeom>
          <a:noFill/>
        </p:spPr>
        <p:txBody>
          <a:bodyPr wrap="square" rtlCol="0">
            <a:spAutoFit/>
          </a:bodyPr>
          <a:lstStyle/>
          <a:p>
            <a:pPr algn="ctr"/>
            <a:r>
              <a:rPr lang="fi-FI" b="1" dirty="0"/>
              <a:t>Opintolainan korot</a:t>
            </a:r>
          </a:p>
          <a:p>
            <a:pPr algn="ctr"/>
            <a:r>
              <a:rPr lang="fi-FI" dirty="0"/>
              <a:t>(kun opintolainalla on ostettu osakkeita)</a:t>
            </a:r>
          </a:p>
        </p:txBody>
      </p:sp>
      <p:sp>
        <p:nvSpPr>
          <p:cNvPr id="6" name="Tekstiruutu 5">
            <a:extLst>
              <a:ext uri="{FF2B5EF4-FFF2-40B4-BE49-F238E27FC236}">
                <a16:creationId xmlns:a16="http://schemas.microsoft.com/office/drawing/2014/main" id="{07982862-11DF-344B-9456-8C1457E5C8BA}"/>
              </a:ext>
            </a:extLst>
          </p:cNvPr>
          <p:cNvSpPr txBox="1"/>
          <p:nvPr/>
        </p:nvSpPr>
        <p:spPr>
          <a:xfrm>
            <a:off x="1039091" y="5389418"/>
            <a:ext cx="2479963" cy="923330"/>
          </a:xfrm>
          <a:prstGeom prst="rect">
            <a:avLst/>
          </a:prstGeom>
          <a:noFill/>
        </p:spPr>
        <p:txBody>
          <a:bodyPr wrap="square" rtlCol="0">
            <a:spAutoFit/>
          </a:bodyPr>
          <a:lstStyle/>
          <a:p>
            <a:pPr algn="ctr"/>
            <a:r>
              <a:rPr lang="fi-FI" b="1" dirty="0"/>
              <a:t>Sijoituslainan korot</a:t>
            </a:r>
          </a:p>
          <a:p>
            <a:pPr algn="ctr"/>
            <a:r>
              <a:rPr lang="fi-FI" dirty="0"/>
              <a:t>(vakuutena oma asunto)</a:t>
            </a:r>
          </a:p>
        </p:txBody>
      </p:sp>
      <p:sp>
        <p:nvSpPr>
          <p:cNvPr id="8" name="Tekstiruutu 7">
            <a:extLst>
              <a:ext uri="{FF2B5EF4-FFF2-40B4-BE49-F238E27FC236}">
                <a16:creationId xmlns:a16="http://schemas.microsoft.com/office/drawing/2014/main" id="{35B3263B-56B0-0042-A8D5-4EF555CF6E9C}"/>
              </a:ext>
            </a:extLst>
          </p:cNvPr>
          <p:cNvSpPr txBox="1"/>
          <p:nvPr/>
        </p:nvSpPr>
        <p:spPr>
          <a:xfrm>
            <a:off x="762001" y="2105845"/>
            <a:ext cx="3176154" cy="923330"/>
          </a:xfrm>
          <a:prstGeom prst="rect">
            <a:avLst/>
          </a:prstGeom>
          <a:noFill/>
        </p:spPr>
        <p:txBody>
          <a:bodyPr wrap="square" rtlCol="0">
            <a:spAutoFit/>
          </a:bodyPr>
          <a:lstStyle/>
          <a:p>
            <a:pPr algn="ctr"/>
            <a:r>
              <a:rPr lang="fi-FI" b="1" dirty="0"/>
              <a:t>Osakesäästämisen jatkokurssin hinta</a:t>
            </a:r>
          </a:p>
          <a:p>
            <a:pPr algn="ctr"/>
            <a:r>
              <a:rPr lang="fi-FI" dirty="0"/>
              <a:t>(120 euroa)</a:t>
            </a:r>
          </a:p>
        </p:txBody>
      </p:sp>
      <p:sp>
        <p:nvSpPr>
          <p:cNvPr id="9" name="Tekstiruutu 8">
            <a:extLst>
              <a:ext uri="{FF2B5EF4-FFF2-40B4-BE49-F238E27FC236}">
                <a16:creationId xmlns:a16="http://schemas.microsoft.com/office/drawing/2014/main" id="{E8B72D5C-A065-3D44-B76F-9EEAF60CCD52}"/>
              </a:ext>
            </a:extLst>
          </p:cNvPr>
          <p:cNvSpPr txBox="1"/>
          <p:nvPr/>
        </p:nvSpPr>
        <p:spPr>
          <a:xfrm>
            <a:off x="8368145" y="5389418"/>
            <a:ext cx="3176154" cy="1200329"/>
          </a:xfrm>
          <a:prstGeom prst="rect">
            <a:avLst/>
          </a:prstGeom>
          <a:noFill/>
        </p:spPr>
        <p:txBody>
          <a:bodyPr wrap="square" rtlCol="0">
            <a:spAutoFit/>
          </a:bodyPr>
          <a:lstStyle/>
          <a:p>
            <a:pPr algn="ctr"/>
            <a:r>
              <a:rPr lang="fi-FI" b="1" dirty="0"/>
              <a:t>Warren Buffetin elämäkerta</a:t>
            </a:r>
            <a:r>
              <a:rPr lang="fi-FI" dirty="0"/>
              <a:t>, jossa hän kertoo sijoitusfilosofiastaan</a:t>
            </a:r>
            <a:endParaRPr lang="fi-FI" b="1" dirty="0"/>
          </a:p>
          <a:p>
            <a:pPr algn="ctr"/>
            <a:r>
              <a:rPr lang="fi-FI" dirty="0"/>
              <a:t>(39 euroa)</a:t>
            </a:r>
          </a:p>
        </p:txBody>
      </p:sp>
      <p:sp>
        <p:nvSpPr>
          <p:cNvPr id="10" name="Tekstiruutu 9">
            <a:extLst>
              <a:ext uri="{FF2B5EF4-FFF2-40B4-BE49-F238E27FC236}">
                <a16:creationId xmlns:a16="http://schemas.microsoft.com/office/drawing/2014/main" id="{D9BA44F0-7B14-A142-9EF3-4E15DC0630E2}"/>
              </a:ext>
            </a:extLst>
          </p:cNvPr>
          <p:cNvSpPr txBox="1"/>
          <p:nvPr/>
        </p:nvSpPr>
        <p:spPr>
          <a:xfrm>
            <a:off x="4464626" y="2127876"/>
            <a:ext cx="2957944" cy="923330"/>
          </a:xfrm>
          <a:prstGeom prst="rect">
            <a:avLst/>
          </a:prstGeom>
          <a:noFill/>
        </p:spPr>
        <p:txBody>
          <a:bodyPr wrap="square" rtlCol="0">
            <a:spAutoFit/>
          </a:bodyPr>
          <a:lstStyle/>
          <a:p>
            <a:pPr algn="ctr"/>
            <a:r>
              <a:rPr lang="fi-FI" b="1" dirty="0"/>
              <a:t>Kauppalehden vuositilaus</a:t>
            </a:r>
          </a:p>
          <a:p>
            <a:pPr algn="ctr"/>
            <a:r>
              <a:rPr lang="fi-FI" dirty="0"/>
              <a:t>(369 euroa)</a:t>
            </a:r>
          </a:p>
        </p:txBody>
      </p:sp>
      <p:sp>
        <p:nvSpPr>
          <p:cNvPr id="11" name="Tekstiruutu 10">
            <a:extLst>
              <a:ext uri="{FF2B5EF4-FFF2-40B4-BE49-F238E27FC236}">
                <a16:creationId xmlns:a16="http://schemas.microsoft.com/office/drawing/2014/main" id="{E7D49D3C-21DB-6642-B85E-F759CB66538B}"/>
              </a:ext>
            </a:extLst>
          </p:cNvPr>
          <p:cNvSpPr txBox="1"/>
          <p:nvPr/>
        </p:nvSpPr>
        <p:spPr>
          <a:xfrm>
            <a:off x="514352" y="3822807"/>
            <a:ext cx="3286991" cy="923330"/>
          </a:xfrm>
          <a:prstGeom prst="rect">
            <a:avLst/>
          </a:prstGeom>
          <a:noFill/>
        </p:spPr>
        <p:txBody>
          <a:bodyPr wrap="square" rtlCol="0">
            <a:spAutoFit/>
          </a:bodyPr>
          <a:lstStyle/>
          <a:p>
            <a:pPr algn="ctr"/>
            <a:r>
              <a:rPr lang="fi-FI" b="1" dirty="0"/>
              <a:t>Taksimatka omistamasi yrityksen yhtiökokoukseen</a:t>
            </a:r>
          </a:p>
          <a:p>
            <a:pPr algn="ctr"/>
            <a:r>
              <a:rPr lang="fi-FI" dirty="0"/>
              <a:t>(35 euroa)</a:t>
            </a:r>
          </a:p>
        </p:txBody>
      </p:sp>
      <p:sp>
        <p:nvSpPr>
          <p:cNvPr id="12" name="Tekstiruutu 11">
            <a:extLst>
              <a:ext uri="{FF2B5EF4-FFF2-40B4-BE49-F238E27FC236}">
                <a16:creationId xmlns:a16="http://schemas.microsoft.com/office/drawing/2014/main" id="{9AD8B287-5A20-D549-B04B-6E04D8065D0F}"/>
              </a:ext>
            </a:extLst>
          </p:cNvPr>
          <p:cNvSpPr txBox="1"/>
          <p:nvPr/>
        </p:nvSpPr>
        <p:spPr>
          <a:xfrm>
            <a:off x="4300103" y="3742407"/>
            <a:ext cx="3286991" cy="923330"/>
          </a:xfrm>
          <a:prstGeom prst="rect">
            <a:avLst/>
          </a:prstGeom>
          <a:noFill/>
        </p:spPr>
        <p:txBody>
          <a:bodyPr wrap="square" rtlCol="0">
            <a:spAutoFit/>
          </a:bodyPr>
          <a:lstStyle/>
          <a:p>
            <a:pPr algn="ctr"/>
            <a:r>
              <a:rPr lang="fi-FI" b="1" dirty="0"/>
              <a:t>Työhuoneen käyttäminen kotona sijoittamiseen</a:t>
            </a:r>
          </a:p>
          <a:p>
            <a:pPr algn="ctr"/>
            <a:r>
              <a:rPr lang="fi-FI" dirty="0"/>
              <a:t>(esim. 450 euroa/vuosi)</a:t>
            </a:r>
          </a:p>
        </p:txBody>
      </p:sp>
      <p:sp>
        <p:nvSpPr>
          <p:cNvPr id="13" name="Tekstiruutu 12">
            <a:extLst>
              <a:ext uri="{FF2B5EF4-FFF2-40B4-BE49-F238E27FC236}">
                <a16:creationId xmlns:a16="http://schemas.microsoft.com/office/drawing/2014/main" id="{AFB5322F-D1CB-6747-ADFC-600D77E18B23}"/>
              </a:ext>
            </a:extLst>
          </p:cNvPr>
          <p:cNvSpPr txBox="1"/>
          <p:nvPr/>
        </p:nvSpPr>
        <p:spPr>
          <a:xfrm>
            <a:off x="8390657" y="3748751"/>
            <a:ext cx="3286991" cy="923330"/>
          </a:xfrm>
          <a:prstGeom prst="rect">
            <a:avLst/>
          </a:prstGeom>
          <a:noFill/>
        </p:spPr>
        <p:txBody>
          <a:bodyPr wrap="square" rtlCol="0">
            <a:spAutoFit/>
          </a:bodyPr>
          <a:lstStyle/>
          <a:p>
            <a:pPr algn="ctr"/>
            <a:r>
              <a:rPr lang="fi-FI" b="1" dirty="0"/>
              <a:t>Suomen Osakesäästäjien jäsenmaksu</a:t>
            </a:r>
          </a:p>
          <a:p>
            <a:pPr algn="ctr"/>
            <a:r>
              <a:rPr lang="fi-FI" dirty="0"/>
              <a:t>(38 euroa/vuosi)</a:t>
            </a:r>
          </a:p>
        </p:txBody>
      </p:sp>
      <p:sp>
        <p:nvSpPr>
          <p:cNvPr id="14" name="Tekstiruutu 13">
            <a:extLst>
              <a:ext uri="{FF2B5EF4-FFF2-40B4-BE49-F238E27FC236}">
                <a16:creationId xmlns:a16="http://schemas.microsoft.com/office/drawing/2014/main" id="{90497C51-BB66-2142-91EB-BAD2C65BC767}"/>
              </a:ext>
            </a:extLst>
          </p:cNvPr>
          <p:cNvSpPr txBox="1"/>
          <p:nvPr/>
        </p:nvSpPr>
        <p:spPr>
          <a:xfrm>
            <a:off x="4410940" y="5389418"/>
            <a:ext cx="3176154" cy="923330"/>
          </a:xfrm>
          <a:prstGeom prst="rect">
            <a:avLst/>
          </a:prstGeom>
          <a:noFill/>
        </p:spPr>
        <p:txBody>
          <a:bodyPr wrap="square" rtlCol="0">
            <a:spAutoFit/>
          </a:bodyPr>
          <a:lstStyle/>
          <a:p>
            <a:pPr algn="ctr"/>
            <a:r>
              <a:rPr lang="fi-FI" b="1" dirty="0"/>
              <a:t>Maksullinen osakeanalyysipalvelu</a:t>
            </a:r>
          </a:p>
          <a:p>
            <a:pPr algn="ctr"/>
            <a:r>
              <a:rPr lang="fi-FI" dirty="0"/>
              <a:t>(200 euroa/vuosi)</a:t>
            </a:r>
            <a:r>
              <a:rPr lang="fi-FI" b="1" dirty="0"/>
              <a:t> </a:t>
            </a:r>
          </a:p>
        </p:txBody>
      </p:sp>
      <p:pic>
        <p:nvPicPr>
          <p:cNvPr id="16" name="Kuva 15" descr="Valintamerkki">
            <a:extLst>
              <a:ext uri="{FF2B5EF4-FFF2-40B4-BE49-F238E27FC236}">
                <a16:creationId xmlns:a16="http://schemas.microsoft.com/office/drawing/2014/main" id="{5B5B7ADC-9E60-E14D-85CF-D36126FF2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7847" y="1705055"/>
            <a:ext cx="446611" cy="446611"/>
          </a:xfrm>
          <a:prstGeom prst="rect">
            <a:avLst/>
          </a:prstGeom>
        </p:spPr>
      </p:pic>
      <p:pic>
        <p:nvPicPr>
          <p:cNvPr id="18" name="Kuva 17" descr="Sulje">
            <a:extLst>
              <a:ext uri="{FF2B5EF4-FFF2-40B4-BE49-F238E27FC236}">
                <a16:creationId xmlns:a16="http://schemas.microsoft.com/office/drawing/2014/main" id="{F963460C-9574-7F44-AD00-F1E7912540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83950" y="1656088"/>
            <a:ext cx="544544" cy="544544"/>
          </a:xfrm>
          <a:prstGeom prst="rect">
            <a:avLst/>
          </a:prstGeom>
        </p:spPr>
      </p:pic>
      <p:pic>
        <p:nvPicPr>
          <p:cNvPr id="19" name="Kuva 18" descr="Valintamerkki">
            <a:extLst>
              <a:ext uri="{FF2B5EF4-FFF2-40B4-BE49-F238E27FC236}">
                <a16:creationId xmlns:a16="http://schemas.microsoft.com/office/drawing/2014/main" id="{7DDE9D94-1483-0D49-9E3E-70AD3B5E2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0292" y="1664721"/>
            <a:ext cx="446611" cy="446611"/>
          </a:xfrm>
          <a:prstGeom prst="rect">
            <a:avLst/>
          </a:prstGeom>
        </p:spPr>
      </p:pic>
      <p:pic>
        <p:nvPicPr>
          <p:cNvPr id="20" name="Kuva 19" descr="Sulje">
            <a:extLst>
              <a:ext uri="{FF2B5EF4-FFF2-40B4-BE49-F238E27FC236}">
                <a16:creationId xmlns:a16="http://schemas.microsoft.com/office/drawing/2014/main" id="{D5C2102B-F570-EC44-8897-A4A798E82C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0610" y="3295796"/>
            <a:ext cx="544544" cy="544544"/>
          </a:xfrm>
          <a:prstGeom prst="rect">
            <a:avLst/>
          </a:prstGeom>
        </p:spPr>
      </p:pic>
      <p:pic>
        <p:nvPicPr>
          <p:cNvPr id="21" name="Kuva 20" descr="Valintamerkki">
            <a:extLst>
              <a:ext uri="{FF2B5EF4-FFF2-40B4-BE49-F238E27FC236}">
                <a16:creationId xmlns:a16="http://schemas.microsoft.com/office/drawing/2014/main" id="{8F7837F8-454F-DB49-BE65-82A4E07C2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0292" y="3295796"/>
            <a:ext cx="446611" cy="446611"/>
          </a:xfrm>
          <a:prstGeom prst="rect">
            <a:avLst/>
          </a:prstGeom>
        </p:spPr>
      </p:pic>
      <p:pic>
        <p:nvPicPr>
          <p:cNvPr id="22" name="Kuva 21" descr="Valintamerkki">
            <a:extLst>
              <a:ext uri="{FF2B5EF4-FFF2-40B4-BE49-F238E27FC236}">
                <a16:creationId xmlns:a16="http://schemas.microsoft.com/office/drawing/2014/main" id="{682F9EE8-7F5A-3747-9D68-717488AEF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1883" y="3295874"/>
            <a:ext cx="446611" cy="446611"/>
          </a:xfrm>
          <a:prstGeom prst="rect">
            <a:avLst/>
          </a:prstGeom>
        </p:spPr>
      </p:pic>
      <p:pic>
        <p:nvPicPr>
          <p:cNvPr id="23" name="Kuva 22" descr="Valintamerkki">
            <a:extLst>
              <a:ext uri="{FF2B5EF4-FFF2-40B4-BE49-F238E27FC236}">
                <a16:creationId xmlns:a16="http://schemas.microsoft.com/office/drawing/2014/main" id="{4A2AD148-D859-BE43-BF1B-01583C8694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7846" y="5012836"/>
            <a:ext cx="446611" cy="446611"/>
          </a:xfrm>
          <a:prstGeom prst="rect">
            <a:avLst/>
          </a:prstGeom>
        </p:spPr>
      </p:pic>
      <p:pic>
        <p:nvPicPr>
          <p:cNvPr id="24" name="Kuva 23" descr="Valintamerkki">
            <a:extLst>
              <a:ext uri="{FF2B5EF4-FFF2-40B4-BE49-F238E27FC236}">
                <a16:creationId xmlns:a16="http://schemas.microsoft.com/office/drawing/2014/main" id="{4647FFEC-AC7A-6843-980F-5D8760896A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5711" y="5012836"/>
            <a:ext cx="446611" cy="446611"/>
          </a:xfrm>
          <a:prstGeom prst="rect">
            <a:avLst/>
          </a:prstGeom>
        </p:spPr>
      </p:pic>
      <p:pic>
        <p:nvPicPr>
          <p:cNvPr id="25" name="Kuva 24" descr="Valintamerkki">
            <a:extLst>
              <a:ext uri="{FF2B5EF4-FFF2-40B4-BE49-F238E27FC236}">
                <a16:creationId xmlns:a16="http://schemas.microsoft.com/office/drawing/2014/main" id="{97281C76-4A93-6744-8895-ADE5806EF8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3935" y="4942807"/>
            <a:ext cx="446611" cy="446611"/>
          </a:xfrm>
          <a:prstGeom prst="rect">
            <a:avLst/>
          </a:prstGeom>
        </p:spPr>
      </p:pic>
    </p:spTree>
    <p:extLst>
      <p:ext uri="{BB962C8B-B14F-4D97-AF65-F5344CB8AC3E}">
        <p14:creationId xmlns:p14="http://schemas.microsoft.com/office/powerpoint/2010/main" val="28411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C10B077D-9DEC-9445-A2FB-30D4739EAC48}"/>
              </a:ext>
            </a:extLst>
          </p:cNvPr>
          <p:cNvSpPr txBox="1"/>
          <p:nvPr/>
        </p:nvSpPr>
        <p:spPr>
          <a:xfrm>
            <a:off x="1039091" y="765004"/>
            <a:ext cx="8492837" cy="1200329"/>
          </a:xfrm>
          <a:prstGeom prst="rect">
            <a:avLst/>
          </a:prstGeom>
          <a:noFill/>
        </p:spPr>
        <p:txBody>
          <a:bodyPr wrap="square" rtlCol="0">
            <a:spAutoFit/>
          </a:bodyPr>
          <a:lstStyle/>
          <a:p>
            <a:r>
              <a:rPr lang="fi-FI" sz="2400" b="1" dirty="0"/>
              <a:t>Esimerkki: </a:t>
            </a:r>
          </a:p>
          <a:p>
            <a:r>
              <a:rPr lang="fi-FI" sz="2400" b="1" dirty="0"/>
              <a:t>Hankintameno-olettaman hyödyntäminen osakekaupoissa</a:t>
            </a:r>
          </a:p>
        </p:txBody>
      </p:sp>
      <p:sp>
        <p:nvSpPr>
          <p:cNvPr id="5" name="Tekstiruutu 4">
            <a:extLst>
              <a:ext uri="{FF2B5EF4-FFF2-40B4-BE49-F238E27FC236}">
                <a16:creationId xmlns:a16="http://schemas.microsoft.com/office/drawing/2014/main" id="{DB71FFC1-CB29-BA46-996A-0CBBDA0DEF39}"/>
              </a:ext>
            </a:extLst>
          </p:cNvPr>
          <p:cNvSpPr txBox="1"/>
          <p:nvPr/>
        </p:nvSpPr>
        <p:spPr>
          <a:xfrm>
            <a:off x="1039091" y="1967345"/>
            <a:ext cx="9836728" cy="4247317"/>
          </a:xfrm>
          <a:prstGeom prst="rect">
            <a:avLst/>
          </a:prstGeom>
          <a:noFill/>
        </p:spPr>
        <p:txBody>
          <a:bodyPr wrap="square" rtlCol="0">
            <a:spAutoFit/>
          </a:bodyPr>
          <a:lstStyle/>
          <a:p>
            <a:r>
              <a:rPr lang="fi-FI" dirty="0">
                <a:latin typeface="Arial" panose="020B0604020202020204" pitchFamily="34" charset="0"/>
                <a:cs typeface="Arial" panose="020B0604020202020204" pitchFamily="34" charset="0"/>
              </a:rPr>
              <a:t>Antti osti 1 000 kpl yhtiö A:n osakkeita vuonna 2000 hintaan 4 €/kpl. Ostohinta oli siten kokonaisuudessaan 4 000 euroa. Välityspalkkio oli 50 €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Vuonna 2020 Antti myi yhtiö A:n osakkeet hintaan 30 € / kpl. Myyntihinta oli kokonaisuudessaan 30 000 euroa.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Koska Antti oli omistanut osakkeet 20 vuotta, hän voi hyödyntää 40 %:n hankintameno-olettamaa. Tällöin osakkeiden ostohinnaksi oletetaan 40 % myyntihinnasta eli 40 000 x 0,4 = 16 000 euroa. Verotettavaksi myyntivoitoksi tulee tällöin 30 000 – 16 000 = 14 000 euroa, josta Antti maksaa veroa 30 % eli 4 200 euroa.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Ilman hankintameno-olettamaa verotettava myyntivoitto olisi 30 000 – 4 050 = 25 950 euroa, josta Antti maksaisi veroa 30 % eli 7 785 euroa.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Hankintameno-olettaman avulla Antti säästi verotuksessa 7 785 – 4 200 = 3 585 euroa. </a:t>
            </a:r>
          </a:p>
        </p:txBody>
      </p:sp>
    </p:spTree>
    <p:extLst>
      <p:ext uri="{BB962C8B-B14F-4D97-AF65-F5344CB8AC3E}">
        <p14:creationId xmlns:p14="http://schemas.microsoft.com/office/powerpoint/2010/main" val="204177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FDBB5A2D-6FC0-794E-8EFA-E1A34D2BF28A}"/>
              </a:ext>
            </a:extLst>
          </p:cNvPr>
          <p:cNvSpPr txBox="1"/>
          <p:nvPr/>
        </p:nvSpPr>
        <p:spPr>
          <a:xfrm>
            <a:off x="928255" y="571208"/>
            <a:ext cx="8629285" cy="830997"/>
          </a:xfrm>
          <a:prstGeom prst="rect">
            <a:avLst/>
          </a:prstGeom>
          <a:noFill/>
        </p:spPr>
        <p:txBody>
          <a:bodyPr wrap="none" rtlCol="0">
            <a:spAutoFit/>
          </a:bodyPr>
          <a:lstStyle/>
          <a:p>
            <a:r>
              <a:rPr lang="fi-FI" sz="2400" b="1" dirty="0"/>
              <a:t>Harjoitustehtävä: </a:t>
            </a:r>
          </a:p>
          <a:p>
            <a:r>
              <a:rPr lang="fi-FI" sz="2400" dirty="0"/>
              <a:t>Laske alla olevien henkilöiden maksamat pääomaverot. </a:t>
            </a:r>
          </a:p>
        </p:txBody>
      </p:sp>
      <p:sp>
        <p:nvSpPr>
          <p:cNvPr id="5" name="Tekstiruutu 4">
            <a:extLst>
              <a:ext uri="{FF2B5EF4-FFF2-40B4-BE49-F238E27FC236}">
                <a16:creationId xmlns:a16="http://schemas.microsoft.com/office/drawing/2014/main" id="{B63B4FDB-2162-DC4C-97B7-14D940614CDF}"/>
              </a:ext>
            </a:extLst>
          </p:cNvPr>
          <p:cNvSpPr txBox="1"/>
          <p:nvPr/>
        </p:nvSpPr>
        <p:spPr>
          <a:xfrm>
            <a:off x="928254" y="1607126"/>
            <a:ext cx="4973784" cy="4770537"/>
          </a:xfrm>
          <a:prstGeom prst="rect">
            <a:avLst/>
          </a:prstGeom>
          <a:noFill/>
        </p:spPr>
        <p:txBody>
          <a:bodyPr wrap="square" rtlCol="0">
            <a:spAutoFit/>
          </a:bodyPr>
          <a:lstStyle/>
          <a:p>
            <a:r>
              <a:rPr lang="fi-FI" sz="2400" b="1" dirty="0">
                <a:solidFill>
                  <a:srgbClr val="C00000"/>
                </a:solidFill>
                <a:latin typeface="Arial" panose="020B0604020202020204" pitchFamily="34" charset="0"/>
                <a:cs typeface="Arial" panose="020B0604020202020204" pitchFamily="34" charset="0"/>
              </a:rPr>
              <a:t>Henkilö 1</a:t>
            </a:r>
          </a:p>
          <a:p>
            <a:r>
              <a:rPr lang="fi-FI" sz="2000" b="1" dirty="0">
                <a:latin typeface="Arial" panose="020B0604020202020204" pitchFamily="34" charset="0"/>
                <a:cs typeface="Arial" panose="020B0604020202020204" pitchFamily="34" charset="0"/>
              </a:rPr>
              <a:t>Pääomatulot vuonna 2021:</a:t>
            </a:r>
          </a:p>
          <a:p>
            <a:pPr marL="342900" indent="-342900">
              <a:buFontTx/>
              <a:buChar char="-"/>
            </a:pPr>
            <a:r>
              <a:rPr lang="fi-FI" sz="2000" dirty="0">
                <a:latin typeface="Arial" panose="020B0604020202020204" pitchFamily="34" charset="0"/>
                <a:cs typeface="Arial" panose="020B0604020202020204" pitchFamily="34" charset="0"/>
              </a:rPr>
              <a:t>osinkoja 10 000 euroa</a:t>
            </a:r>
          </a:p>
          <a:p>
            <a:pPr marL="342900" indent="-342900">
              <a:buFontTx/>
              <a:buChar char="-"/>
            </a:pPr>
            <a:r>
              <a:rPr lang="fi-FI" sz="2000" dirty="0">
                <a:latin typeface="Arial" panose="020B0604020202020204" pitchFamily="34" charset="0"/>
                <a:cs typeface="Arial" panose="020B0604020202020204" pitchFamily="34" charset="0"/>
              </a:rPr>
              <a:t>myyntivoittoja 8 000 euroa</a:t>
            </a:r>
          </a:p>
          <a:p>
            <a:pPr marL="342900" indent="-342900">
              <a:buFontTx/>
              <a:buChar char="-"/>
            </a:pPr>
            <a:r>
              <a:rPr lang="fi-FI" sz="2000" dirty="0">
                <a:latin typeface="Arial" panose="020B0604020202020204" pitchFamily="34" charset="0"/>
                <a:cs typeface="Arial" panose="020B0604020202020204" pitchFamily="34" charset="0"/>
              </a:rPr>
              <a:t>myyntitappioita 2 000 euroa</a:t>
            </a:r>
          </a:p>
          <a:p>
            <a:pPr marL="342900" indent="-342900">
              <a:buFontTx/>
              <a:buChar char="-"/>
            </a:pPr>
            <a:r>
              <a:rPr lang="fi-FI" sz="2000" dirty="0">
                <a:latin typeface="Arial" panose="020B0604020202020204" pitchFamily="34" charset="0"/>
                <a:cs typeface="Arial" panose="020B0604020202020204" pitchFamily="34" charset="0"/>
              </a:rPr>
              <a:t>sijoitustoiminnan muut kulut: 1 000 e </a:t>
            </a:r>
          </a:p>
          <a:p>
            <a:endParaRPr lang="fi-FI" sz="2000" dirty="0">
              <a:latin typeface="Arial" panose="020B0604020202020204" pitchFamily="34" charset="0"/>
              <a:cs typeface="Arial" panose="020B0604020202020204" pitchFamily="34" charset="0"/>
            </a:endParaRPr>
          </a:p>
          <a:p>
            <a:r>
              <a:rPr lang="fi-FI" sz="2000" dirty="0">
                <a:latin typeface="Arial" panose="020B0604020202020204" pitchFamily="34" charset="0"/>
                <a:cs typeface="Arial" panose="020B0604020202020204" pitchFamily="34" charset="0"/>
              </a:rPr>
              <a:t>Tulot yhteensä: 18 000 e</a:t>
            </a:r>
          </a:p>
          <a:p>
            <a:r>
              <a:rPr lang="fi-FI" sz="2000" dirty="0">
                <a:latin typeface="Arial" panose="020B0604020202020204" pitchFamily="34" charset="0"/>
                <a:cs typeface="Arial" panose="020B0604020202020204" pitchFamily="34" charset="0"/>
              </a:rPr>
              <a:t>Vähennettävät kulut: 3 000 e</a:t>
            </a:r>
          </a:p>
          <a:p>
            <a:r>
              <a:rPr lang="fi-FI" sz="2000" dirty="0">
                <a:latin typeface="Arial" panose="020B0604020202020204" pitchFamily="34" charset="0"/>
                <a:cs typeface="Arial" panose="020B0604020202020204" pitchFamily="34" charset="0"/>
              </a:rPr>
              <a:t>Veronalaisia pääomatuloja:</a:t>
            </a:r>
          </a:p>
          <a:p>
            <a:r>
              <a:rPr lang="fi-FI" sz="2000" dirty="0">
                <a:latin typeface="Arial" panose="020B0604020202020204" pitchFamily="34" charset="0"/>
                <a:cs typeface="Arial" panose="020B0604020202020204" pitchFamily="34" charset="0"/>
              </a:rPr>
              <a:t>8 500 + 5 000 = 13 500 e </a:t>
            </a:r>
          </a:p>
          <a:p>
            <a:r>
              <a:rPr lang="fi-FI" sz="2000" b="1" dirty="0">
                <a:latin typeface="Arial" panose="020B0604020202020204" pitchFamily="34" charset="0"/>
                <a:cs typeface="Arial" panose="020B0604020202020204" pitchFamily="34" charset="0"/>
              </a:rPr>
              <a:t>Pääomaverot: </a:t>
            </a:r>
            <a:r>
              <a:rPr lang="fi-FI" sz="2000" dirty="0">
                <a:latin typeface="Arial" panose="020B0604020202020204" pitchFamily="34" charset="0"/>
                <a:cs typeface="Arial" panose="020B0604020202020204" pitchFamily="34" charset="0"/>
              </a:rPr>
              <a:t>13 500 x 0,3 </a:t>
            </a:r>
            <a:r>
              <a:rPr lang="fi-FI" sz="2000" b="1" dirty="0">
                <a:latin typeface="Arial" panose="020B0604020202020204" pitchFamily="34" charset="0"/>
                <a:cs typeface="Arial" panose="020B0604020202020204" pitchFamily="34" charset="0"/>
              </a:rPr>
              <a:t>= 4 050 e</a:t>
            </a:r>
          </a:p>
          <a:p>
            <a:endParaRPr lang="fi-FI" sz="2000" dirty="0">
              <a:latin typeface="Arial" panose="020B0604020202020204" pitchFamily="34" charset="0"/>
              <a:cs typeface="Arial" panose="020B0604020202020204" pitchFamily="34" charset="0"/>
            </a:endParaRPr>
          </a:p>
          <a:p>
            <a:r>
              <a:rPr lang="fi-FI" sz="2000" u="sng" dirty="0">
                <a:latin typeface="Arial" panose="020B0604020202020204" pitchFamily="34" charset="0"/>
                <a:cs typeface="Arial" panose="020B0604020202020204" pitchFamily="34" charset="0"/>
              </a:rPr>
              <a:t>Nettotulot: 10 950 e</a:t>
            </a:r>
          </a:p>
          <a:p>
            <a:pPr marL="342900" indent="-342900">
              <a:buFontTx/>
              <a:buChar char="-"/>
            </a:pPr>
            <a:endParaRPr lang="fi-FI" sz="2000" dirty="0">
              <a:latin typeface="Arial" panose="020B0604020202020204" pitchFamily="34" charset="0"/>
              <a:cs typeface="Arial" panose="020B0604020202020204" pitchFamily="34" charset="0"/>
            </a:endParaRPr>
          </a:p>
        </p:txBody>
      </p:sp>
      <p:sp>
        <p:nvSpPr>
          <p:cNvPr id="6" name="Tekstiruutu 5">
            <a:extLst>
              <a:ext uri="{FF2B5EF4-FFF2-40B4-BE49-F238E27FC236}">
                <a16:creationId xmlns:a16="http://schemas.microsoft.com/office/drawing/2014/main" id="{B6F23A7A-CF67-0B45-BFA4-383C06B9971A}"/>
              </a:ext>
            </a:extLst>
          </p:cNvPr>
          <p:cNvSpPr txBox="1"/>
          <p:nvPr/>
        </p:nvSpPr>
        <p:spPr>
          <a:xfrm>
            <a:off x="6289963" y="1607126"/>
            <a:ext cx="4807528" cy="4770537"/>
          </a:xfrm>
          <a:prstGeom prst="rect">
            <a:avLst/>
          </a:prstGeom>
          <a:noFill/>
        </p:spPr>
        <p:txBody>
          <a:bodyPr wrap="square" rtlCol="0">
            <a:spAutoFit/>
          </a:bodyPr>
          <a:lstStyle/>
          <a:p>
            <a:r>
              <a:rPr lang="fi-FI" sz="2400" b="1" dirty="0">
                <a:solidFill>
                  <a:srgbClr val="C00000"/>
                </a:solidFill>
                <a:latin typeface="Arial" panose="020B0604020202020204" pitchFamily="34" charset="0"/>
                <a:cs typeface="Arial" panose="020B0604020202020204" pitchFamily="34" charset="0"/>
              </a:rPr>
              <a:t>Henkilö 2</a:t>
            </a:r>
          </a:p>
          <a:p>
            <a:r>
              <a:rPr lang="fi-FI" sz="2000" b="1" dirty="0">
                <a:latin typeface="Arial" panose="020B0604020202020204" pitchFamily="34" charset="0"/>
                <a:cs typeface="Arial" panose="020B0604020202020204" pitchFamily="34" charset="0"/>
              </a:rPr>
              <a:t>Pääomatulot vuonna 2021:</a:t>
            </a:r>
          </a:p>
          <a:p>
            <a:pPr marL="342900" indent="-342900">
              <a:buFontTx/>
              <a:buChar char="-"/>
            </a:pPr>
            <a:r>
              <a:rPr lang="fi-FI" sz="2000" dirty="0">
                <a:latin typeface="Arial" panose="020B0604020202020204" pitchFamily="34" charset="0"/>
                <a:cs typeface="Arial" panose="020B0604020202020204" pitchFamily="34" charset="0"/>
              </a:rPr>
              <a:t>myyntivoittoja 70 000 euroa</a:t>
            </a:r>
          </a:p>
          <a:p>
            <a:pPr marL="342900" indent="-342900">
              <a:buFontTx/>
              <a:buChar char="-"/>
            </a:pPr>
            <a:r>
              <a:rPr lang="fi-FI" sz="2000" dirty="0">
                <a:latin typeface="Arial" panose="020B0604020202020204" pitchFamily="34" charset="0"/>
                <a:cs typeface="Arial" panose="020B0604020202020204" pitchFamily="34" charset="0"/>
              </a:rPr>
              <a:t>vuokratuloja 10 000 euroa</a:t>
            </a:r>
          </a:p>
          <a:p>
            <a:pPr marL="342900" indent="-342900">
              <a:buFontTx/>
              <a:buChar char="-"/>
            </a:pPr>
            <a:r>
              <a:rPr lang="fi-FI" sz="2000" dirty="0">
                <a:latin typeface="Arial" panose="020B0604020202020204" pitchFamily="34" charset="0"/>
                <a:cs typeface="Arial" panose="020B0604020202020204" pitchFamily="34" charset="0"/>
              </a:rPr>
              <a:t>sijoituslainan korot 10 000 euroa</a:t>
            </a:r>
          </a:p>
          <a:p>
            <a:pPr marL="342900" indent="-342900">
              <a:buFontTx/>
              <a:buChar char="-"/>
            </a:pPr>
            <a:endParaRPr lang="fi-FI" sz="2000" dirty="0">
              <a:latin typeface="Arial" panose="020B0604020202020204" pitchFamily="34" charset="0"/>
              <a:cs typeface="Arial" panose="020B0604020202020204" pitchFamily="34" charset="0"/>
            </a:endParaRPr>
          </a:p>
          <a:p>
            <a:r>
              <a:rPr lang="fi-FI" sz="2000" dirty="0">
                <a:latin typeface="Arial" panose="020B0604020202020204" pitchFamily="34" charset="0"/>
                <a:cs typeface="Arial" panose="020B0604020202020204" pitchFamily="34" charset="0"/>
              </a:rPr>
              <a:t>Tulot yhteensä: 80 000 e</a:t>
            </a:r>
          </a:p>
          <a:p>
            <a:r>
              <a:rPr lang="fi-FI" sz="2000" dirty="0">
                <a:latin typeface="Arial" panose="020B0604020202020204" pitchFamily="34" charset="0"/>
                <a:cs typeface="Arial" panose="020B0604020202020204" pitchFamily="34" charset="0"/>
              </a:rPr>
              <a:t>Vähennettävät kulut: 10 000 e</a:t>
            </a:r>
          </a:p>
          <a:p>
            <a:r>
              <a:rPr lang="fi-FI" sz="2000" dirty="0">
                <a:latin typeface="Arial" panose="020B0604020202020204" pitchFamily="34" charset="0"/>
                <a:cs typeface="Arial" panose="020B0604020202020204" pitchFamily="34" charset="0"/>
              </a:rPr>
              <a:t>Veronalaisia pääomatuloja: 70 000 e</a:t>
            </a:r>
          </a:p>
          <a:p>
            <a:r>
              <a:rPr lang="fi-FI" sz="2000" b="1" dirty="0">
                <a:latin typeface="Arial" panose="020B0604020202020204" pitchFamily="34" charset="0"/>
                <a:cs typeface="Arial" panose="020B0604020202020204" pitchFamily="34" charset="0"/>
              </a:rPr>
              <a:t>Pääomaverot:</a:t>
            </a:r>
            <a:r>
              <a:rPr lang="fi-FI" sz="2000" dirty="0">
                <a:latin typeface="Arial" panose="020B0604020202020204" pitchFamily="34" charset="0"/>
                <a:cs typeface="Arial" panose="020B0604020202020204" pitchFamily="34" charset="0"/>
              </a:rPr>
              <a:t> </a:t>
            </a:r>
          </a:p>
          <a:p>
            <a:r>
              <a:rPr lang="fi-FI" sz="2000" dirty="0">
                <a:latin typeface="Arial" panose="020B0604020202020204" pitchFamily="34" charset="0"/>
                <a:cs typeface="Arial" panose="020B0604020202020204" pitchFamily="34" charset="0"/>
              </a:rPr>
              <a:t>30 000 x 0,3 = 9 000 e </a:t>
            </a:r>
          </a:p>
          <a:p>
            <a:r>
              <a:rPr lang="fi-FI" sz="2000" dirty="0">
                <a:latin typeface="Arial" panose="020B0604020202020204" pitchFamily="34" charset="0"/>
                <a:cs typeface="Arial" panose="020B0604020202020204" pitchFamily="34" charset="0"/>
              </a:rPr>
              <a:t>40 000 x 0,34 = 13 600 e</a:t>
            </a:r>
          </a:p>
          <a:p>
            <a:r>
              <a:rPr lang="fi-FI" sz="2000" b="1" dirty="0">
                <a:latin typeface="Arial" panose="020B0604020202020204" pitchFamily="34" charset="0"/>
                <a:cs typeface="Arial" panose="020B0604020202020204" pitchFamily="34" charset="0"/>
              </a:rPr>
              <a:t>Yhteensä: 22 600 e</a:t>
            </a:r>
          </a:p>
          <a:p>
            <a:endParaRPr lang="fi-FI" sz="2000" dirty="0">
              <a:latin typeface="Arial" panose="020B0604020202020204" pitchFamily="34" charset="0"/>
              <a:cs typeface="Arial" panose="020B0604020202020204" pitchFamily="34" charset="0"/>
            </a:endParaRPr>
          </a:p>
          <a:p>
            <a:r>
              <a:rPr lang="fi-FI" sz="2000" u="sng" dirty="0">
                <a:latin typeface="Arial" panose="020B0604020202020204" pitchFamily="34" charset="0"/>
                <a:cs typeface="Arial" panose="020B0604020202020204" pitchFamily="34" charset="0"/>
              </a:rPr>
              <a:t>Nettotulot: 47 400 e</a:t>
            </a:r>
          </a:p>
        </p:txBody>
      </p:sp>
    </p:spTree>
    <p:extLst>
      <p:ext uri="{BB962C8B-B14F-4D97-AF65-F5344CB8AC3E}">
        <p14:creationId xmlns:p14="http://schemas.microsoft.com/office/powerpoint/2010/main" val="20795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CDFE80D0-5804-5849-A2FF-88C30B432154}"/>
              </a:ext>
            </a:extLst>
          </p:cNvPr>
          <p:cNvSpPr txBox="1"/>
          <p:nvPr/>
        </p:nvSpPr>
        <p:spPr>
          <a:xfrm>
            <a:off x="554180" y="607751"/>
            <a:ext cx="7245929" cy="5170646"/>
          </a:xfrm>
          <a:prstGeom prst="rect">
            <a:avLst/>
          </a:prstGeom>
          <a:noFill/>
        </p:spPr>
        <p:txBody>
          <a:bodyPr wrap="square" rtlCol="0">
            <a:spAutoFit/>
          </a:bodyPr>
          <a:lstStyle/>
          <a:p>
            <a:r>
              <a:rPr lang="fi-FI" sz="2400" b="1" dirty="0">
                <a:latin typeface="Arial" panose="020B0604020202020204" pitchFamily="34" charset="0"/>
                <a:cs typeface="Arial" panose="020B0604020202020204" pitchFamily="34" charset="0"/>
              </a:rPr>
              <a:t>Yritysten verotus omistajan näkökulmasta</a:t>
            </a:r>
          </a:p>
          <a:p>
            <a:endParaRPr lang="fi-FI" b="1"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Yritysten tekemää liikevoittoa verotetaan kahteen kertaan. Yritys maksaa ensin voitosta </a:t>
            </a:r>
            <a:r>
              <a:rPr lang="fi-FI" b="1" dirty="0">
                <a:latin typeface="Arial" panose="020B0604020202020204" pitchFamily="34" charset="0"/>
                <a:cs typeface="Arial" panose="020B0604020202020204" pitchFamily="34" charset="0"/>
              </a:rPr>
              <a:t>yhteisöveroa</a:t>
            </a:r>
            <a:r>
              <a:rPr lang="fi-FI" dirty="0">
                <a:latin typeface="Arial" panose="020B0604020202020204" pitchFamily="34" charset="0"/>
                <a:cs typeface="Arial" panose="020B0604020202020204" pitchFamily="34" charset="0"/>
              </a:rPr>
              <a:t>. Se oli Suomessa 20 % vuonna 2021.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Toisen kerran veroa maksetaan, kun voitto tilitetään omistajille osinkoina. Näistä osingoista maksetaan pääomaveroa, jonka suuruus riippuu verottomien osinkojen osuudesta (pörssiyhtiöillä 15 %) ja pääomatulojen suuruudesta (30–34 %).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Sekä yhteisövero että pääomatulojen verotus heikentävät sijoittajan omistuksista saatavaa tuottoa.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Maksettavia veroja voidaan vähentää verosuunnittelulla. Esimerkiksi kansainväliset yritykset usein siirtävät voittojaan maihin, joissa yhteisöverot ovat alhaisemmat. Tämä voi tapahtua konsernin sisäisillä lainoilla tai muilla keinoilla. </a:t>
            </a:r>
          </a:p>
        </p:txBody>
      </p:sp>
      <p:sp>
        <p:nvSpPr>
          <p:cNvPr id="3" name="Tekstiruutu 2">
            <a:extLst>
              <a:ext uri="{FF2B5EF4-FFF2-40B4-BE49-F238E27FC236}">
                <a16:creationId xmlns:a16="http://schemas.microsoft.com/office/drawing/2014/main" id="{A57D2BCF-2E55-C74A-AF39-13739ADE5C3C}"/>
              </a:ext>
            </a:extLst>
          </p:cNvPr>
          <p:cNvSpPr txBox="1"/>
          <p:nvPr/>
        </p:nvSpPr>
        <p:spPr>
          <a:xfrm>
            <a:off x="8452168" y="782161"/>
            <a:ext cx="3260965" cy="5293757"/>
          </a:xfrm>
          <a:prstGeom prst="rect">
            <a:avLst/>
          </a:prstGeom>
          <a:noFill/>
          <a:ln>
            <a:solidFill>
              <a:schemeClr val="tx2"/>
            </a:solidFill>
          </a:ln>
        </p:spPr>
        <p:txBody>
          <a:bodyPr wrap="square" lIns="91440" tIns="45720" rIns="91440" bIns="45720" rtlCol="0" anchor="t">
            <a:spAutoFit/>
          </a:bodyPr>
          <a:lstStyle/>
          <a:p>
            <a:r>
              <a:rPr lang="fi-FI" b="1" dirty="0">
                <a:latin typeface="Arial" panose="020B0604020202020204" pitchFamily="34" charset="0"/>
                <a:cs typeface="Arial" panose="020B0604020202020204" pitchFamily="34" charset="0"/>
              </a:rPr>
              <a:t>Esimerkki</a:t>
            </a:r>
          </a:p>
          <a:p>
            <a:r>
              <a:rPr lang="fi-FI" sz="1600" dirty="0">
                <a:latin typeface="Arial"/>
                <a:cs typeface="Arial"/>
              </a:rPr>
              <a:t>Pörssiyhtiö A tekee liikevoittoa 100 000 euroa. </a:t>
            </a:r>
            <a:endParaRPr lang="fi-FI" sz="1600" dirty="0">
              <a:latin typeface="Arial" panose="020B0604020202020204" pitchFamily="34" charset="0"/>
              <a:cs typeface="Arial" panose="020B0604020202020204" pitchFamily="34" charset="0"/>
            </a:endParaRPr>
          </a:p>
          <a:p>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Liikevoitosta maksetaan yhteisöveroa 20 % eli 20 000 e.</a:t>
            </a:r>
          </a:p>
          <a:p>
            <a:endParaRPr lang="fi-FI" sz="1600" dirty="0">
              <a:latin typeface="Arial" panose="020B0604020202020204" pitchFamily="34" charset="0"/>
              <a:cs typeface="Arial" panose="020B0604020202020204" pitchFamily="34" charset="0"/>
            </a:endParaRPr>
          </a:p>
          <a:p>
            <a:r>
              <a:rPr lang="fi-FI" sz="1600" dirty="0">
                <a:latin typeface="Arial"/>
                <a:cs typeface="Arial"/>
              </a:rPr>
              <a:t>Loput 80 000 jaetaan osinkoina yhdelle* omistajalle: </a:t>
            </a:r>
            <a:endParaRPr lang="fi-FI"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verottomia osinkoja 15 % eli   12 000 e</a:t>
            </a:r>
          </a:p>
          <a:p>
            <a:pPr marL="285750" indent="-285750">
              <a:buFont typeface="Arial" panose="020B0604020202020204" pitchFamily="34" charset="0"/>
              <a:buChar char="•"/>
            </a:pPr>
            <a:r>
              <a:rPr lang="fi-FI" sz="1600" dirty="0">
                <a:latin typeface="Arial" panose="020B0604020202020204" pitchFamily="34" charset="0"/>
                <a:cs typeface="Arial" panose="020B0604020202020204" pitchFamily="34" charset="0"/>
              </a:rPr>
              <a:t>verollisia osinkoja 68 000 e</a:t>
            </a:r>
          </a:p>
          <a:p>
            <a:pPr marL="444500" lvl="1" indent="-169545">
              <a:buFont typeface="Arial" panose="020B0604020202020204" pitchFamily="34" charset="0"/>
              <a:buChar char="•"/>
            </a:pPr>
            <a:r>
              <a:rPr lang="fi-FI" sz="1600" dirty="0">
                <a:latin typeface="Arial" panose="020B0604020202020204" pitchFamily="34" charset="0"/>
                <a:cs typeface="Arial" panose="020B0604020202020204" pitchFamily="34" charset="0"/>
              </a:rPr>
              <a:t>30 000 e → 30 %:n vero         = 9 000 e</a:t>
            </a:r>
          </a:p>
          <a:p>
            <a:pPr marL="444500" lvl="1" indent="-169545">
              <a:buFont typeface="Arial" panose="020B0604020202020204" pitchFamily="34" charset="0"/>
              <a:buChar char="•"/>
            </a:pPr>
            <a:r>
              <a:rPr lang="fi-FI" sz="1600" dirty="0">
                <a:latin typeface="Arial" panose="020B0604020202020204" pitchFamily="34" charset="0"/>
                <a:cs typeface="Arial" panose="020B0604020202020204" pitchFamily="34" charset="0"/>
              </a:rPr>
              <a:t>38 000 e → 34 %:n vero         = 12 920 e</a:t>
            </a:r>
          </a:p>
          <a:p>
            <a:pPr marL="285750" indent="-285750">
              <a:buFont typeface="Arial" panose="020B0604020202020204" pitchFamily="34" charset="0"/>
              <a:buChar char="•"/>
            </a:pPr>
            <a:r>
              <a:rPr lang="fi-FI" sz="1600" u="sng" dirty="0">
                <a:latin typeface="Arial" panose="020B0604020202020204" pitchFamily="34" charset="0"/>
                <a:cs typeface="Arial" panose="020B0604020202020204" pitchFamily="34" charset="0"/>
              </a:rPr>
              <a:t>yhteensä = 21 920 e</a:t>
            </a:r>
          </a:p>
          <a:p>
            <a:endParaRPr lang="fi-FI" sz="1600" dirty="0">
              <a:latin typeface="Arial" panose="020B0604020202020204" pitchFamily="34" charset="0"/>
              <a:cs typeface="Arial" panose="020B0604020202020204" pitchFamily="34" charset="0"/>
            </a:endParaRPr>
          </a:p>
          <a:p>
            <a:r>
              <a:rPr lang="fi-FI" sz="1600" dirty="0">
                <a:latin typeface="Arial" panose="020B0604020202020204" pitchFamily="34" charset="0"/>
                <a:cs typeface="Arial" panose="020B0604020202020204" pitchFamily="34" charset="0"/>
              </a:rPr>
              <a:t>Maksetut verot kokonaisuudessaan </a:t>
            </a:r>
            <a:r>
              <a:rPr lang="fi-FI" sz="1600" b="1" dirty="0">
                <a:latin typeface="Arial" panose="020B0604020202020204" pitchFamily="34" charset="0"/>
                <a:cs typeface="Arial" panose="020B0604020202020204" pitchFamily="34" charset="0"/>
              </a:rPr>
              <a:t>41 920 e </a:t>
            </a:r>
          </a:p>
          <a:p>
            <a:r>
              <a:rPr lang="fi-FI" sz="1600" dirty="0">
                <a:latin typeface="Arial" panose="020B0604020202020204" pitchFamily="34" charset="0"/>
                <a:cs typeface="Arial" panose="020B0604020202020204" pitchFamily="34" charset="0"/>
              </a:rPr>
              <a:t>eli 41,9 % liikevoitosta.  </a:t>
            </a:r>
          </a:p>
        </p:txBody>
      </p:sp>
      <p:sp>
        <p:nvSpPr>
          <p:cNvPr id="4" name="Tekstiruutu 3">
            <a:extLst>
              <a:ext uri="{FF2B5EF4-FFF2-40B4-BE49-F238E27FC236}">
                <a16:creationId xmlns:a16="http://schemas.microsoft.com/office/drawing/2014/main" id="{7FC3DCA8-1EB6-F783-7CA0-072396910FA2}"/>
              </a:ext>
            </a:extLst>
          </p:cNvPr>
          <p:cNvSpPr txBox="1"/>
          <p:nvPr/>
        </p:nvSpPr>
        <p:spPr>
          <a:xfrm>
            <a:off x="4896133" y="6247979"/>
            <a:ext cx="66021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dirty="0">
                <a:solidFill>
                  <a:schemeClr val="bg2">
                    <a:lumMod val="50000"/>
                  </a:schemeClr>
                </a:solidFill>
              </a:rPr>
              <a:t>*Esimerkki on kuvitteellinen. Osinkojen verovapaus 15% koskee pörssiyhtiöitä = pörssiyhtiöllä tulee olla yli 500 omistajaa.</a:t>
            </a:r>
          </a:p>
        </p:txBody>
      </p:sp>
    </p:spTree>
    <p:extLst>
      <p:ext uri="{BB962C8B-B14F-4D97-AF65-F5344CB8AC3E}">
        <p14:creationId xmlns:p14="http://schemas.microsoft.com/office/powerpoint/2010/main" val="1286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2C059E-EA49-D44F-8209-C28451830E2D}"/>
              </a:ext>
            </a:extLst>
          </p:cNvPr>
          <p:cNvSpPr>
            <a:spLocks noGrp="1"/>
          </p:cNvSpPr>
          <p:nvPr>
            <p:ph type="title" idx="4294967295"/>
          </p:nvPr>
        </p:nvSpPr>
        <p:spPr>
          <a:xfrm>
            <a:off x="550843" y="984461"/>
            <a:ext cx="8761413" cy="728662"/>
          </a:xfrm>
        </p:spPr>
        <p:txBody>
          <a:bodyPr/>
          <a:lstStyle/>
          <a:p>
            <a:r>
              <a:rPr lang="fi-FI" dirty="0">
                <a:solidFill>
                  <a:schemeClr val="bg1"/>
                </a:solidFill>
                <a:latin typeface="Geomanist Book"/>
              </a:rPr>
              <a:t>Miten pääomatuloja pitäisi verottaa? </a:t>
            </a:r>
            <a:endParaRPr lang="fi-FI" dirty="0">
              <a:solidFill>
                <a:schemeClr val="bg1"/>
              </a:solidFill>
            </a:endParaRPr>
          </a:p>
        </p:txBody>
      </p:sp>
      <p:sp>
        <p:nvSpPr>
          <p:cNvPr id="3" name="Sisällön paikkamerkki 2">
            <a:extLst>
              <a:ext uri="{FF2B5EF4-FFF2-40B4-BE49-F238E27FC236}">
                <a16:creationId xmlns:a16="http://schemas.microsoft.com/office/drawing/2014/main" id="{084FD791-8F5A-DA40-AFE6-0A50CBC4239A}"/>
              </a:ext>
            </a:extLst>
          </p:cNvPr>
          <p:cNvSpPr>
            <a:spLocks noGrp="1"/>
          </p:cNvSpPr>
          <p:nvPr>
            <p:ph idx="4294967295"/>
          </p:nvPr>
        </p:nvSpPr>
        <p:spPr>
          <a:xfrm>
            <a:off x="551131" y="2263813"/>
            <a:ext cx="10025062" cy="3714750"/>
          </a:xfrm>
        </p:spPr>
        <p:txBody>
          <a:bodyPr>
            <a:normAutofit/>
          </a:bodyPr>
          <a:lstStyle/>
          <a:p>
            <a:pPr marL="0" indent="0">
              <a:buNone/>
            </a:pPr>
            <a:r>
              <a:rPr lang="fi-FI" sz="2000" dirty="0">
                <a:solidFill>
                  <a:schemeClr val="bg1"/>
                </a:solidFill>
                <a:latin typeface="Geomanist Book"/>
                <a:cs typeface="Arial"/>
              </a:rPr>
              <a:t>Julkinen sektori rahoittaa toimintansa keräämällä veroja. Näiden verojen kohdentuminen on yksi politiikan kiivaimpia kysymyksiä. Toisaalta verorasituksen pitäisi jakautua oikeudenmukaisesti, mutta samalla sillä on vaikutuksia ihmisten kannustimiin tehdä töitä tai perustaa yrityksiä. </a:t>
            </a:r>
            <a:endParaRPr lang="fi-FI" sz="2000">
              <a:solidFill>
                <a:schemeClr val="bg1"/>
              </a:solidFill>
              <a:latin typeface="Geomanist Book"/>
              <a:cs typeface="Arial" panose="020B0604020202020204" pitchFamily="34" charset="0"/>
            </a:endParaRPr>
          </a:p>
          <a:p>
            <a:pPr marL="0" indent="0">
              <a:buNone/>
            </a:pPr>
            <a:endParaRPr lang="fi-FI" sz="2000" dirty="0">
              <a:solidFill>
                <a:schemeClr val="bg1"/>
              </a:solidFill>
              <a:latin typeface="Geomanist Book"/>
              <a:cs typeface="Arial" panose="020B0604020202020204" pitchFamily="34" charset="0"/>
            </a:endParaRPr>
          </a:p>
          <a:p>
            <a:pPr marL="0" indent="0">
              <a:buNone/>
            </a:pPr>
            <a:r>
              <a:rPr lang="fi-FI" sz="2000" b="1" dirty="0">
                <a:solidFill>
                  <a:schemeClr val="bg1"/>
                </a:solidFill>
                <a:latin typeface="Geomanist Book"/>
                <a:cs typeface="Arial"/>
              </a:rPr>
              <a:t>Miten pääomatuloja tulisi mielestäsi verottaa? Pohdi vierustoverisi kanssa, miksi jotkut haluavat kiristää pääomaveroa ja toiset keventää. Mitä erilaisia hyötyjä ja haittoja pääomatulojen verottamisessa on? </a:t>
            </a:r>
            <a:endParaRPr lang="fi-FI" sz="2000" b="1">
              <a:solidFill>
                <a:schemeClr val="bg1"/>
              </a:solidFill>
              <a:latin typeface="Geomanist Book"/>
              <a:cs typeface="Arial" panose="020B0604020202020204" pitchFamily="34" charset="0"/>
            </a:endParaRPr>
          </a:p>
          <a:p>
            <a:pPr marL="0" indent="0">
              <a:buNone/>
            </a:pPr>
            <a:endParaRPr lang="fi-FI" sz="2000" dirty="0">
              <a:solidFill>
                <a:schemeClr val="bg1"/>
              </a:solidFill>
              <a:latin typeface="Geomanist Book"/>
              <a:cs typeface="Arial" panose="020B0604020202020204" pitchFamily="34" charset="0"/>
            </a:endParaRPr>
          </a:p>
          <a:p>
            <a:pPr marL="0" indent="0">
              <a:buNone/>
            </a:pPr>
            <a:r>
              <a:rPr lang="fi-FI" sz="2000" dirty="0">
                <a:solidFill>
                  <a:schemeClr val="bg1"/>
                </a:solidFill>
                <a:latin typeface="Geomanist Book"/>
                <a:cs typeface="Arial"/>
              </a:rPr>
              <a:t>Vuonna 2020 valtio keräsi pääomatulojen verotuksella noin 3 miljardia euroa. </a:t>
            </a:r>
            <a:endParaRPr lang="fi-FI" sz="2000">
              <a:solidFill>
                <a:schemeClr val="bg1"/>
              </a:solidFill>
              <a:latin typeface="Geomanist Book"/>
              <a:cs typeface="Arial" panose="020B0604020202020204" pitchFamily="34" charset="0"/>
            </a:endParaRPr>
          </a:p>
        </p:txBody>
      </p:sp>
    </p:spTree>
    <p:extLst>
      <p:ext uri="{BB962C8B-B14F-4D97-AF65-F5344CB8AC3E}">
        <p14:creationId xmlns:p14="http://schemas.microsoft.com/office/powerpoint/2010/main" val="581802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Vihreä-keltaine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TAT 2019">
  <a:themeElements>
    <a:clrScheme name="TAT">
      <a:dk1>
        <a:srgbClr val="300F5E"/>
      </a:dk1>
      <a:lt1>
        <a:srgbClr val="FFFFFF"/>
      </a:lt1>
      <a:dk2>
        <a:srgbClr val="BABABA"/>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TAT_palvelupolku_perusesitys_mallipohja_2022" id="{32E624A0-F2AC-4FF0-B018-6319428B6BF4}" vid="{7B3E8923-B675-4CFF-9BD9-7EE0CD0D3A22}"/>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6" ma:contentTypeDescription="Create a new document." ma:contentTypeScope="" ma:versionID="c9b8e94b80d4a8f2da18cdee8e852442">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d793d8d932bbe54802952aa24e06a35"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5c1e218-6636-438d-a491-0946a4a52d6f}" ma:internalName="TaxCatchAll" ma:showField="CatchAllData" ma:web="2b104ebc-4fe4-4568-ac24-b34eb1a23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b104ebc-4fe4-4568-ac24-b34eb1a23887" xsi:nil="true"/>
    <lcf76f155ced4ddcb4097134ff3c332f xmlns="0e3cafc4-93ba-489e-88e0-5310d8e166b9">
      <Terms xmlns="http://schemas.microsoft.com/office/infopath/2007/PartnerControls"/>
    </lcf76f155ced4ddcb4097134ff3c332f>
    <MediaLengthInSeconds xmlns="0e3cafc4-93ba-489e-88e0-5310d8e166b9" xsi:nil="true"/>
    <SharedWithUsers xmlns="2b104ebc-4fe4-4568-ac24-b34eb1a23887">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61372D-2F35-4433-8463-F259E8B1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C2C6BF-F0EA-4C16-8D6C-E7F1228898DB}">
  <ds:schemaRefs>
    <ds:schemaRef ds:uri="http://schemas.microsoft.com/office/2006/metadata/properties"/>
    <ds:schemaRef ds:uri="http://schemas.microsoft.com/office/infopath/2007/PartnerControls"/>
    <ds:schemaRef ds:uri="2b104ebc-4fe4-4568-ac24-b34eb1a23887"/>
    <ds:schemaRef ds:uri="0e3cafc4-93ba-489e-88e0-5310d8e166b9"/>
  </ds:schemaRefs>
</ds:datastoreItem>
</file>

<file path=customXml/itemProps3.xml><?xml version="1.0" encoding="utf-8"?>
<ds:datastoreItem xmlns:ds="http://schemas.openxmlformats.org/officeDocument/2006/customXml" ds:itemID="{06F8EFE2-E034-4C57-8AD9-2A0C12187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{A4CD45A3-2CFB-6A48-BB99-0CA4EDE72B7B}tf10001076</Template>
  <TotalTime>8883</TotalTime>
  <Words>1639</Words>
  <Application>Microsoft Office PowerPoint</Application>
  <PresentationFormat>Laajakuva</PresentationFormat>
  <Paragraphs>197</Paragraphs>
  <Slides>12</Slides>
  <Notes>8</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12</vt:i4>
      </vt:variant>
    </vt:vector>
  </HeadingPairs>
  <TitlesOfParts>
    <vt:vector size="21" baseType="lpstr">
      <vt:lpstr>Arial</vt:lpstr>
      <vt:lpstr>Calibri</vt:lpstr>
      <vt:lpstr>Century Gothic</vt:lpstr>
      <vt:lpstr>Geomanist Book</vt:lpstr>
      <vt:lpstr>Geomanist Regular</vt:lpstr>
      <vt:lpstr>Segoe UI</vt:lpstr>
      <vt:lpstr>Wingdings 3</vt:lpstr>
      <vt:lpstr>Ioni (johtoryhmä)</vt:lpstr>
      <vt:lpstr>TAT 2019</vt:lpstr>
      <vt:lpstr>Sijoittajakoulu #14</vt:lpstr>
      <vt:lpstr>Pääomatulojen verotus (yksityishenkilö)</vt:lpstr>
      <vt:lpstr>Osakesijoittajan verotus</vt:lpstr>
      <vt:lpstr>Myynti- eli luovutusvoittojen verotus</vt:lpstr>
      <vt:lpstr>PowerPoint-esitys</vt:lpstr>
      <vt:lpstr>PowerPoint-esitys</vt:lpstr>
      <vt:lpstr>PowerPoint-esitys</vt:lpstr>
      <vt:lpstr>PowerPoint-esitys</vt:lpstr>
      <vt:lpstr>Miten pääomatuloja pitäisi verottaa? </vt:lpstr>
      <vt:lpstr>PowerPoint-esitys</vt:lpstr>
      <vt:lpstr>Arvo-osuus- vai osakesäästötili? </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Sijoittajakoulu #1</dc:title>
  <dc:creator>Timo Holmström</dc:creator>
  <cp:lastModifiedBy>Pajunen Sari</cp:lastModifiedBy>
  <cp:revision>162</cp:revision>
  <dcterms:created xsi:type="dcterms:W3CDTF">2018-09-05T15:05:25Z</dcterms:created>
  <dcterms:modified xsi:type="dcterms:W3CDTF">2022-08-17T12:24:16Z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