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5" r:id="rId5"/>
    <p:sldMasterId id="2147483690" r:id="rId6"/>
    <p:sldMasterId id="2147483704" r:id="rId7"/>
    <p:sldMasterId id="2147483718" r:id="rId8"/>
  </p:sldMasterIdLst>
  <p:notesMasterIdLst>
    <p:notesMasterId r:id="rId18"/>
  </p:notesMasterIdLst>
  <p:sldIdLst>
    <p:sldId id="257" r:id="rId9"/>
    <p:sldId id="258" r:id="rId10"/>
    <p:sldId id="263" r:id="rId11"/>
    <p:sldId id="267" r:id="rId12"/>
    <p:sldId id="268" r:id="rId13"/>
    <p:sldId id="259" r:id="rId14"/>
    <p:sldId id="260" r:id="rId15"/>
    <p:sldId id="262" r:id="rId16"/>
    <p:sldId id="261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F5E"/>
    <a:srgbClr val="00BCF2"/>
    <a:srgbClr val="00D8CC"/>
    <a:srgbClr val="FF8C00"/>
    <a:srgbClr val="EC008C"/>
    <a:srgbClr val="00FF00"/>
    <a:srgbClr val="CCCC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Vaalea tyyli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Shillerin P/E</c:v>
                </c:pt>
              </c:strCache>
            </c:strRef>
          </c:tx>
          <c:spPr>
            <a:ln w="38100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Taul1!$A$2:$A$104</c:f>
              <c:numCache>
                <c:formatCode>d\.m\.yyyy;@</c:formatCode>
                <c:ptCount val="103"/>
                <c:pt idx="0">
                  <c:v>44562</c:v>
                </c:pt>
                <c:pt idx="1">
                  <c:v>44197</c:v>
                </c:pt>
                <c:pt idx="2">
                  <c:v>43831</c:v>
                </c:pt>
                <c:pt idx="3">
                  <c:v>43466</c:v>
                </c:pt>
                <c:pt idx="4">
                  <c:v>43101</c:v>
                </c:pt>
                <c:pt idx="5">
                  <c:v>42736</c:v>
                </c:pt>
                <c:pt idx="6">
                  <c:v>42370</c:v>
                </c:pt>
                <c:pt idx="7">
                  <c:v>42005</c:v>
                </c:pt>
                <c:pt idx="8">
                  <c:v>41640</c:v>
                </c:pt>
                <c:pt idx="9">
                  <c:v>41275</c:v>
                </c:pt>
                <c:pt idx="10">
                  <c:v>40909</c:v>
                </c:pt>
                <c:pt idx="11">
                  <c:v>40544</c:v>
                </c:pt>
                <c:pt idx="12">
                  <c:v>40179</c:v>
                </c:pt>
                <c:pt idx="13">
                  <c:v>39814</c:v>
                </c:pt>
                <c:pt idx="14">
                  <c:v>39448</c:v>
                </c:pt>
                <c:pt idx="15">
                  <c:v>39083</c:v>
                </c:pt>
                <c:pt idx="16">
                  <c:v>38718</c:v>
                </c:pt>
                <c:pt idx="17">
                  <c:v>38353</c:v>
                </c:pt>
                <c:pt idx="18">
                  <c:v>37987</c:v>
                </c:pt>
                <c:pt idx="19">
                  <c:v>37622</c:v>
                </c:pt>
                <c:pt idx="20">
                  <c:v>37257</c:v>
                </c:pt>
                <c:pt idx="21">
                  <c:v>36892</c:v>
                </c:pt>
                <c:pt idx="22">
                  <c:v>36526</c:v>
                </c:pt>
                <c:pt idx="23">
                  <c:v>36161</c:v>
                </c:pt>
                <c:pt idx="24">
                  <c:v>35796</c:v>
                </c:pt>
                <c:pt idx="25">
                  <c:v>35431</c:v>
                </c:pt>
                <c:pt idx="26">
                  <c:v>35065</c:v>
                </c:pt>
                <c:pt idx="27">
                  <c:v>34700</c:v>
                </c:pt>
                <c:pt idx="28">
                  <c:v>34335</c:v>
                </c:pt>
                <c:pt idx="29">
                  <c:v>33970</c:v>
                </c:pt>
                <c:pt idx="30">
                  <c:v>33604</c:v>
                </c:pt>
                <c:pt idx="31">
                  <c:v>33239</c:v>
                </c:pt>
                <c:pt idx="32">
                  <c:v>32874</c:v>
                </c:pt>
                <c:pt idx="33">
                  <c:v>32509</c:v>
                </c:pt>
                <c:pt idx="34">
                  <c:v>32143</c:v>
                </c:pt>
                <c:pt idx="35">
                  <c:v>31778</c:v>
                </c:pt>
                <c:pt idx="36">
                  <c:v>31413</c:v>
                </c:pt>
                <c:pt idx="37">
                  <c:v>31048</c:v>
                </c:pt>
                <c:pt idx="38">
                  <c:v>30682</c:v>
                </c:pt>
                <c:pt idx="39">
                  <c:v>30317</c:v>
                </c:pt>
                <c:pt idx="40">
                  <c:v>29952</c:v>
                </c:pt>
                <c:pt idx="41">
                  <c:v>29587</c:v>
                </c:pt>
                <c:pt idx="42">
                  <c:v>29221</c:v>
                </c:pt>
                <c:pt idx="43">
                  <c:v>28856</c:v>
                </c:pt>
                <c:pt idx="44">
                  <c:v>28491</c:v>
                </c:pt>
                <c:pt idx="45">
                  <c:v>28126</c:v>
                </c:pt>
                <c:pt idx="46">
                  <c:v>27760</c:v>
                </c:pt>
                <c:pt idx="47">
                  <c:v>27395</c:v>
                </c:pt>
                <c:pt idx="48">
                  <c:v>27030</c:v>
                </c:pt>
                <c:pt idx="49">
                  <c:v>26665</c:v>
                </c:pt>
                <c:pt idx="50">
                  <c:v>26299</c:v>
                </c:pt>
                <c:pt idx="51">
                  <c:v>25934</c:v>
                </c:pt>
                <c:pt idx="52">
                  <c:v>25569</c:v>
                </c:pt>
              </c:numCache>
            </c:numRef>
          </c:cat>
          <c:val>
            <c:numRef>
              <c:f>Taul1!$B$2:$B$104</c:f>
              <c:numCache>
                <c:formatCode>General</c:formatCode>
                <c:ptCount val="103"/>
                <c:pt idx="0">
                  <c:v>36.94</c:v>
                </c:pt>
                <c:pt idx="1">
                  <c:v>34.51</c:v>
                </c:pt>
                <c:pt idx="2">
                  <c:v>30.99</c:v>
                </c:pt>
                <c:pt idx="3">
                  <c:v>28.38</c:v>
                </c:pt>
                <c:pt idx="4">
                  <c:v>33.31</c:v>
                </c:pt>
                <c:pt idx="5">
                  <c:v>28.06</c:v>
                </c:pt>
                <c:pt idx="6">
                  <c:v>24.21</c:v>
                </c:pt>
                <c:pt idx="7">
                  <c:v>26.49</c:v>
                </c:pt>
                <c:pt idx="8">
                  <c:v>24.86</c:v>
                </c:pt>
                <c:pt idx="9">
                  <c:v>21.9</c:v>
                </c:pt>
                <c:pt idx="10">
                  <c:v>21.21</c:v>
                </c:pt>
                <c:pt idx="11">
                  <c:v>22.98</c:v>
                </c:pt>
                <c:pt idx="12">
                  <c:v>20.53</c:v>
                </c:pt>
                <c:pt idx="13">
                  <c:v>15.17</c:v>
                </c:pt>
                <c:pt idx="14">
                  <c:v>24.02</c:v>
                </c:pt>
                <c:pt idx="15">
                  <c:v>27.21</c:v>
                </c:pt>
                <c:pt idx="16">
                  <c:v>26.47</c:v>
                </c:pt>
                <c:pt idx="17">
                  <c:v>26.59</c:v>
                </c:pt>
                <c:pt idx="18">
                  <c:v>27.66</c:v>
                </c:pt>
                <c:pt idx="19">
                  <c:v>22.9</c:v>
                </c:pt>
                <c:pt idx="20">
                  <c:v>30.28</c:v>
                </c:pt>
                <c:pt idx="21">
                  <c:v>36.979999999999997</c:v>
                </c:pt>
                <c:pt idx="22">
                  <c:v>43.77</c:v>
                </c:pt>
                <c:pt idx="23">
                  <c:v>40.57</c:v>
                </c:pt>
                <c:pt idx="24">
                  <c:v>32.86</c:v>
                </c:pt>
                <c:pt idx="25">
                  <c:v>28.33</c:v>
                </c:pt>
                <c:pt idx="26">
                  <c:v>24.76</c:v>
                </c:pt>
                <c:pt idx="27">
                  <c:v>20.22</c:v>
                </c:pt>
                <c:pt idx="28">
                  <c:v>21.41</c:v>
                </c:pt>
                <c:pt idx="29">
                  <c:v>20.32</c:v>
                </c:pt>
                <c:pt idx="30">
                  <c:v>19.77</c:v>
                </c:pt>
                <c:pt idx="31">
                  <c:v>15.61</c:v>
                </c:pt>
                <c:pt idx="32">
                  <c:v>17.05</c:v>
                </c:pt>
                <c:pt idx="33">
                  <c:v>15.09</c:v>
                </c:pt>
                <c:pt idx="34">
                  <c:v>13.9</c:v>
                </c:pt>
                <c:pt idx="35">
                  <c:v>14.92</c:v>
                </c:pt>
                <c:pt idx="36">
                  <c:v>11.72</c:v>
                </c:pt>
                <c:pt idx="37">
                  <c:v>10</c:v>
                </c:pt>
                <c:pt idx="38">
                  <c:v>9.89</c:v>
                </c:pt>
                <c:pt idx="39">
                  <c:v>8.76</c:v>
                </c:pt>
                <c:pt idx="40">
                  <c:v>7.39</c:v>
                </c:pt>
                <c:pt idx="41">
                  <c:v>9.26</c:v>
                </c:pt>
                <c:pt idx="42">
                  <c:v>8.85</c:v>
                </c:pt>
                <c:pt idx="43">
                  <c:v>9.26</c:v>
                </c:pt>
                <c:pt idx="44">
                  <c:v>9.24</c:v>
                </c:pt>
                <c:pt idx="45">
                  <c:v>11.44</c:v>
                </c:pt>
                <c:pt idx="46">
                  <c:v>11.19</c:v>
                </c:pt>
                <c:pt idx="47">
                  <c:v>8.92</c:v>
                </c:pt>
                <c:pt idx="48">
                  <c:v>13.53</c:v>
                </c:pt>
                <c:pt idx="49">
                  <c:v>18.71</c:v>
                </c:pt>
                <c:pt idx="50">
                  <c:v>17.260000000000002</c:v>
                </c:pt>
                <c:pt idx="51">
                  <c:v>16.46</c:v>
                </c:pt>
                <c:pt idx="52">
                  <c:v>9.2200000000000006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8E9-4969-A687-95D60794E72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P/E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Taul1!$A$2:$A$104</c:f>
              <c:numCache>
                <c:formatCode>d\.m\.yyyy;@</c:formatCode>
                <c:ptCount val="103"/>
                <c:pt idx="0">
                  <c:v>44562</c:v>
                </c:pt>
                <c:pt idx="1">
                  <c:v>44197</c:v>
                </c:pt>
                <c:pt idx="2">
                  <c:v>43831</c:v>
                </c:pt>
                <c:pt idx="3">
                  <c:v>43466</c:v>
                </c:pt>
                <c:pt idx="4">
                  <c:v>43101</c:v>
                </c:pt>
                <c:pt idx="5">
                  <c:v>42736</c:v>
                </c:pt>
                <c:pt idx="6">
                  <c:v>42370</c:v>
                </c:pt>
                <c:pt idx="7">
                  <c:v>42005</c:v>
                </c:pt>
                <c:pt idx="8">
                  <c:v>41640</c:v>
                </c:pt>
                <c:pt idx="9">
                  <c:v>41275</c:v>
                </c:pt>
                <c:pt idx="10">
                  <c:v>40909</c:v>
                </c:pt>
                <c:pt idx="11">
                  <c:v>40544</c:v>
                </c:pt>
                <c:pt idx="12">
                  <c:v>40179</c:v>
                </c:pt>
                <c:pt idx="13">
                  <c:v>39814</c:v>
                </c:pt>
                <c:pt idx="14">
                  <c:v>39448</c:v>
                </c:pt>
                <c:pt idx="15">
                  <c:v>39083</c:v>
                </c:pt>
                <c:pt idx="16">
                  <c:v>38718</c:v>
                </c:pt>
                <c:pt idx="17">
                  <c:v>38353</c:v>
                </c:pt>
                <c:pt idx="18">
                  <c:v>37987</c:v>
                </c:pt>
                <c:pt idx="19">
                  <c:v>37622</c:v>
                </c:pt>
                <c:pt idx="20">
                  <c:v>37257</c:v>
                </c:pt>
                <c:pt idx="21">
                  <c:v>36892</c:v>
                </c:pt>
                <c:pt idx="22">
                  <c:v>36526</c:v>
                </c:pt>
                <c:pt idx="23">
                  <c:v>36161</c:v>
                </c:pt>
                <c:pt idx="24">
                  <c:v>35796</c:v>
                </c:pt>
                <c:pt idx="25">
                  <c:v>35431</c:v>
                </c:pt>
                <c:pt idx="26">
                  <c:v>35065</c:v>
                </c:pt>
                <c:pt idx="27">
                  <c:v>34700</c:v>
                </c:pt>
                <c:pt idx="28">
                  <c:v>34335</c:v>
                </c:pt>
                <c:pt idx="29">
                  <c:v>33970</c:v>
                </c:pt>
                <c:pt idx="30">
                  <c:v>33604</c:v>
                </c:pt>
                <c:pt idx="31">
                  <c:v>33239</c:v>
                </c:pt>
                <c:pt idx="32">
                  <c:v>32874</c:v>
                </c:pt>
                <c:pt idx="33">
                  <c:v>32509</c:v>
                </c:pt>
                <c:pt idx="34">
                  <c:v>32143</c:v>
                </c:pt>
                <c:pt idx="35">
                  <c:v>31778</c:v>
                </c:pt>
                <c:pt idx="36">
                  <c:v>31413</c:v>
                </c:pt>
                <c:pt idx="37">
                  <c:v>31048</c:v>
                </c:pt>
                <c:pt idx="38">
                  <c:v>30682</c:v>
                </c:pt>
                <c:pt idx="39">
                  <c:v>30317</c:v>
                </c:pt>
                <c:pt idx="40">
                  <c:v>29952</c:v>
                </c:pt>
                <c:pt idx="41">
                  <c:v>29587</c:v>
                </c:pt>
                <c:pt idx="42">
                  <c:v>29221</c:v>
                </c:pt>
                <c:pt idx="43">
                  <c:v>28856</c:v>
                </c:pt>
                <c:pt idx="44">
                  <c:v>28491</c:v>
                </c:pt>
                <c:pt idx="45">
                  <c:v>28126</c:v>
                </c:pt>
                <c:pt idx="46">
                  <c:v>27760</c:v>
                </c:pt>
                <c:pt idx="47">
                  <c:v>27395</c:v>
                </c:pt>
                <c:pt idx="48">
                  <c:v>27030</c:v>
                </c:pt>
                <c:pt idx="49">
                  <c:v>26665</c:v>
                </c:pt>
                <c:pt idx="50">
                  <c:v>26299</c:v>
                </c:pt>
                <c:pt idx="51">
                  <c:v>25934</c:v>
                </c:pt>
                <c:pt idx="52">
                  <c:v>25569</c:v>
                </c:pt>
              </c:numCache>
            </c:numRef>
          </c:cat>
          <c:val>
            <c:numRef>
              <c:f>Taul1!$C$2:$C$104</c:f>
              <c:numCache>
                <c:formatCode>General</c:formatCode>
                <c:ptCount val="103"/>
                <c:pt idx="0">
                  <c:v>23.12</c:v>
                </c:pt>
                <c:pt idx="1">
                  <c:v>35.96</c:v>
                </c:pt>
                <c:pt idx="2">
                  <c:v>24.88</c:v>
                </c:pt>
                <c:pt idx="3">
                  <c:v>19.600000000000001</c:v>
                </c:pt>
                <c:pt idx="4">
                  <c:v>24.97</c:v>
                </c:pt>
                <c:pt idx="5">
                  <c:v>23.59</c:v>
                </c:pt>
                <c:pt idx="6">
                  <c:v>22.18</c:v>
                </c:pt>
                <c:pt idx="7">
                  <c:v>20.02</c:v>
                </c:pt>
                <c:pt idx="8">
                  <c:v>18.149999999999999</c:v>
                </c:pt>
                <c:pt idx="9">
                  <c:v>17.03</c:v>
                </c:pt>
                <c:pt idx="10">
                  <c:v>14.87</c:v>
                </c:pt>
                <c:pt idx="11">
                  <c:v>16.3</c:v>
                </c:pt>
                <c:pt idx="12">
                  <c:v>20.7</c:v>
                </c:pt>
                <c:pt idx="13">
                  <c:v>70.91</c:v>
                </c:pt>
                <c:pt idx="14">
                  <c:v>21.46</c:v>
                </c:pt>
                <c:pt idx="15">
                  <c:v>17.36</c:v>
                </c:pt>
                <c:pt idx="16">
                  <c:v>18.07</c:v>
                </c:pt>
                <c:pt idx="17">
                  <c:v>19.989999999999998</c:v>
                </c:pt>
                <c:pt idx="18">
                  <c:v>22.73</c:v>
                </c:pt>
                <c:pt idx="19">
                  <c:v>31.43</c:v>
                </c:pt>
                <c:pt idx="20">
                  <c:v>46.17</c:v>
                </c:pt>
                <c:pt idx="21">
                  <c:v>27.55</c:v>
                </c:pt>
                <c:pt idx="22">
                  <c:v>29.04</c:v>
                </c:pt>
                <c:pt idx="23">
                  <c:v>32.92</c:v>
                </c:pt>
                <c:pt idx="24">
                  <c:v>24.29</c:v>
                </c:pt>
                <c:pt idx="25">
                  <c:v>19.53</c:v>
                </c:pt>
                <c:pt idx="26">
                  <c:v>18.079999999999998</c:v>
                </c:pt>
                <c:pt idx="27">
                  <c:v>14.89</c:v>
                </c:pt>
                <c:pt idx="28">
                  <c:v>21.34</c:v>
                </c:pt>
                <c:pt idx="29">
                  <c:v>22.5</c:v>
                </c:pt>
                <c:pt idx="30">
                  <c:v>25.93</c:v>
                </c:pt>
                <c:pt idx="31">
                  <c:v>15.35</c:v>
                </c:pt>
                <c:pt idx="32">
                  <c:v>15.13</c:v>
                </c:pt>
                <c:pt idx="33">
                  <c:v>11.82</c:v>
                </c:pt>
                <c:pt idx="34">
                  <c:v>14.02</c:v>
                </c:pt>
                <c:pt idx="35">
                  <c:v>18.010000000000002</c:v>
                </c:pt>
                <c:pt idx="36">
                  <c:v>14.28</c:v>
                </c:pt>
                <c:pt idx="37">
                  <c:v>10.36</c:v>
                </c:pt>
                <c:pt idx="38">
                  <c:v>11.52</c:v>
                </c:pt>
                <c:pt idx="39">
                  <c:v>11.48</c:v>
                </c:pt>
                <c:pt idx="40">
                  <c:v>7.73</c:v>
                </c:pt>
                <c:pt idx="41">
                  <c:v>9.02</c:v>
                </c:pt>
                <c:pt idx="42">
                  <c:v>7.39</c:v>
                </c:pt>
                <c:pt idx="43">
                  <c:v>7.88</c:v>
                </c:pt>
                <c:pt idx="44">
                  <c:v>8.2799999999999994</c:v>
                </c:pt>
                <c:pt idx="45">
                  <c:v>10.41</c:v>
                </c:pt>
                <c:pt idx="46">
                  <c:v>11.82</c:v>
                </c:pt>
                <c:pt idx="47">
                  <c:v>8.3000000000000007</c:v>
                </c:pt>
                <c:pt idx="48">
                  <c:v>11.68</c:v>
                </c:pt>
                <c:pt idx="49">
                  <c:v>18.09</c:v>
                </c:pt>
                <c:pt idx="50">
                  <c:v>18.010000000000002</c:v>
                </c:pt>
                <c:pt idx="51">
                  <c:v>18.12</c:v>
                </c:pt>
                <c:pt idx="52">
                  <c:v>15.76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8E9-4969-A687-95D60794E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2603976"/>
        <c:axId val="402604304"/>
      </c:lineChart>
      <c:dateAx>
        <c:axId val="402603976"/>
        <c:scaling>
          <c:orientation val="minMax"/>
        </c:scaling>
        <c:delete val="0"/>
        <c:axPos val="b"/>
        <c:numFmt formatCode="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2604304"/>
        <c:crosses val="autoZero"/>
        <c:auto val="0"/>
        <c:lblOffset val="100"/>
        <c:baseTimeUnit val="years"/>
      </c:dateAx>
      <c:valAx>
        <c:axId val="40260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2603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6.4.2023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6D65EC-B164-4B49-BECB-93E513EB2464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21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98668F75-E8FD-434F-8200-EE0EB996FC3D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FE3915-94FD-4A59-9890-BEB35B8A127D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2189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8EF5-09EF-471D-8D6C-3BD51DFFCAFC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5B30F7-7F16-4472-B9CD-E9F04672F938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57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A7E5-E4A9-4B24-BA14-CCDA8BE92790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EFA062F-0002-44A8-BD69-A7D195E5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1C74-6EBB-45A6-A410-B17282A44D69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F05FD01-9F5C-4B7F-A900-F229B66E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171AB47-F13E-43CF-962F-CA9088F1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459616" y="6375522"/>
            <a:ext cx="882074" cy="216048"/>
          </a:xfrm>
          <a:prstGeom prst="rect">
            <a:avLst/>
          </a:prstGeom>
        </p:spPr>
        <p:txBody>
          <a:bodyPr/>
          <a:lstStyle/>
          <a:p>
            <a:fld id="{ADDA0FF2-D40A-4756-84A2-2BBE8DDE1C9C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1388009" y="6375522"/>
            <a:ext cx="2881313" cy="21589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99531" y="6375522"/>
            <a:ext cx="719137" cy="215900"/>
          </a:xfrm>
          <a:prstGeom prst="rect">
            <a:avLst/>
          </a:prstGeom>
        </p:spPr>
        <p:txBody>
          <a:bodyPr/>
          <a:lstStyle/>
          <a:p>
            <a:fld id="{FFFEBCAA-439F-41B8-BD49-91774E008E4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2263" y="5014647"/>
            <a:ext cx="5846118" cy="1133937"/>
          </a:xfrm>
        </p:spPr>
        <p:txBody>
          <a:bodyPr anchor="t" anchorCtr="0"/>
          <a:lstStyle>
            <a:lvl1pPr marL="0" indent="0" algn="l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798277" y="3577884"/>
            <a:ext cx="5840104" cy="1239322"/>
          </a:xfrm>
        </p:spPr>
        <p:txBody>
          <a:bodyPr anchor="t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3CEEF440-6EE0-4102-B817-42297AE2D6AF}"/>
              </a:ext>
            </a:extLst>
          </p:cNvPr>
          <p:cNvSpPr>
            <a:spLocks noChangeAspect="1" noChangeArrowheads="1" noTextEdit="1"/>
          </p:cNvSpPr>
          <p:nvPr userDrawn="1"/>
        </p:nvSpPr>
        <p:spPr bwMode="gray">
          <a:xfrm>
            <a:off x="3563938" y="2009775"/>
            <a:ext cx="483393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34" name="Ryhmä 33">
            <a:extLst>
              <a:ext uri="{FF2B5EF4-FFF2-40B4-BE49-F238E27FC236}">
                <a16:creationId xmlns:a16="http://schemas.microsoft.com/office/drawing/2014/main" id="{34615189-5EF2-4C83-A6DF-4FBB45ABC696}"/>
              </a:ext>
            </a:extLst>
          </p:cNvPr>
          <p:cNvGrpSpPr/>
          <p:nvPr userDrawn="1"/>
        </p:nvGrpSpPr>
        <p:grpSpPr>
          <a:xfrm>
            <a:off x="3570288" y="2024063"/>
            <a:ext cx="2241550" cy="992188"/>
            <a:chOff x="3570288" y="2024063"/>
            <a:chExt cx="2241550" cy="992188"/>
          </a:xfrm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80209A88-55C9-499C-9A22-B57321E39435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3570288" y="2024063"/>
              <a:ext cx="795337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1798B225-9B4E-4D89-B639-AF918C440078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5018088" y="2024063"/>
              <a:ext cx="793750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8C92485D-C624-4308-859B-7E04E5AF1625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3871913" y="2224088"/>
              <a:ext cx="192087" cy="792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E324252-8C59-46AC-A339-A43F76E0435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197350" y="2024063"/>
              <a:ext cx="982662" cy="992188"/>
            </a:xfrm>
            <a:custGeom>
              <a:avLst/>
              <a:gdLst>
                <a:gd name="T0" fmla="*/ 4341 w 5446"/>
                <a:gd name="T1" fmla="*/ 5485 h 5485"/>
                <a:gd name="T2" fmla="*/ 5446 w 5446"/>
                <a:gd name="T3" fmla="*/ 5485 h 5485"/>
                <a:gd name="T4" fmla="*/ 3095 w 5446"/>
                <a:gd name="T5" fmla="*/ 0 h 5485"/>
                <a:gd name="T6" fmla="*/ 2723 w 5446"/>
                <a:gd name="T7" fmla="*/ 0 h 5485"/>
                <a:gd name="T8" fmla="*/ 2351 w 5446"/>
                <a:gd name="T9" fmla="*/ 0 h 5485"/>
                <a:gd name="T10" fmla="*/ 0 w 5446"/>
                <a:gd name="T11" fmla="*/ 5485 h 5485"/>
                <a:gd name="T12" fmla="*/ 1105 w 5446"/>
                <a:gd name="T13" fmla="*/ 5485 h 5485"/>
                <a:gd name="T14" fmla="*/ 2719 w 5446"/>
                <a:gd name="T15" fmla="*/ 1708 h 5485"/>
                <a:gd name="T16" fmla="*/ 4341 w 5446"/>
                <a:gd name="T17" fmla="*/ 5485 h 5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46" h="5485">
                  <a:moveTo>
                    <a:pt x="4341" y="5485"/>
                  </a:moveTo>
                  <a:lnTo>
                    <a:pt x="5446" y="5485"/>
                  </a:lnTo>
                  <a:lnTo>
                    <a:pt x="3095" y="0"/>
                  </a:lnTo>
                  <a:lnTo>
                    <a:pt x="2723" y="0"/>
                  </a:lnTo>
                  <a:lnTo>
                    <a:pt x="2351" y="0"/>
                  </a:lnTo>
                  <a:lnTo>
                    <a:pt x="0" y="5485"/>
                  </a:lnTo>
                  <a:lnTo>
                    <a:pt x="1105" y="5485"/>
                  </a:lnTo>
                  <a:lnTo>
                    <a:pt x="2719" y="1708"/>
                  </a:lnTo>
                  <a:lnTo>
                    <a:pt x="4341" y="54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236D08A2-35C3-4CF2-9E9D-BD72F7E4E21C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5319713" y="2224088"/>
              <a:ext cx="190500" cy="792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E94E7FE4-248A-4EDF-B2D0-3CF717CF5893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4291013" y="2625725"/>
              <a:ext cx="795337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6131A96E-419B-4084-A301-7A1D244D92F7}"/>
              </a:ext>
            </a:extLst>
          </p:cNvPr>
          <p:cNvGrpSpPr/>
          <p:nvPr userDrawn="1"/>
        </p:nvGrpSpPr>
        <p:grpSpPr>
          <a:xfrm>
            <a:off x="6159500" y="2016125"/>
            <a:ext cx="2232025" cy="1014413"/>
            <a:chOff x="6159500" y="2016125"/>
            <a:chExt cx="2232025" cy="1014413"/>
          </a:xfrm>
        </p:grpSpPr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1B152CC0-F675-4BE2-9C34-248FF6087DF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159500" y="2033588"/>
              <a:ext cx="271462" cy="407988"/>
            </a:xfrm>
            <a:custGeom>
              <a:avLst/>
              <a:gdLst>
                <a:gd name="T0" fmla="*/ 529 w 1509"/>
                <a:gd name="T1" fmla="*/ 410 h 2257"/>
                <a:gd name="T2" fmla="*/ 0 w 1509"/>
                <a:gd name="T3" fmla="*/ 410 h 2257"/>
                <a:gd name="T4" fmla="*/ 0 w 1509"/>
                <a:gd name="T5" fmla="*/ 0 h 2257"/>
                <a:gd name="T6" fmla="*/ 1509 w 1509"/>
                <a:gd name="T7" fmla="*/ 0 h 2257"/>
                <a:gd name="T8" fmla="*/ 1509 w 1509"/>
                <a:gd name="T9" fmla="*/ 410 h 2257"/>
                <a:gd name="T10" fmla="*/ 983 w 1509"/>
                <a:gd name="T11" fmla="*/ 410 h 2257"/>
                <a:gd name="T12" fmla="*/ 983 w 1509"/>
                <a:gd name="T13" fmla="*/ 2257 h 2257"/>
                <a:gd name="T14" fmla="*/ 529 w 1509"/>
                <a:gd name="T15" fmla="*/ 2257 h 2257"/>
                <a:gd name="T16" fmla="*/ 529 w 1509"/>
                <a:gd name="T17" fmla="*/ 410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9" h="2257">
                  <a:moveTo>
                    <a:pt x="529" y="410"/>
                  </a:moveTo>
                  <a:lnTo>
                    <a:pt x="0" y="410"/>
                  </a:lnTo>
                  <a:lnTo>
                    <a:pt x="0" y="0"/>
                  </a:lnTo>
                  <a:lnTo>
                    <a:pt x="1509" y="0"/>
                  </a:lnTo>
                  <a:lnTo>
                    <a:pt x="1509" y="410"/>
                  </a:lnTo>
                  <a:lnTo>
                    <a:pt x="983" y="410"/>
                  </a:lnTo>
                  <a:lnTo>
                    <a:pt x="983" y="2257"/>
                  </a:lnTo>
                  <a:lnTo>
                    <a:pt x="529" y="2257"/>
                  </a:lnTo>
                  <a:lnTo>
                    <a:pt x="529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0C2E79F9-5191-49CC-ACDB-1658B953ACA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457950" y="2128838"/>
              <a:ext cx="263525" cy="320675"/>
            </a:xfrm>
            <a:custGeom>
              <a:avLst/>
              <a:gdLst>
                <a:gd name="T0" fmla="*/ 738 w 1463"/>
                <a:gd name="T1" fmla="*/ 1425 h 1769"/>
                <a:gd name="T2" fmla="*/ 1028 w 1463"/>
                <a:gd name="T3" fmla="*/ 1192 h 1769"/>
                <a:gd name="T4" fmla="*/ 735 w 1463"/>
                <a:gd name="T5" fmla="*/ 957 h 1769"/>
                <a:gd name="T6" fmla="*/ 445 w 1463"/>
                <a:gd name="T7" fmla="*/ 1192 h 1769"/>
                <a:gd name="T8" fmla="*/ 738 w 1463"/>
                <a:gd name="T9" fmla="*/ 1425 h 1769"/>
                <a:gd name="T10" fmla="*/ 654 w 1463"/>
                <a:gd name="T11" fmla="*/ 648 h 1769"/>
                <a:gd name="T12" fmla="*/ 1018 w 1463"/>
                <a:gd name="T13" fmla="*/ 741 h 1769"/>
                <a:gd name="T14" fmla="*/ 1018 w 1463"/>
                <a:gd name="T15" fmla="*/ 632 h 1769"/>
                <a:gd name="T16" fmla="*/ 712 w 1463"/>
                <a:gd name="T17" fmla="*/ 383 h 1769"/>
                <a:gd name="T18" fmla="*/ 264 w 1463"/>
                <a:gd name="T19" fmla="*/ 503 h 1769"/>
                <a:gd name="T20" fmla="*/ 96 w 1463"/>
                <a:gd name="T21" fmla="*/ 200 h 1769"/>
                <a:gd name="T22" fmla="*/ 760 w 1463"/>
                <a:gd name="T23" fmla="*/ 0 h 1769"/>
                <a:gd name="T24" fmla="*/ 1463 w 1463"/>
                <a:gd name="T25" fmla="*/ 661 h 1769"/>
                <a:gd name="T26" fmla="*/ 1463 w 1463"/>
                <a:gd name="T27" fmla="*/ 1727 h 1769"/>
                <a:gd name="T28" fmla="*/ 1070 w 1463"/>
                <a:gd name="T29" fmla="*/ 1727 h 1769"/>
                <a:gd name="T30" fmla="*/ 1041 w 1463"/>
                <a:gd name="T31" fmla="*/ 1618 h 1769"/>
                <a:gd name="T32" fmla="*/ 632 w 1463"/>
                <a:gd name="T33" fmla="*/ 1769 h 1769"/>
                <a:gd name="T34" fmla="*/ 0 w 1463"/>
                <a:gd name="T35" fmla="*/ 1205 h 1769"/>
                <a:gd name="T36" fmla="*/ 654 w 1463"/>
                <a:gd name="T37" fmla="*/ 648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3" h="1769">
                  <a:moveTo>
                    <a:pt x="738" y="1425"/>
                  </a:moveTo>
                  <a:cubicBezTo>
                    <a:pt x="905" y="1425"/>
                    <a:pt x="1028" y="1334"/>
                    <a:pt x="1028" y="1192"/>
                  </a:cubicBezTo>
                  <a:cubicBezTo>
                    <a:pt x="1028" y="1044"/>
                    <a:pt x="905" y="957"/>
                    <a:pt x="735" y="957"/>
                  </a:cubicBezTo>
                  <a:cubicBezTo>
                    <a:pt x="564" y="957"/>
                    <a:pt x="445" y="1054"/>
                    <a:pt x="445" y="1192"/>
                  </a:cubicBezTo>
                  <a:cubicBezTo>
                    <a:pt x="445" y="1331"/>
                    <a:pt x="570" y="1425"/>
                    <a:pt x="738" y="1425"/>
                  </a:cubicBezTo>
                  <a:close/>
                  <a:moveTo>
                    <a:pt x="654" y="648"/>
                  </a:moveTo>
                  <a:cubicBezTo>
                    <a:pt x="825" y="648"/>
                    <a:pt x="957" y="699"/>
                    <a:pt x="1018" y="741"/>
                  </a:cubicBezTo>
                  <a:lnTo>
                    <a:pt x="1018" y="632"/>
                  </a:lnTo>
                  <a:cubicBezTo>
                    <a:pt x="1018" y="483"/>
                    <a:pt x="909" y="383"/>
                    <a:pt x="712" y="383"/>
                  </a:cubicBezTo>
                  <a:cubicBezTo>
                    <a:pt x="545" y="383"/>
                    <a:pt x="390" y="438"/>
                    <a:pt x="264" y="503"/>
                  </a:cubicBezTo>
                  <a:lnTo>
                    <a:pt x="96" y="200"/>
                  </a:lnTo>
                  <a:cubicBezTo>
                    <a:pt x="248" y="97"/>
                    <a:pt x="503" y="0"/>
                    <a:pt x="760" y="0"/>
                  </a:cubicBezTo>
                  <a:cubicBezTo>
                    <a:pt x="1302" y="0"/>
                    <a:pt x="1463" y="284"/>
                    <a:pt x="1463" y="661"/>
                  </a:cubicBezTo>
                  <a:lnTo>
                    <a:pt x="1463" y="1727"/>
                  </a:lnTo>
                  <a:lnTo>
                    <a:pt x="1070" y="1727"/>
                  </a:lnTo>
                  <a:lnTo>
                    <a:pt x="1041" y="1618"/>
                  </a:lnTo>
                  <a:cubicBezTo>
                    <a:pt x="954" y="1711"/>
                    <a:pt x="825" y="1769"/>
                    <a:pt x="632" y="1769"/>
                  </a:cubicBezTo>
                  <a:cubicBezTo>
                    <a:pt x="290" y="1769"/>
                    <a:pt x="0" y="1560"/>
                    <a:pt x="0" y="1205"/>
                  </a:cubicBezTo>
                  <a:cubicBezTo>
                    <a:pt x="0" y="873"/>
                    <a:pt x="261" y="648"/>
                    <a:pt x="654" y="6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8837897C-A12D-4ACE-AB08-987753DE9873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6781800" y="2019300"/>
              <a:ext cx="79375" cy="422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73E8FE7C-7CAE-4428-B9E8-2D2E1234E642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907213" y="2128838"/>
              <a:ext cx="328612" cy="320675"/>
            </a:xfrm>
            <a:custGeom>
              <a:avLst/>
              <a:gdLst>
                <a:gd name="T0" fmla="*/ 905 w 1814"/>
                <a:gd name="T1" fmla="*/ 1376 h 1769"/>
                <a:gd name="T2" fmla="*/ 1369 w 1814"/>
                <a:gd name="T3" fmla="*/ 890 h 1769"/>
                <a:gd name="T4" fmla="*/ 905 w 1814"/>
                <a:gd name="T5" fmla="*/ 393 h 1769"/>
                <a:gd name="T6" fmla="*/ 444 w 1814"/>
                <a:gd name="T7" fmla="*/ 890 h 1769"/>
                <a:gd name="T8" fmla="*/ 905 w 1814"/>
                <a:gd name="T9" fmla="*/ 1376 h 1769"/>
                <a:gd name="T10" fmla="*/ 905 w 1814"/>
                <a:gd name="T11" fmla="*/ 0 h 1769"/>
                <a:gd name="T12" fmla="*/ 1814 w 1814"/>
                <a:gd name="T13" fmla="*/ 890 h 1769"/>
                <a:gd name="T14" fmla="*/ 905 w 1814"/>
                <a:gd name="T15" fmla="*/ 1769 h 1769"/>
                <a:gd name="T16" fmla="*/ 0 w 1814"/>
                <a:gd name="T17" fmla="*/ 890 h 1769"/>
                <a:gd name="T18" fmla="*/ 905 w 1814"/>
                <a:gd name="T19" fmla="*/ 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4" h="1769">
                  <a:moveTo>
                    <a:pt x="905" y="1376"/>
                  </a:moveTo>
                  <a:cubicBezTo>
                    <a:pt x="1173" y="1376"/>
                    <a:pt x="1369" y="1176"/>
                    <a:pt x="1369" y="890"/>
                  </a:cubicBezTo>
                  <a:cubicBezTo>
                    <a:pt x="1369" y="603"/>
                    <a:pt x="1173" y="393"/>
                    <a:pt x="905" y="393"/>
                  </a:cubicBezTo>
                  <a:cubicBezTo>
                    <a:pt x="638" y="393"/>
                    <a:pt x="444" y="599"/>
                    <a:pt x="444" y="890"/>
                  </a:cubicBezTo>
                  <a:cubicBezTo>
                    <a:pt x="444" y="1176"/>
                    <a:pt x="641" y="1376"/>
                    <a:pt x="905" y="1376"/>
                  </a:cubicBezTo>
                  <a:close/>
                  <a:moveTo>
                    <a:pt x="905" y="0"/>
                  </a:moveTo>
                  <a:cubicBezTo>
                    <a:pt x="1421" y="0"/>
                    <a:pt x="1814" y="380"/>
                    <a:pt x="1814" y="890"/>
                  </a:cubicBezTo>
                  <a:cubicBezTo>
                    <a:pt x="1814" y="1399"/>
                    <a:pt x="1434" y="1769"/>
                    <a:pt x="905" y="1769"/>
                  </a:cubicBezTo>
                  <a:cubicBezTo>
                    <a:pt x="380" y="1769"/>
                    <a:pt x="0" y="1399"/>
                    <a:pt x="0" y="890"/>
                  </a:cubicBezTo>
                  <a:cubicBezTo>
                    <a:pt x="0" y="377"/>
                    <a:pt x="393" y="0"/>
                    <a:pt x="9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D9B90B88-F49D-4A5B-A930-EBE36ABEAF7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78688" y="2136775"/>
              <a:ext cx="265112" cy="312738"/>
            </a:xfrm>
            <a:custGeom>
              <a:avLst/>
              <a:gdLst>
                <a:gd name="T0" fmla="*/ 0 w 1470"/>
                <a:gd name="T1" fmla="*/ 973 h 1727"/>
                <a:gd name="T2" fmla="*/ 0 w 1470"/>
                <a:gd name="T3" fmla="*/ 0 h 1727"/>
                <a:gd name="T4" fmla="*/ 445 w 1470"/>
                <a:gd name="T5" fmla="*/ 0 h 1727"/>
                <a:gd name="T6" fmla="*/ 445 w 1470"/>
                <a:gd name="T7" fmla="*/ 1025 h 1727"/>
                <a:gd name="T8" fmla="*/ 725 w 1470"/>
                <a:gd name="T9" fmla="*/ 1328 h 1727"/>
                <a:gd name="T10" fmla="*/ 1025 w 1470"/>
                <a:gd name="T11" fmla="*/ 1012 h 1727"/>
                <a:gd name="T12" fmla="*/ 1025 w 1470"/>
                <a:gd name="T13" fmla="*/ 0 h 1727"/>
                <a:gd name="T14" fmla="*/ 1470 w 1470"/>
                <a:gd name="T15" fmla="*/ 0 h 1727"/>
                <a:gd name="T16" fmla="*/ 1470 w 1470"/>
                <a:gd name="T17" fmla="*/ 1685 h 1727"/>
                <a:gd name="T18" fmla="*/ 1034 w 1470"/>
                <a:gd name="T19" fmla="*/ 1685 h 1727"/>
                <a:gd name="T20" fmla="*/ 1034 w 1470"/>
                <a:gd name="T21" fmla="*/ 1489 h 1727"/>
                <a:gd name="T22" fmla="*/ 583 w 1470"/>
                <a:gd name="T23" fmla="*/ 1727 h 1727"/>
                <a:gd name="T24" fmla="*/ 0 w 1470"/>
                <a:gd name="T25" fmla="*/ 973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7">
                  <a:moveTo>
                    <a:pt x="0" y="973"/>
                  </a:moveTo>
                  <a:lnTo>
                    <a:pt x="0" y="0"/>
                  </a:lnTo>
                  <a:lnTo>
                    <a:pt x="445" y="0"/>
                  </a:lnTo>
                  <a:lnTo>
                    <a:pt x="445" y="1025"/>
                  </a:lnTo>
                  <a:cubicBezTo>
                    <a:pt x="445" y="1212"/>
                    <a:pt x="573" y="1328"/>
                    <a:pt x="725" y="1328"/>
                  </a:cubicBezTo>
                  <a:cubicBezTo>
                    <a:pt x="909" y="1328"/>
                    <a:pt x="1025" y="1192"/>
                    <a:pt x="1025" y="1012"/>
                  </a:cubicBezTo>
                  <a:lnTo>
                    <a:pt x="1025" y="0"/>
                  </a:lnTo>
                  <a:lnTo>
                    <a:pt x="1470" y="0"/>
                  </a:lnTo>
                  <a:lnTo>
                    <a:pt x="1470" y="1685"/>
                  </a:lnTo>
                  <a:lnTo>
                    <a:pt x="1034" y="1685"/>
                  </a:lnTo>
                  <a:lnTo>
                    <a:pt x="1034" y="1489"/>
                  </a:lnTo>
                  <a:cubicBezTo>
                    <a:pt x="963" y="1605"/>
                    <a:pt x="802" y="1727"/>
                    <a:pt x="583" y="1727"/>
                  </a:cubicBezTo>
                  <a:cubicBezTo>
                    <a:pt x="103" y="1727"/>
                    <a:pt x="0" y="1331"/>
                    <a:pt x="0" y="9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299D71E6-445A-4AC3-B93D-503E771F92C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83488" y="2128838"/>
              <a:ext cx="230187" cy="320675"/>
            </a:xfrm>
            <a:custGeom>
              <a:avLst/>
              <a:gdLst>
                <a:gd name="T0" fmla="*/ 0 w 1276"/>
                <a:gd name="T1" fmla="*/ 1457 h 1769"/>
                <a:gd name="T2" fmla="*/ 261 w 1276"/>
                <a:gd name="T3" fmla="*/ 1225 h 1769"/>
                <a:gd name="T4" fmla="*/ 648 w 1276"/>
                <a:gd name="T5" fmla="*/ 1408 h 1769"/>
                <a:gd name="T6" fmla="*/ 854 w 1276"/>
                <a:gd name="T7" fmla="*/ 1257 h 1769"/>
                <a:gd name="T8" fmla="*/ 58 w 1276"/>
                <a:gd name="T9" fmla="*/ 499 h 1769"/>
                <a:gd name="T10" fmla="*/ 670 w 1276"/>
                <a:gd name="T11" fmla="*/ 0 h 1769"/>
                <a:gd name="T12" fmla="*/ 1247 w 1276"/>
                <a:gd name="T13" fmla="*/ 300 h 1769"/>
                <a:gd name="T14" fmla="*/ 954 w 1276"/>
                <a:gd name="T15" fmla="*/ 519 h 1769"/>
                <a:gd name="T16" fmla="*/ 651 w 1276"/>
                <a:gd name="T17" fmla="*/ 358 h 1769"/>
                <a:gd name="T18" fmla="*/ 477 w 1276"/>
                <a:gd name="T19" fmla="*/ 493 h 1769"/>
                <a:gd name="T20" fmla="*/ 1276 w 1276"/>
                <a:gd name="T21" fmla="*/ 1234 h 1769"/>
                <a:gd name="T22" fmla="*/ 628 w 1276"/>
                <a:gd name="T23" fmla="*/ 1769 h 1769"/>
                <a:gd name="T24" fmla="*/ 0 w 1276"/>
                <a:gd name="T25" fmla="*/ 1457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6" h="1769">
                  <a:moveTo>
                    <a:pt x="0" y="1457"/>
                  </a:moveTo>
                  <a:lnTo>
                    <a:pt x="261" y="1225"/>
                  </a:lnTo>
                  <a:cubicBezTo>
                    <a:pt x="345" y="1321"/>
                    <a:pt x="458" y="1408"/>
                    <a:pt x="648" y="1408"/>
                  </a:cubicBezTo>
                  <a:cubicBezTo>
                    <a:pt x="773" y="1408"/>
                    <a:pt x="854" y="1354"/>
                    <a:pt x="854" y="1257"/>
                  </a:cubicBezTo>
                  <a:cubicBezTo>
                    <a:pt x="854" y="999"/>
                    <a:pt x="58" y="1099"/>
                    <a:pt x="58" y="499"/>
                  </a:cubicBezTo>
                  <a:cubicBezTo>
                    <a:pt x="58" y="187"/>
                    <a:pt x="325" y="0"/>
                    <a:pt x="670" y="0"/>
                  </a:cubicBezTo>
                  <a:cubicBezTo>
                    <a:pt x="989" y="0"/>
                    <a:pt x="1167" y="168"/>
                    <a:pt x="1247" y="300"/>
                  </a:cubicBezTo>
                  <a:lnTo>
                    <a:pt x="954" y="519"/>
                  </a:lnTo>
                  <a:cubicBezTo>
                    <a:pt x="902" y="454"/>
                    <a:pt x="809" y="358"/>
                    <a:pt x="651" y="358"/>
                  </a:cubicBezTo>
                  <a:cubicBezTo>
                    <a:pt x="548" y="358"/>
                    <a:pt x="477" y="409"/>
                    <a:pt x="477" y="493"/>
                  </a:cubicBezTo>
                  <a:cubicBezTo>
                    <a:pt x="477" y="761"/>
                    <a:pt x="1276" y="632"/>
                    <a:pt x="1276" y="1234"/>
                  </a:cubicBezTo>
                  <a:cubicBezTo>
                    <a:pt x="1276" y="1563"/>
                    <a:pt x="993" y="1769"/>
                    <a:pt x="628" y="1769"/>
                  </a:cubicBezTo>
                  <a:cubicBezTo>
                    <a:pt x="296" y="1769"/>
                    <a:pt x="90" y="1602"/>
                    <a:pt x="0" y="14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1D1FA3BA-2F9E-4E46-9FEE-C9CD17110B8E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7945438" y="2016125"/>
              <a:ext cx="142875" cy="536575"/>
            </a:xfrm>
            <a:custGeom>
              <a:avLst/>
              <a:gdLst>
                <a:gd name="T0" fmla="*/ 528 w 789"/>
                <a:gd name="T1" fmla="*/ 0 h 2962"/>
                <a:gd name="T2" fmla="*/ 789 w 789"/>
                <a:gd name="T3" fmla="*/ 255 h 2962"/>
                <a:gd name="T4" fmla="*/ 528 w 789"/>
                <a:gd name="T5" fmla="*/ 509 h 2962"/>
                <a:gd name="T6" fmla="*/ 270 w 789"/>
                <a:gd name="T7" fmla="*/ 255 h 2962"/>
                <a:gd name="T8" fmla="*/ 528 w 789"/>
                <a:gd name="T9" fmla="*/ 0 h 2962"/>
                <a:gd name="T10" fmla="*/ 309 w 789"/>
                <a:gd name="T11" fmla="*/ 661 h 2962"/>
                <a:gd name="T12" fmla="*/ 754 w 789"/>
                <a:gd name="T13" fmla="*/ 661 h 2962"/>
                <a:gd name="T14" fmla="*/ 754 w 789"/>
                <a:gd name="T15" fmla="*/ 2369 h 2962"/>
                <a:gd name="T16" fmla="*/ 109 w 789"/>
                <a:gd name="T17" fmla="*/ 2962 h 2962"/>
                <a:gd name="T18" fmla="*/ 0 w 789"/>
                <a:gd name="T19" fmla="*/ 2956 h 2962"/>
                <a:gd name="T20" fmla="*/ 0 w 789"/>
                <a:gd name="T21" fmla="*/ 2579 h 2962"/>
                <a:gd name="T22" fmla="*/ 77 w 789"/>
                <a:gd name="T23" fmla="*/ 2585 h 2962"/>
                <a:gd name="T24" fmla="*/ 309 w 789"/>
                <a:gd name="T25" fmla="*/ 2350 h 2962"/>
                <a:gd name="T26" fmla="*/ 309 w 789"/>
                <a:gd name="T27" fmla="*/ 661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9" h="2962">
                  <a:moveTo>
                    <a:pt x="528" y="0"/>
                  </a:moveTo>
                  <a:cubicBezTo>
                    <a:pt x="676" y="0"/>
                    <a:pt x="789" y="110"/>
                    <a:pt x="789" y="255"/>
                  </a:cubicBezTo>
                  <a:cubicBezTo>
                    <a:pt x="789" y="400"/>
                    <a:pt x="676" y="509"/>
                    <a:pt x="528" y="509"/>
                  </a:cubicBezTo>
                  <a:cubicBezTo>
                    <a:pt x="383" y="509"/>
                    <a:pt x="270" y="400"/>
                    <a:pt x="270" y="255"/>
                  </a:cubicBezTo>
                  <a:cubicBezTo>
                    <a:pt x="270" y="110"/>
                    <a:pt x="383" y="0"/>
                    <a:pt x="528" y="0"/>
                  </a:cubicBezTo>
                  <a:close/>
                  <a:moveTo>
                    <a:pt x="309" y="661"/>
                  </a:moveTo>
                  <a:lnTo>
                    <a:pt x="754" y="661"/>
                  </a:lnTo>
                  <a:lnTo>
                    <a:pt x="754" y="2369"/>
                  </a:lnTo>
                  <a:cubicBezTo>
                    <a:pt x="754" y="2814"/>
                    <a:pt x="473" y="2962"/>
                    <a:pt x="109" y="2962"/>
                  </a:cubicBezTo>
                  <a:cubicBezTo>
                    <a:pt x="58" y="2962"/>
                    <a:pt x="0" y="2956"/>
                    <a:pt x="0" y="2956"/>
                  </a:cubicBezTo>
                  <a:lnTo>
                    <a:pt x="0" y="2579"/>
                  </a:lnTo>
                  <a:cubicBezTo>
                    <a:pt x="0" y="2579"/>
                    <a:pt x="45" y="2585"/>
                    <a:pt x="77" y="2585"/>
                  </a:cubicBezTo>
                  <a:cubicBezTo>
                    <a:pt x="238" y="2585"/>
                    <a:pt x="309" y="2501"/>
                    <a:pt x="309" y="2350"/>
                  </a:cubicBezTo>
                  <a:lnTo>
                    <a:pt x="309" y="6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478C6C4D-425E-40B0-A099-57304BC1412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8128000" y="2128838"/>
              <a:ext cx="263525" cy="320675"/>
            </a:xfrm>
            <a:custGeom>
              <a:avLst/>
              <a:gdLst>
                <a:gd name="T0" fmla="*/ 655 w 1464"/>
                <a:gd name="T1" fmla="*/ 648 h 1769"/>
                <a:gd name="T2" fmla="*/ 1019 w 1464"/>
                <a:gd name="T3" fmla="*/ 741 h 1769"/>
                <a:gd name="T4" fmla="*/ 1019 w 1464"/>
                <a:gd name="T5" fmla="*/ 632 h 1769"/>
                <a:gd name="T6" fmla="*/ 713 w 1464"/>
                <a:gd name="T7" fmla="*/ 383 h 1769"/>
                <a:gd name="T8" fmla="*/ 265 w 1464"/>
                <a:gd name="T9" fmla="*/ 503 h 1769"/>
                <a:gd name="T10" fmla="*/ 97 w 1464"/>
                <a:gd name="T11" fmla="*/ 200 h 1769"/>
                <a:gd name="T12" fmla="*/ 761 w 1464"/>
                <a:gd name="T13" fmla="*/ 0 h 1769"/>
                <a:gd name="T14" fmla="*/ 1464 w 1464"/>
                <a:gd name="T15" fmla="*/ 661 h 1769"/>
                <a:gd name="T16" fmla="*/ 1464 w 1464"/>
                <a:gd name="T17" fmla="*/ 1727 h 1769"/>
                <a:gd name="T18" fmla="*/ 1071 w 1464"/>
                <a:gd name="T19" fmla="*/ 1727 h 1769"/>
                <a:gd name="T20" fmla="*/ 1042 w 1464"/>
                <a:gd name="T21" fmla="*/ 1618 h 1769"/>
                <a:gd name="T22" fmla="*/ 632 w 1464"/>
                <a:gd name="T23" fmla="*/ 1769 h 1769"/>
                <a:gd name="T24" fmla="*/ 0 w 1464"/>
                <a:gd name="T25" fmla="*/ 1205 h 1769"/>
                <a:gd name="T26" fmla="*/ 655 w 1464"/>
                <a:gd name="T27" fmla="*/ 648 h 1769"/>
                <a:gd name="T28" fmla="*/ 739 w 1464"/>
                <a:gd name="T29" fmla="*/ 1425 h 1769"/>
                <a:gd name="T30" fmla="*/ 1029 w 1464"/>
                <a:gd name="T31" fmla="*/ 1192 h 1769"/>
                <a:gd name="T32" fmla="*/ 735 w 1464"/>
                <a:gd name="T33" fmla="*/ 957 h 1769"/>
                <a:gd name="T34" fmla="*/ 445 w 1464"/>
                <a:gd name="T35" fmla="*/ 1192 h 1769"/>
                <a:gd name="T36" fmla="*/ 739 w 1464"/>
                <a:gd name="T37" fmla="*/ 1425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4" h="1769">
                  <a:moveTo>
                    <a:pt x="655" y="648"/>
                  </a:moveTo>
                  <a:cubicBezTo>
                    <a:pt x="826" y="648"/>
                    <a:pt x="958" y="699"/>
                    <a:pt x="1019" y="741"/>
                  </a:cubicBezTo>
                  <a:lnTo>
                    <a:pt x="1019" y="632"/>
                  </a:lnTo>
                  <a:cubicBezTo>
                    <a:pt x="1019" y="483"/>
                    <a:pt x="909" y="383"/>
                    <a:pt x="713" y="383"/>
                  </a:cubicBezTo>
                  <a:cubicBezTo>
                    <a:pt x="545" y="383"/>
                    <a:pt x="390" y="438"/>
                    <a:pt x="265" y="503"/>
                  </a:cubicBezTo>
                  <a:lnTo>
                    <a:pt x="97" y="200"/>
                  </a:lnTo>
                  <a:cubicBezTo>
                    <a:pt x="249" y="97"/>
                    <a:pt x="503" y="0"/>
                    <a:pt x="761" y="0"/>
                  </a:cubicBezTo>
                  <a:cubicBezTo>
                    <a:pt x="1303" y="0"/>
                    <a:pt x="1464" y="284"/>
                    <a:pt x="1464" y="661"/>
                  </a:cubicBezTo>
                  <a:lnTo>
                    <a:pt x="1464" y="1727"/>
                  </a:lnTo>
                  <a:lnTo>
                    <a:pt x="1071" y="1727"/>
                  </a:lnTo>
                  <a:lnTo>
                    <a:pt x="1042" y="1618"/>
                  </a:lnTo>
                  <a:cubicBezTo>
                    <a:pt x="955" y="1711"/>
                    <a:pt x="826" y="1769"/>
                    <a:pt x="632" y="1769"/>
                  </a:cubicBezTo>
                  <a:cubicBezTo>
                    <a:pt x="291" y="1769"/>
                    <a:pt x="0" y="1560"/>
                    <a:pt x="0" y="1205"/>
                  </a:cubicBezTo>
                  <a:cubicBezTo>
                    <a:pt x="0" y="873"/>
                    <a:pt x="262" y="648"/>
                    <a:pt x="655" y="648"/>
                  </a:cubicBezTo>
                  <a:close/>
                  <a:moveTo>
                    <a:pt x="739" y="1425"/>
                  </a:moveTo>
                  <a:cubicBezTo>
                    <a:pt x="906" y="1425"/>
                    <a:pt x="1029" y="1334"/>
                    <a:pt x="1029" y="1192"/>
                  </a:cubicBezTo>
                  <a:cubicBezTo>
                    <a:pt x="1029" y="1044"/>
                    <a:pt x="906" y="957"/>
                    <a:pt x="735" y="957"/>
                  </a:cubicBezTo>
                  <a:cubicBezTo>
                    <a:pt x="564" y="957"/>
                    <a:pt x="445" y="1054"/>
                    <a:pt x="445" y="1192"/>
                  </a:cubicBezTo>
                  <a:cubicBezTo>
                    <a:pt x="445" y="1331"/>
                    <a:pt x="571" y="1425"/>
                    <a:pt x="739" y="14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00889FCC-5C4E-4A51-B24F-BEA3FE81830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194425" y="2709863"/>
              <a:ext cx="265112" cy="312738"/>
            </a:xfrm>
            <a:custGeom>
              <a:avLst/>
              <a:gdLst>
                <a:gd name="T0" fmla="*/ 1470 w 1470"/>
                <a:gd name="T1" fmla="*/ 755 h 1728"/>
                <a:gd name="T2" fmla="*/ 1470 w 1470"/>
                <a:gd name="T3" fmla="*/ 1728 h 1728"/>
                <a:gd name="T4" fmla="*/ 1025 w 1470"/>
                <a:gd name="T5" fmla="*/ 1728 h 1728"/>
                <a:gd name="T6" fmla="*/ 1025 w 1470"/>
                <a:gd name="T7" fmla="*/ 703 h 1728"/>
                <a:gd name="T8" fmla="*/ 745 w 1470"/>
                <a:gd name="T9" fmla="*/ 400 h 1728"/>
                <a:gd name="T10" fmla="*/ 445 w 1470"/>
                <a:gd name="T11" fmla="*/ 716 h 1728"/>
                <a:gd name="T12" fmla="*/ 445 w 1470"/>
                <a:gd name="T13" fmla="*/ 1728 h 1728"/>
                <a:gd name="T14" fmla="*/ 0 w 1470"/>
                <a:gd name="T15" fmla="*/ 1728 h 1728"/>
                <a:gd name="T16" fmla="*/ 0 w 1470"/>
                <a:gd name="T17" fmla="*/ 42 h 1728"/>
                <a:gd name="T18" fmla="*/ 435 w 1470"/>
                <a:gd name="T19" fmla="*/ 42 h 1728"/>
                <a:gd name="T20" fmla="*/ 435 w 1470"/>
                <a:gd name="T21" fmla="*/ 239 h 1728"/>
                <a:gd name="T22" fmla="*/ 886 w 1470"/>
                <a:gd name="T23" fmla="*/ 0 h 1728"/>
                <a:gd name="T24" fmla="*/ 1470 w 1470"/>
                <a:gd name="T25" fmla="*/ 755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8">
                  <a:moveTo>
                    <a:pt x="1470" y="755"/>
                  </a:moveTo>
                  <a:lnTo>
                    <a:pt x="1470" y="1728"/>
                  </a:lnTo>
                  <a:lnTo>
                    <a:pt x="1025" y="1728"/>
                  </a:lnTo>
                  <a:lnTo>
                    <a:pt x="1025" y="703"/>
                  </a:lnTo>
                  <a:cubicBezTo>
                    <a:pt x="1025" y="516"/>
                    <a:pt x="896" y="400"/>
                    <a:pt x="745" y="400"/>
                  </a:cubicBezTo>
                  <a:cubicBezTo>
                    <a:pt x="561" y="400"/>
                    <a:pt x="445" y="535"/>
                    <a:pt x="445" y="716"/>
                  </a:cubicBezTo>
                  <a:lnTo>
                    <a:pt x="445" y="1728"/>
                  </a:lnTo>
                  <a:lnTo>
                    <a:pt x="0" y="1728"/>
                  </a:lnTo>
                  <a:lnTo>
                    <a:pt x="0" y="42"/>
                  </a:lnTo>
                  <a:lnTo>
                    <a:pt x="435" y="42"/>
                  </a:lnTo>
                  <a:lnTo>
                    <a:pt x="435" y="239"/>
                  </a:lnTo>
                  <a:cubicBezTo>
                    <a:pt x="506" y="123"/>
                    <a:pt x="667" y="0"/>
                    <a:pt x="886" y="0"/>
                  </a:cubicBezTo>
                  <a:cubicBezTo>
                    <a:pt x="1367" y="0"/>
                    <a:pt x="1470" y="397"/>
                    <a:pt x="1470" y="7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3E125740-67C6-4E12-9A2C-EE0AA7C306A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518275" y="2717800"/>
              <a:ext cx="265112" cy="312738"/>
            </a:xfrm>
            <a:custGeom>
              <a:avLst/>
              <a:gdLst>
                <a:gd name="T0" fmla="*/ 0 w 1470"/>
                <a:gd name="T1" fmla="*/ 974 h 1728"/>
                <a:gd name="T2" fmla="*/ 0 w 1470"/>
                <a:gd name="T3" fmla="*/ 0 h 1728"/>
                <a:gd name="T4" fmla="*/ 445 w 1470"/>
                <a:gd name="T5" fmla="*/ 0 h 1728"/>
                <a:gd name="T6" fmla="*/ 445 w 1470"/>
                <a:gd name="T7" fmla="*/ 1025 h 1728"/>
                <a:gd name="T8" fmla="*/ 725 w 1470"/>
                <a:gd name="T9" fmla="*/ 1328 h 1728"/>
                <a:gd name="T10" fmla="*/ 1025 w 1470"/>
                <a:gd name="T11" fmla="*/ 1012 h 1728"/>
                <a:gd name="T12" fmla="*/ 1025 w 1470"/>
                <a:gd name="T13" fmla="*/ 0 h 1728"/>
                <a:gd name="T14" fmla="*/ 1470 w 1470"/>
                <a:gd name="T15" fmla="*/ 0 h 1728"/>
                <a:gd name="T16" fmla="*/ 1470 w 1470"/>
                <a:gd name="T17" fmla="*/ 1686 h 1728"/>
                <a:gd name="T18" fmla="*/ 1035 w 1470"/>
                <a:gd name="T19" fmla="*/ 1686 h 1728"/>
                <a:gd name="T20" fmla="*/ 1035 w 1470"/>
                <a:gd name="T21" fmla="*/ 1489 h 1728"/>
                <a:gd name="T22" fmla="*/ 583 w 1470"/>
                <a:gd name="T23" fmla="*/ 1728 h 1728"/>
                <a:gd name="T24" fmla="*/ 0 w 1470"/>
                <a:gd name="T25" fmla="*/ 974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8">
                  <a:moveTo>
                    <a:pt x="0" y="974"/>
                  </a:moveTo>
                  <a:lnTo>
                    <a:pt x="0" y="0"/>
                  </a:lnTo>
                  <a:lnTo>
                    <a:pt x="445" y="0"/>
                  </a:lnTo>
                  <a:lnTo>
                    <a:pt x="445" y="1025"/>
                  </a:lnTo>
                  <a:cubicBezTo>
                    <a:pt x="445" y="1212"/>
                    <a:pt x="574" y="1328"/>
                    <a:pt x="725" y="1328"/>
                  </a:cubicBezTo>
                  <a:cubicBezTo>
                    <a:pt x="909" y="1328"/>
                    <a:pt x="1025" y="1193"/>
                    <a:pt x="1025" y="1012"/>
                  </a:cubicBezTo>
                  <a:lnTo>
                    <a:pt x="1025" y="0"/>
                  </a:lnTo>
                  <a:lnTo>
                    <a:pt x="1470" y="0"/>
                  </a:lnTo>
                  <a:lnTo>
                    <a:pt x="1470" y="1686"/>
                  </a:lnTo>
                  <a:lnTo>
                    <a:pt x="1035" y="1686"/>
                  </a:lnTo>
                  <a:lnTo>
                    <a:pt x="1035" y="1489"/>
                  </a:lnTo>
                  <a:cubicBezTo>
                    <a:pt x="964" y="1605"/>
                    <a:pt x="803" y="1728"/>
                    <a:pt x="583" y="1728"/>
                  </a:cubicBezTo>
                  <a:cubicBezTo>
                    <a:pt x="103" y="1728"/>
                    <a:pt x="0" y="1331"/>
                    <a:pt x="0" y="9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0DDDE2EB-B4F7-4169-9B23-A95BC4E8E8D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826250" y="2709863"/>
              <a:ext cx="328612" cy="320675"/>
            </a:xfrm>
            <a:custGeom>
              <a:avLst/>
              <a:gdLst>
                <a:gd name="T0" fmla="*/ 906 w 1815"/>
                <a:gd name="T1" fmla="*/ 0 h 1770"/>
                <a:gd name="T2" fmla="*/ 1815 w 1815"/>
                <a:gd name="T3" fmla="*/ 890 h 1770"/>
                <a:gd name="T4" fmla="*/ 906 w 1815"/>
                <a:gd name="T5" fmla="*/ 1770 h 1770"/>
                <a:gd name="T6" fmla="*/ 0 w 1815"/>
                <a:gd name="T7" fmla="*/ 890 h 1770"/>
                <a:gd name="T8" fmla="*/ 906 w 1815"/>
                <a:gd name="T9" fmla="*/ 0 h 1770"/>
                <a:gd name="T10" fmla="*/ 906 w 1815"/>
                <a:gd name="T11" fmla="*/ 1377 h 1770"/>
                <a:gd name="T12" fmla="*/ 1370 w 1815"/>
                <a:gd name="T13" fmla="*/ 890 h 1770"/>
                <a:gd name="T14" fmla="*/ 906 w 1815"/>
                <a:gd name="T15" fmla="*/ 394 h 1770"/>
                <a:gd name="T16" fmla="*/ 445 w 1815"/>
                <a:gd name="T17" fmla="*/ 890 h 1770"/>
                <a:gd name="T18" fmla="*/ 906 w 1815"/>
                <a:gd name="T19" fmla="*/ 137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5" h="1770">
                  <a:moveTo>
                    <a:pt x="906" y="0"/>
                  </a:moveTo>
                  <a:cubicBezTo>
                    <a:pt x="1422" y="0"/>
                    <a:pt x="1815" y="381"/>
                    <a:pt x="1815" y="890"/>
                  </a:cubicBezTo>
                  <a:cubicBezTo>
                    <a:pt x="1815" y="1399"/>
                    <a:pt x="1435" y="1770"/>
                    <a:pt x="906" y="1770"/>
                  </a:cubicBezTo>
                  <a:cubicBezTo>
                    <a:pt x="381" y="1770"/>
                    <a:pt x="0" y="1399"/>
                    <a:pt x="0" y="890"/>
                  </a:cubicBezTo>
                  <a:cubicBezTo>
                    <a:pt x="0" y="377"/>
                    <a:pt x="394" y="0"/>
                    <a:pt x="906" y="0"/>
                  </a:cubicBezTo>
                  <a:close/>
                  <a:moveTo>
                    <a:pt x="906" y="1377"/>
                  </a:moveTo>
                  <a:cubicBezTo>
                    <a:pt x="1174" y="1377"/>
                    <a:pt x="1370" y="1177"/>
                    <a:pt x="1370" y="890"/>
                  </a:cubicBezTo>
                  <a:cubicBezTo>
                    <a:pt x="1370" y="603"/>
                    <a:pt x="1174" y="394"/>
                    <a:pt x="906" y="394"/>
                  </a:cubicBezTo>
                  <a:cubicBezTo>
                    <a:pt x="639" y="394"/>
                    <a:pt x="445" y="600"/>
                    <a:pt x="445" y="890"/>
                  </a:cubicBezTo>
                  <a:cubicBezTo>
                    <a:pt x="445" y="1177"/>
                    <a:pt x="642" y="1377"/>
                    <a:pt x="906" y="13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20A1AD4D-A9D1-4010-8D0A-52CB2DAD39F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00900" y="2709863"/>
              <a:ext cx="161925" cy="312738"/>
            </a:xfrm>
            <a:custGeom>
              <a:avLst/>
              <a:gdLst>
                <a:gd name="T0" fmla="*/ 899 w 899"/>
                <a:gd name="T1" fmla="*/ 452 h 1728"/>
                <a:gd name="T2" fmla="*/ 445 w 899"/>
                <a:gd name="T3" fmla="*/ 993 h 1728"/>
                <a:gd name="T4" fmla="*/ 445 w 899"/>
                <a:gd name="T5" fmla="*/ 1728 h 1728"/>
                <a:gd name="T6" fmla="*/ 0 w 899"/>
                <a:gd name="T7" fmla="*/ 1728 h 1728"/>
                <a:gd name="T8" fmla="*/ 0 w 899"/>
                <a:gd name="T9" fmla="*/ 42 h 1728"/>
                <a:gd name="T10" fmla="*/ 435 w 899"/>
                <a:gd name="T11" fmla="*/ 42 h 1728"/>
                <a:gd name="T12" fmla="*/ 435 w 899"/>
                <a:gd name="T13" fmla="*/ 287 h 1728"/>
                <a:gd name="T14" fmla="*/ 899 w 899"/>
                <a:gd name="T15" fmla="*/ 0 h 1728"/>
                <a:gd name="T16" fmla="*/ 899 w 899"/>
                <a:gd name="T17" fmla="*/ 45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9" h="1728">
                  <a:moveTo>
                    <a:pt x="899" y="452"/>
                  </a:moveTo>
                  <a:cubicBezTo>
                    <a:pt x="567" y="452"/>
                    <a:pt x="445" y="658"/>
                    <a:pt x="445" y="993"/>
                  </a:cubicBezTo>
                  <a:lnTo>
                    <a:pt x="445" y="1728"/>
                  </a:lnTo>
                  <a:lnTo>
                    <a:pt x="0" y="1728"/>
                  </a:lnTo>
                  <a:lnTo>
                    <a:pt x="0" y="42"/>
                  </a:lnTo>
                  <a:lnTo>
                    <a:pt x="435" y="42"/>
                  </a:lnTo>
                  <a:lnTo>
                    <a:pt x="435" y="287"/>
                  </a:lnTo>
                  <a:cubicBezTo>
                    <a:pt x="509" y="120"/>
                    <a:pt x="677" y="0"/>
                    <a:pt x="899" y="0"/>
                  </a:cubicBezTo>
                  <a:lnTo>
                    <a:pt x="899" y="4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536F46DB-652C-4113-85C2-166999775940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7381875" y="2709863"/>
              <a:ext cx="296862" cy="320675"/>
            </a:xfrm>
            <a:custGeom>
              <a:avLst/>
              <a:gdLst>
                <a:gd name="T0" fmla="*/ 825 w 1643"/>
                <a:gd name="T1" fmla="*/ 0 h 1770"/>
                <a:gd name="T2" fmla="*/ 1643 w 1643"/>
                <a:gd name="T3" fmla="*/ 900 h 1770"/>
                <a:gd name="T4" fmla="*/ 1640 w 1643"/>
                <a:gd name="T5" fmla="*/ 996 h 1770"/>
                <a:gd name="T6" fmla="*/ 454 w 1643"/>
                <a:gd name="T7" fmla="*/ 996 h 1770"/>
                <a:gd name="T8" fmla="*/ 892 w 1643"/>
                <a:gd name="T9" fmla="*/ 1383 h 1770"/>
                <a:gd name="T10" fmla="*/ 1302 w 1643"/>
                <a:gd name="T11" fmla="*/ 1177 h 1770"/>
                <a:gd name="T12" fmla="*/ 1595 w 1643"/>
                <a:gd name="T13" fmla="*/ 1399 h 1770"/>
                <a:gd name="T14" fmla="*/ 886 w 1643"/>
                <a:gd name="T15" fmla="*/ 1770 h 1770"/>
                <a:gd name="T16" fmla="*/ 0 w 1643"/>
                <a:gd name="T17" fmla="*/ 890 h 1770"/>
                <a:gd name="T18" fmla="*/ 825 w 1643"/>
                <a:gd name="T19" fmla="*/ 0 h 1770"/>
                <a:gd name="T20" fmla="*/ 1192 w 1643"/>
                <a:gd name="T21" fmla="*/ 706 h 1770"/>
                <a:gd name="T22" fmla="*/ 831 w 1643"/>
                <a:gd name="T23" fmla="*/ 365 h 1770"/>
                <a:gd name="T24" fmla="*/ 467 w 1643"/>
                <a:gd name="T25" fmla="*/ 706 h 1770"/>
                <a:gd name="T26" fmla="*/ 1192 w 1643"/>
                <a:gd name="T27" fmla="*/ 706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43" h="1770">
                  <a:moveTo>
                    <a:pt x="825" y="0"/>
                  </a:moveTo>
                  <a:cubicBezTo>
                    <a:pt x="1347" y="0"/>
                    <a:pt x="1643" y="348"/>
                    <a:pt x="1643" y="900"/>
                  </a:cubicBezTo>
                  <a:cubicBezTo>
                    <a:pt x="1643" y="932"/>
                    <a:pt x="1643" y="964"/>
                    <a:pt x="1640" y="996"/>
                  </a:cubicBezTo>
                  <a:lnTo>
                    <a:pt x="454" y="996"/>
                  </a:lnTo>
                  <a:cubicBezTo>
                    <a:pt x="464" y="1222"/>
                    <a:pt x="644" y="1383"/>
                    <a:pt x="892" y="1383"/>
                  </a:cubicBezTo>
                  <a:cubicBezTo>
                    <a:pt x="1121" y="1383"/>
                    <a:pt x="1253" y="1248"/>
                    <a:pt x="1302" y="1177"/>
                  </a:cubicBezTo>
                  <a:lnTo>
                    <a:pt x="1595" y="1399"/>
                  </a:lnTo>
                  <a:cubicBezTo>
                    <a:pt x="1530" y="1518"/>
                    <a:pt x="1305" y="1770"/>
                    <a:pt x="886" y="1770"/>
                  </a:cubicBezTo>
                  <a:cubicBezTo>
                    <a:pt x="344" y="1770"/>
                    <a:pt x="0" y="1396"/>
                    <a:pt x="0" y="890"/>
                  </a:cubicBezTo>
                  <a:cubicBezTo>
                    <a:pt x="0" y="381"/>
                    <a:pt x="344" y="0"/>
                    <a:pt x="825" y="0"/>
                  </a:cubicBezTo>
                  <a:close/>
                  <a:moveTo>
                    <a:pt x="1192" y="706"/>
                  </a:moveTo>
                  <a:cubicBezTo>
                    <a:pt x="1182" y="500"/>
                    <a:pt x="1034" y="365"/>
                    <a:pt x="831" y="365"/>
                  </a:cubicBezTo>
                  <a:cubicBezTo>
                    <a:pt x="622" y="365"/>
                    <a:pt x="486" y="513"/>
                    <a:pt x="467" y="706"/>
                  </a:cubicBezTo>
                  <a:lnTo>
                    <a:pt x="1192" y="7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313C9D-A60B-4460-B00F-F7957F38FAEA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697788" y="2654300"/>
              <a:ext cx="171450" cy="373063"/>
            </a:xfrm>
            <a:custGeom>
              <a:avLst/>
              <a:gdLst>
                <a:gd name="T0" fmla="*/ 180 w 947"/>
                <a:gd name="T1" fmla="*/ 0 h 2062"/>
                <a:gd name="T2" fmla="*/ 619 w 947"/>
                <a:gd name="T3" fmla="*/ 0 h 2062"/>
                <a:gd name="T4" fmla="*/ 619 w 947"/>
                <a:gd name="T5" fmla="*/ 354 h 2062"/>
                <a:gd name="T6" fmla="*/ 935 w 947"/>
                <a:gd name="T7" fmla="*/ 354 h 2062"/>
                <a:gd name="T8" fmla="*/ 935 w 947"/>
                <a:gd name="T9" fmla="*/ 715 h 2062"/>
                <a:gd name="T10" fmla="*/ 619 w 947"/>
                <a:gd name="T11" fmla="*/ 715 h 2062"/>
                <a:gd name="T12" fmla="*/ 619 w 947"/>
                <a:gd name="T13" fmla="*/ 1366 h 2062"/>
                <a:gd name="T14" fmla="*/ 867 w 947"/>
                <a:gd name="T15" fmla="*/ 1669 h 2062"/>
                <a:gd name="T16" fmla="*/ 947 w 947"/>
                <a:gd name="T17" fmla="*/ 1666 h 2062"/>
                <a:gd name="T18" fmla="*/ 947 w 947"/>
                <a:gd name="T19" fmla="*/ 2046 h 2062"/>
                <a:gd name="T20" fmla="*/ 757 w 947"/>
                <a:gd name="T21" fmla="*/ 2062 h 2062"/>
                <a:gd name="T22" fmla="*/ 177 w 947"/>
                <a:gd name="T23" fmla="*/ 1379 h 2062"/>
                <a:gd name="T24" fmla="*/ 177 w 947"/>
                <a:gd name="T25" fmla="*/ 715 h 2062"/>
                <a:gd name="T26" fmla="*/ 0 w 947"/>
                <a:gd name="T27" fmla="*/ 715 h 2062"/>
                <a:gd name="T28" fmla="*/ 0 w 947"/>
                <a:gd name="T29" fmla="*/ 354 h 2062"/>
                <a:gd name="T30" fmla="*/ 180 w 947"/>
                <a:gd name="T31" fmla="*/ 354 h 2062"/>
                <a:gd name="T32" fmla="*/ 180 w 947"/>
                <a:gd name="T33" fmla="*/ 0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7" h="2062">
                  <a:moveTo>
                    <a:pt x="180" y="0"/>
                  </a:moveTo>
                  <a:lnTo>
                    <a:pt x="619" y="0"/>
                  </a:lnTo>
                  <a:lnTo>
                    <a:pt x="619" y="354"/>
                  </a:lnTo>
                  <a:lnTo>
                    <a:pt x="935" y="354"/>
                  </a:lnTo>
                  <a:lnTo>
                    <a:pt x="935" y="715"/>
                  </a:lnTo>
                  <a:lnTo>
                    <a:pt x="619" y="715"/>
                  </a:lnTo>
                  <a:lnTo>
                    <a:pt x="619" y="1366"/>
                  </a:lnTo>
                  <a:cubicBezTo>
                    <a:pt x="619" y="1618"/>
                    <a:pt x="696" y="1669"/>
                    <a:pt x="867" y="1669"/>
                  </a:cubicBezTo>
                  <a:cubicBezTo>
                    <a:pt x="896" y="1669"/>
                    <a:pt x="912" y="1669"/>
                    <a:pt x="947" y="1666"/>
                  </a:cubicBezTo>
                  <a:lnTo>
                    <a:pt x="947" y="2046"/>
                  </a:lnTo>
                  <a:cubicBezTo>
                    <a:pt x="947" y="2046"/>
                    <a:pt x="880" y="2062"/>
                    <a:pt x="757" y="2062"/>
                  </a:cubicBezTo>
                  <a:cubicBezTo>
                    <a:pt x="354" y="2062"/>
                    <a:pt x="177" y="1837"/>
                    <a:pt x="177" y="1379"/>
                  </a:cubicBezTo>
                  <a:lnTo>
                    <a:pt x="177" y="715"/>
                  </a:lnTo>
                  <a:lnTo>
                    <a:pt x="0" y="715"/>
                  </a:lnTo>
                  <a:lnTo>
                    <a:pt x="0" y="354"/>
                  </a:lnTo>
                  <a:lnTo>
                    <a:pt x="180" y="354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7" name="bg object 17">
            <a:extLst>
              <a:ext uri="{FF2B5EF4-FFF2-40B4-BE49-F238E27FC236}">
                <a16:creationId xmlns:a16="http://schemas.microsoft.com/office/drawing/2014/main" id="{256E829A-87AA-4A78-9E8D-F26F3DA694F5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38" name="bg object 18">
            <a:extLst>
              <a:ext uri="{FF2B5EF4-FFF2-40B4-BE49-F238E27FC236}">
                <a16:creationId xmlns:a16="http://schemas.microsoft.com/office/drawing/2014/main" id="{C774188B-54F6-40E2-B93E-6F227F71324D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50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Kuvan paikkamerkki 2">
            <a:extLst>
              <a:ext uri="{FF2B5EF4-FFF2-40B4-BE49-F238E27FC236}">
                <a16:creationId xmlns:a16="http://schemas.microsoft.com/office/drawing/2014/main" id="{0F6A036A-1DCE-4446-A18D-585921154A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459616" y="6375522"/>
            <a:ext cx="882074" cy="216048"/>
          </a:xfrm>
          <a:prstGeom prst="rect">
            <a:avLst/>
          </a:prstGeom>
        </p:spPr>
        <p:txBody>
          <a:bodyPr/>
          <a:lstStyle/>
          <a:p>
            <a:fld id="{A80E2194-D0C3-44E4-8759-FF8158259CF3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1388009" y="6375522"/>
            <a:ext cx="2881313" cy="21589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99531" y="6375522"/>
            <a:ext cx="719137" cy="215900"/>
          </a:xfrm>
          <a:prstGeom prst="rect">
            <a:avLst/>
          </a:prstGeom>
        </p:spPr>
        <p:txBody>
          <a:bodyPr/>
          <a:lstStyle/>
          <a:p>
            <a:fld id="{FFFEBCAA-439F-41B8-BD49-91774E008E4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2263" y="5014647"/>
            <a:ext cx="5846118" cy="1133937"/>
          </a:xfrm>
        </p:spPr>
        <p:txBody>
          <a:bodyPr anchor="t" anchorCtr="0"/>
          <a:lstStyle>
            <a:lvl1pPr marL="0" indent="0" algn="l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798277" y="3751270"/>
            <a:ext cx="5840104" cy="1065936"/>
          </a:xfrm>
        </p:spPr>
        <p:txBody>
          <a:bodyPr anchor="t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3CEEF440-6EE0-4102-B817-42297AE2D6AF}"/>
              </a:ext>
            </a:extLst>
          </p:cNvPr>
          <p:cNvSpPr>
            <a:spLocks noChangeAspect="1" noChangeArrowheads="1" noTextEdit="1"/>
          </p:cNvSpPr>
          <p:nvPr userDrawn="1"/>
        </p:nvSpPr>
        <p:spPr bwMode="gray">
          <a:xfrm>
            <a:off x="3563938" y="2009775"/>
            <a:ext cx="483393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bg object 17">
            <a:extLst>
              <a:ext uri="{FF2B5EF4-FFF2-40B4-BE49-F238E27FC236}">
                <a16:creationId xmlns:a16="http://schemas.microsoft.com/office/drawing/2014/main" id="{256E829A-87AA-4A78-9E8D-F26F3DA694F5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38" name="bg object 18">
            <a:extLst>
              <a:ext uri="{FF2B5EF4-FFF2-40B4-BE49-F238E27FC236}">
                <a16:creationId xmlns:a16="http://schemas.microsoft.com/office/drawing/2014/main" id="{C774188B-54F6-40E2-B93E-6F227F71324D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FDE2BCA-1C52-4720-A4A0-47E36E051C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79060" y="1418195"/>
            <a:ext cx="2242800" cy="9936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691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 hasCustomPrompt="1"/>
          </p:nvPr>
        </p:nvSpPr>
        <p:spPr>
          <a:xfrm>
            <a:off x="531628" y="964051"/>
            <a:ext cx="11165244" cy="831398"/>
          </a:xfrm>
        </p:spPr>
        <p:txBody>
          <a:bodyPr anchor="b"/>
          <a:lstStyle>
            <a:lvl1pPr algn="ctr"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otsikko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BEA0781-3560-40B8-919A-D982B5725C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2662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0DFEEC4B-ED94-42D0-B84C-08B22653CE5F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381944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5B7140B5-5E43-4CFD-AE51-A4DE732991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65911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9">
            <a:extLst>
              <a:ext uri="{FF2B5EF4-FFF2-40B4-BE49-F238E27FC236}">
                <a16:creationId xmlns:a16="http://schemas.microsoft.com/office/drawing/2014/main" id="{6A2033D9-B272-4370-9A68-BDEE382F4054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105193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4" name="Tekstin paikkamerkki 4">
            <a:extLst>
              <a:ext uri="{FF2B5EF4-FFF2-40B4-BE49-F238E27FC236}">
                <a16:creationId xmlns:a16="http://schemas.microsoft.com/office/drawing/2014/main" id="{21413A21-45A3-4B2E-93AC-5442D640CA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21985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Kuvan paikkamerkki 9">
            <a:extLst>
              <a:ext uri="{FF2B5EF4-FFF2-40B4-BE49-F238E27FC236}">
                <a16:creationId xmlns:a16="http://schemas.microsoft.com/office/drawing/2014/main" id="{5600DE09-C756-4774-94BD-58104E0290C7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8861267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44CE3CA-DF41-4C64-84CB-BE8A1D09D5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  <p:sp>
        <p:nvSpPr>
          <p:cNvPr id="17" name="Tekstin paikkamerkki 4">
            <a:extLst>
              <a:ext uri="{FF2B5EF4-FFF2-40B4-BE49-F238E27FC236}">
                <a16:creationId xmlns:a16="http://schemas.microsoft.com/office/drawing/2014/main" id="{9C4BB5F3-5F24-4C5D-AEE5-3DA644D728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2662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8" name="Tekstin paikkamerkki 4">
            <a:extLst>
              <a:ext uri="{FF2B5EF4-FFF2-40B4-BE49-F238E27FC236}">
                <a16:creationId xmlns:a16="http://schemas.microsoft.com/office/drawing/2014/main" id="{8C86C225-5742-4B85-BAF8-1FE7E4CA52D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65911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9" name="Tekstin paikkamerkki 4">
            <a:extLst>
              <a:ext uri="{FF2B5EF4-FFF2-40B4-BE49-F238E27FC236}">
                <a16:creationId xmlns:a16="http://schemas.microsoft.com/office/drawing/2014/main" id="{6AB8ADDE-3C08-4EC6-AAFC-8B8673048A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21985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</p:spTree>
    <p:extLst>
      <p:ext uri="{BB962C8B-B14F-4D97-AF65-F5344CB8AC3E}">
        <p14:creationId xmlns:p14="http://schemas.microsoft.com/office/powerpoint/2010/main" val="2989863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910FA6-69AA-48E7-A44F-27E4E7080B13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788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EC008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295BC-3F59-4CEC-BB26-9043D313EA1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2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FF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5B4B5-9F2F-4793-88DE-221029F89E75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EC008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42EF68-F33F-4DCE-87EF-621C4942B7C2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3838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C0B-4296-4D71-999C-AB70F1E75FFC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016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E062D4-2A27-45B0-8274-B0FACF46B5C7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9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DD4430-C6B8-4541-A6AC-3417A22A973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43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BBD35-9528-463E-9FFF-86E1303862A0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6574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913CB5-8B44-46D2-8A1B-DB95D4012BBD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02666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19E50D-295B-4071-85B9-AC920488E75C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23028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>
            <a:extLst>
              <a:ext uri="{FF2B5EF4-FFF2-40B4-BE49-F238E27FC236}">
                <a16:creationId xmlns:a16="http://schemas.microsoft.com/office/drawing/2014/main" id="{21090C81-0F89-4209-9251-72ABE78F87F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53D9C8-E6CC-4098-AF64-FB142BD6B637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8504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CBF-5E24-49D0-9441-CD3122BF65C2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8053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3DA309-ADA2-4F68-8606-00535AE70D50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9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FF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9622C-37FA-42F5-B71A-F7F21D965DFE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3654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48EF-B62B-488C-9F98-626DBD1B49B0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161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BC55B-02FF-487B-9F18-AED2D3850A6F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170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BCF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3972B8-6FB4-4B94-90DF-9C6B7B6F2729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92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BCF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1AE88-E35A-4A19-BA94-6B2A73FAB1FD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2125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9F9D-0183-4C24-8FFD-14760FE24703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451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25D518-1B8C-4AFA-831E-209AC0249830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157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C29D6-5085-4AE9-A065-0667E9D682D2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6160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0DA106-B379-479A-A0BE-0390E8022853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8124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3821-990A-457C-A508-BC4FB44462D5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052294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D5EF7-1C58-4796-B468-999C8D764FD8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1726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A3DE-9B71-446A-909A-28FCE16D6B71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FB3068CD-9B78-43D8-B59C-1A6F4851FE8E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D40959-9D59-4811-ABA6-E92E51CC87A9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368606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DEE-79D3-4961-A52F-9A5C96DECDB1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4795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BD36-0648-4467-8CB2-0FF5B064B74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67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D5A-B0F6-4C75-B198-8F4BB64EA944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3995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BC55B-02FF-487B-9F18-AED2D3850A6F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33121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D8C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3972B8-6FB4-4B94-90DF-9C6B7B6F2729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350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D8C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1AE88-E35A-4A19-BA94-6B2A73FAB1FD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51440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9F9D-0183-4C24-8FFD-14760FE24703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08451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25D518-1B8C-4AFA-831E-209AC0249830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868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C29D6-5085-4AE9-A065-0667E9D682D2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53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811C27-1862-4951-8E57-33C5BB49B157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099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0DA106-B379-479A-A0BE-0390E8022853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8274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3821-990A-457C-A508-BC4FB44462D5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718533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D5EF7-1C58-4796-B468-999C8D764FD8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607181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D8DB35C5-7247-4ACB-9A83-A179111BD198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D40959-9D59-4811-ABA6-E92E51CC87A9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501724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DEE-79D3-4961-A52F-9A5C96DECDB1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636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BD36-0648-4467-8CB2-0FF5B064B74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52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D5A-B0F6-4C75-B198-8F4BB64EA944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5680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BC55B-02FF-487B-9F18-AED2D3850A6F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3211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FF8C00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3972B8-6FB4-4B94-90DF-9C6B7B6F2729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057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FF8C00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1AE88-E35A-4A19-BA94-6B2A73FAB1FD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070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4E3CEF-71A3-471B-BDD5-8169FA17CD44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7292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9F9D-0183-4C24-8FFD-14760FE24703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0642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25D518-1B8C-4AFA-831E-209AC0249830}" type="datetime1">
              <a:rPr lang="fi-FI" smtClean="0"/>
              <a:t>6.4.2023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777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C29D6-5085-4AE9-A065-0667E9D682D2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4649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0DA106-B379-479A-A0BE-0390E8022853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5160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3821-990A-457C-A508-BC4FB44462D5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72492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D5EF7-1C58-4796-B468-999C8D764FD8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365199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658E366B-1468-444B-BF41-7A2A91F090E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D40959-9D59-4811-ABA6-E92E51CC87A9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797250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DEE-79D3-4961-A52F-9A5C96DECDB1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6351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BD36-0648-4467-8CB2-0FF5B064B74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062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D5A-B0F6-4C75-B198-8F4BB64EA944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921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C36189-F795-4E17-90F6-4B736F064E3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8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CE482C-9293-4877-A193-3AF2E0ED0C62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5597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062B20-6535-4033-BC3B-0B96A6511E91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5363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A46B2F-67A3-41A9-8602-5383CFCB577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68" r:id="rId3"/>
    <p:sldLayoutId id="2147483650" r:id="rId4"/>
    <p:sldLayoutId id="2147483669" r:id="rId5"/>
    <p:sldLayoutId id="2147483660" r:id="rId6"/>
    <p:sldLayoutId id="2147483661" r:id="rId7"/>
    <p:sldLayoutId id="2147483670" r:id="rId8"/>
    <p:sldLayoutId id="2147483666" r:id="rId9"/>
    <p:sldLayoutId id="2147483664" r:id="rId10"/>
    <p:sldLayoutId id="2147483651" r:id="rId11"/>
    <p:sldLayoutId id="2147483673" r:id="rId12"/>
    <p:sldLayoutId id="2147483654" r:id="rId13"/>
    <p:sldLayoutId id="2147483655" r:id="rId14"/>
    <p:sldLayoutId id="2147483671" r:id="rId15"/>
    <p:sldLayoutId id="2147483674" r:id="rId16"/>
    <p:sldLayoutId id="2147483672" r:id="rId17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14405C-FCC7-4CD6-852B-9B9A5EB0774A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7" r:id="rId11"/>
    <p:sldLayoutId id="2147483688" r:id="rId12"/>
    <p:sldLayoutId id="2147483689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D9E1F-35CD-4C36-A066-CF2B70FFFF8F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D9E1F-35CD-4C36-A066-CF2B70FFFF8F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32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D9E1F-35CD-4C36-A066-CF2B70FFFF8F}" type="datetime1">
              <a:rPr lang="fi-FI" smtClean="0"/>
              <a:t>6.4.2023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crotrends.net/1324/s-p-500-earnings-histor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B64ED-C354-4439-928F-27BFA7847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i-FI" dirty="0"/>
            </a:br>
            <a:r>
              <a:rPr lang="fi-FI" dirty="0"/>
              <a:t>Talouden suhdannevaihtelut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921E009A-66B9-43D8-9DAD-739B446DD4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Taloussuhdanteet ja sijoittaminen</a:t>
            </a:r>
          </a:p>
        </p:txBody>
      </p:sp>
    </p:spTree>
    <p:extLst>
      <p:ext uri="{BB962C8B-B14F-4D97-AF65-F5344CB8AC3E}">
        <p14:creationId xmlns:p14="http://schemas.microsoft.com/office/powerpoint/2010/main" val="140989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3159BBA6-C132-47DB-80DC-78BC5DF6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Pohdintatehtävä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F29A638-9FC3-4C94-8C2F-5057A125B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8" y="1467853"/>
            <a:ext cx="10941425" cy="4760923"/>
          </a:xfrm>
        </p:spPr>
        <p:txBody>
          <a:bodyPr/>
          <a:lstStyle/>
          <a:p>
            <a:pPr marL="0" indent="0">
              <a:buNone/>
            </a:pPr>
            <a:r>
              <a:rPr lang="fi-FI" sz="2800" b="0" i="0" dirty="0">
                <a:effectLst/>
              </a:rPr>
              <a:t>Tehtävämonisteessa on kuvaajia, jotka kertovat Suomen taloudesta vuosina 1986–2020. Tuona aikana Suomi koki kaksi lamaa (1990-luvun lama ja finanssikriisi) ja yhden osakekuplan (ns. IT-kupla)</a:t>
            </a:r>
          </a:p>
          <a:p>
            <a:pPr marL="0" indent="0">
              <a:buNone/>
            </a:pPr>
            <a:endParaRPr lang="fi-FI" sz="2800" b="0" i="0" dirty="0">
              <a:effectLst/>
            </a:endParaRPr>
          </a:p>
          <a:p>
            <a:pPr marL="0" indent="0">
              <a:buNone/>
            </a:pPr>
            <a:r>
              <a:rPr lang="fi-FI" sz="2400" b="1" dirty="0"/>
              <a:t>a) </a:t>
            </a:r>
            <a:r>
              <a:rPr lang="fi-FI" sz="2400" b="0" i="0" dirty="0">
                <a:effectLst/>
              </a:rPr>
              <a:t>Tee kuvaajien avulla lista siitä, mitä Suomen taloudessa tapahtui näiden kahden laman aikana. Tee jokaisesta kuviosta muutama olennainen havainto. Mitä yhtäläisyyksiä tai eroavaisuuksia huomaat kahdessa talouskriisissä?</a:t>
            </a:r>
          </a:p>
          <a:p>
            <a:pPr marL="0" indent="0">
              <a:buNone/>
            </a:pPr>
            <a:r>
              <a:rPr lang="fi-FI" sz="2400" b="1" i="0" dirty="0">
                <a:effectLst/>
              </a:rPr>
              <a:t>b) </a:t>
            </a:r>
            <a:r>
              <a:rPr lang="fi-FI" sz="2400" b="0" i="0" dirty="0">
                <a:effectLst/>
              </a:rPr>
              <a:t>Pohdi, millä eri tavoin listassa näkyvät ilmiöt vaikuttavat suomalaisten pörssiyritysten liiketoimintaan ja osakesijoittamisesta saataviin tuottoihin. </a:t>
            </a:r>
          </a:p>
          <a:p>
            <a:pPr marL="0" indent="0">
              <a:buNone/>
            </a:pPr>
            <a:r>
              <a:rPr lang="fi-FI" sz="2400" b="1" dirty="0"/>
              <a:t>c) </a:t>
            </a:r>
            <a:r>
              <a:rPr lang="fi-FI" sz="2400" dirty="0"/>
              <a:t>Arvioi kuvioiden perusteella, millaisia vaikutuksia laskusuhdanteilla voi olla kuukausittain säästävän ja sijoittavan henkilön elämään.</a:t>
            </a:r>
            <a:endParaRPr lang="fi-FI" sz="2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909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DFF7EBAC-90D9-4D97-8048-3789A5F8D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5" y="1014613"/>
            <a:ext cx="8584102" cy="5413397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B78E5B1D-AC8D-4509-A2A9-93F2FF47DE17}"/>
              </a:ext>
            </a:extLst>
          </p:cNvPr>
          <p:cNvSpPr txBox="1"/>
          <p:nvPr/>
        </p:nvSpPr>
        <p:spPr>
          <a:xfrm>
            <a:off x="144377" y="6570167"/>
            <a:ext cx="501541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fi-FI" sz="1400" dirty="0"/>
              <a:t>Lähde: </a:t>
            </a:r>
            <a:r>
              <a:rPr lang="fi-FI" sz="1400" dirty="0">
                <a:hlinkClick r:id="rId3"/>
              </a:rPr>
              <a:t>https://www.macrotrends.net/1324/s-p-500-earnings-history</a:t>
            </a:r>
            <a:endParaRPr lang="fi-FI" sz="1400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C9AD8E37-7934-44DA-AD58-C367B546034F}"/>
              </a:ext>
            </a:extLst>
          </p:cNvPr>
          <p:cNvSpPr txBox="1"/>
          <p:nvPr/>
        </p:nvSpPr>
        <p:spPr>
          <a:xfrm>
            <a:off x="654448" y="456676"/>
            <a:ext cx="782131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3200" b="1" dirty="0"/>
              <a:t>S&amp;P 500 indeksi ja EPS 1970–2020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6E9CB0C-90C5-4410-9BDE-66D34D42CADC}"/>
              </a:ext>
            </a:extLst>
          </p:cNvPr>
          <p:cNvSpPr txBox="1"/>
          <p:nvPr/>
        </p:nvSpPr>
        <p:spPr>
          <a:xfrm>
            <a:off x="1340641" y="5342021"/>
            <a:ext cx="51296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fi-FI" sz="1200" dirty="0"/>
              <a:t>öljykriisi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707413C5-2763-4E9E-945A-ECDCBC333F9F}"/>
              </a:ext>
            </a:extLst>
          </p:cNvPr>
          <p:cNvSpPr txBox="1"/>
          <p:nvPr/>
        </p:nvSpPr>
        <p:spPr>
          <a:xfrm>
            <a:off x="3381999" y="4832684"/>
            <a:ext cx="73280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/>
              <a:t>1990-luvun lama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69E13099-D091-4E93-8F23-F2DABBC58860}"/>
              </a:ext>
            </a:extLst>
          </p:cNvPr>
          <p:cNvSpPr txBox="1"/>
          <p:nvPr/>
        </p:nvSpPr>
        <p:spPr>
          <a:xfrm>
            <a:off x="4784558" y="3877721"/>
            <a:ext cx="7328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/>
              <a:t>IT-kupla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18A004CB-CFEC-4C02-BF9C-D65AA743B683}"/>
              </a:ext>
            </a:extLst>
          </p:cNvPr>
          <p:cNvSpPr txBox="1"/>
          <p:nvPr/>
        </p:nvSpPr>
        <p:spPr>
          <a:xfrm>
            <a:off x="5844462" y="2626894"/>
            <a:ext cx="73280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/>
              <a:t>finanssi-kriisi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B472FD71-0699-4C30-80BC-8B20F8048509}"/>
              </a:ext>
            </a:extLst>
          </p:cNvPr>
          <p:cNvSpPr txBox="1"/>
          <p:nvPr/>
        </p:nvSpPr>
        <p:spPr>
          <a:xfrm>
            <a:off x="2083045" y="4895114"/>
            <a:ext cx="86763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/>
              <a:t>1980-luvun lama</a:t>
            </a:r>
          </a:p>
          <a:p>
            <a:pPr algn="ctr"/>
            <a:r>
              <a:rPr lang="fi-FI" sz="1200" dirty="0"/>
              <a:t>(2. öljykriisi)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87E7C7FF-85F1-47C3-AB11-BC31776E7C42}"/>
              </a:ext>
            </a:extLst>
          </p:cNvPr>
          <p:cNvSpPr txBox="1"/>
          <p:nvPr/>
        </p:nvSpPr>
        <p:spPr>
          <a:xfrm>
            <a:off x="8475763" y="1057234"/>
            <a:ext cx="3443182" cy="47089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dirty="0"/>
              <a:t>Oheinen kuvio näyttää Yhdysvaltain pörssin </a:t>
            </a:r>
            <a:r>
              <a:rPr lang="fi-FI" b="1" dirty="0"/>
              <a:t>S&amp;P 500 indeksin </a:t>
            </a:r>
            <a:r>
              <a:rPr lang="fi-FI" dirty="0"/>
              <a:t>(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</a:rPr>
              <a:t>sininen</a:t>
            </a:r>
            <a:r>
              <a:rPr lang="fi-FI" dirty="0"/>
              <a:t>) ja keskimääräisen </a:t>
            </a:r>
            <a:r>
              <a:rPr lang="fi-FI" b="1" dirty="0"/>
              <a:t>osakekohtaisen tuloksen </a:t>
            </a:r>
            <a:r>
              <a:rPr lang="fi-FI" dirty="0"/>
              <a:t>(</a:t>
            </a:r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oranssi</a:t>
            </a:r>
            <a:r>
              <a:rPr lang="fi-FI" dirty="0"/>
              <a:t>) kehityksen vuosina 1970–2020.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Lamat on merkitty kuvioon harmaalla. </a:t>
            </a:r>
          </a:p>
          <a:p>
            <a:pPr algn="l"/>
            <a:endParaRPr lang="fi-FI" dirty="0"/>
          </a:p>
          <a:p>
            <a:pPr algn="l"/>
            <a:r>
              <a:rPr lang="fi-FI" b="1" dirty="0"/>
              <a:t>Tehtävä</a:t>
            </a:r>
          </a:p>
          <a:p>
            <a:pPr algn="l"/>
            <a:r>
              <a:rPr lang="fi-FI" dirty="0"/>
              <a:t>Tarkastele kuviota. </a:t>
            </a:r>
          </a:p>
          <a:p>
            <a:pPr marL="265113" indent="-265113" algn="l">
              <a:buAutoNum type="alphaLcParenR"/>
            </a:pPr>
            <a:r>
              <a:rPr lang="fi-FI" dirty="0"/>
              <a:t>Miten pörssikurssit ja toisaalta yritysten tekemä voitto ovat kehittyneet ajanjaksona? </a:t>
            </a:r>
          </a:p>
          <a:p>
            <a:pPr marL="265113" indent="-265113" algn="l">
              <a:buAutoNum type="alphaLcParenR"/>
            </a:pPr>
            <a:r>
              <a:rPr lang="fi-FI" dirty="0"/>
              <a:t>Mitkä tekijät selittävät kehitystä? </a:t>
            </a:r>
          </a:p>
          <a:p>
            <a:pPr marL="265113" indent="-265113" algn="l">
              <a:buAutoNum type="alphaLcParenR"/>
            </a:pPr>
            <a:r>
              <a:rPr lang="fi-FI" dirty="0"/>
              <a:t>Miten laskusuhdanteiden vaikutus ilmenee kuviosta? 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A8E694F9-2ABC-4FCD-B1F4-65571B8E2753}"/>
              </a:ext>
            </a:extLst>
          </p:cNvPr>
          <p:cNvSpPr txBox="1"/>
          <p:nvPr/>
        </p:nvSpPr>
        <p:spPr>
          <a:xfrm>
            <a:off x="7265991" y="1110173"/>
            <a:ext cx="7328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/>
              <a:t>korona</a:t>
            </a:r>
          </a:p>
        </p:txBody>
      </p:sp>
    </p:spTree>
    <p:extLst>
      <p:ext uri="{BB962C8B-B14F-4D97-AF65-F5344CB8AC3E}">
        <p14:creationId xmlns:p14="http://schemas.microsoft.com/office/powerpoint/2010/main" val="115366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62B4DCA3-B460-4968-8E50-95ED84FD51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6544336"/>
              </p:ext>
            </p:extLst>
          </p:nvPr>
        </p:nvGraphicFramePr>
        <p:xfrm>
          <a:off x="397042" y="1684421"/>
          <a:ext cx="10684041" cy="4634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orakulmio 4">
            <a:extLst>
              <a:ext uri="{FF2B5EF4-FFF2-40B4-BE49-F238E27FC236}">
                <a16:creationId xmlns:a16="http://schemas.microsoft.com/office/drawing/2014/main" id="{58539FE7-6CAF-4448-BEFE-6FA18F80FD3C}"/>
              </a:ext>
            </a:extLst>
          </p:cNvPr>
          <p:cNvSpPr/>
          <p:nvPr/>
        </p:nvSpPr>
        <p:spPr>
          <a:xfrm>
            <a:off x="6894097" y="1684421"/>
            <a:ext cx="300789" cy="3874168"/>
          </a:xfrm>
          <a:prstGeom prst="rect">
            <a:avLst/>
          </a:prstGeom>
          <a:solidFill>
            <a:schemeClr val="bg1">
              <a:lumMod val="6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E1984115-E3E6-4BD1-8A5D-2980B1E75802}"/>
              </a:ext>
            </a:extLst>
          </p:cNvPr>
          <p:cNvSpPr/>
          <p:nvPr/>
        </p:nvSpPr>
        <p:spPr>
          <a:xfrm>
            <a:off x="8165433" y="1684421"/>
            <a:ext cx="461209" cy="3874168"/>
          </a:xfrm>
          <a:prstGeom prst="rect">
            <a:avLst/>
          </a:prstGeom>
          <a:solidFill>
            <a:schemeClr val="bg1">
              <a:lumMod val="6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7D11930E-8862-4296-871E-C3849AD971B1}"/>
              </a:ext>
            </a:extLst>
          </p:cNvPr>
          <p:cNvSpPr/>
          <p:nvPr/>
        </p:nvSpPr>
        <p:spPr>
          <a:xfrm>
            <a:off x="4997117" y="1684421"/>
            <a:ext cx="200525" cy="3874168"/>
          </a:xfrm>
          <a:prstGeom prst="rect">
            <a:avLst/>
          </a:prstGeom>
          <a:solidFill>
            <a:schemeClr val="bg1">
              <a:lumMod val="6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29586809-E6FC-47F1-A427-B309003A8C45}"/>
              </a:ext>
            </a:extLst>
          </p:cNvPr>
          <p:cNvSpPr txBox="1"/>
          <p:nvPr/>
        </p:nvSpPr>
        <p:spPr>
          <a:xfrm>
            <a:off x="4730978" y="3816948"/>
            <a:ext cx="73280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/>
              <a:t>1990-luvun lama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0B7EA97E-F63A-42E4-9065-59525BBC60DC}"/>
              </a:ext>
            </a:extLst>
          </p:cNvPr>
          <p:cNvSpPr txBox="1"/>
          <p:nvPr/>
        </p:nvSpPr>
        <p:spPr>
          <a:xfrm>
            <a:off x="6466744" y="2733332"/>
            <a:ext cx="10552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/>
              <a:t>IT-kuplan jälkeinen laskusuhdanne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800AD0A9-1931-4867-9BAF-A7C4A1ADEE15}"/>
              </a:ext>
            </a:extLst>
          </p:cNvPr>
          <p:cNvSpPr txBox="1"/>
          <p:nvPr/>
        </p:nvSpPr>
        <p:spPr>
          <a:xfrm>
            <a:off x="8029636" y="1839345"/>
            <a:ext cx="73280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/>
              <a:t>finanssi-kriisi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472AA5BF-EE6C-4830-A754-AFEA31A07363}"/>
              </a:ext>
            </a:extLst>
          </p:cNvPr>
          <p:cNvSpPr txBox="1"/>
          <p:nvPr/>
        </p:nvSpPr>
        <p:spPr>
          <a:xfrm>
            <a:off x="10273525" y="3429000"/>
            <a:ext cx="7328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/>
              <a:t>korona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D625ED81-CE29-44F6-A445-4821684D6F43}"/>
              </a:ext>
            </a:extLst>
          </p:cNvPr>
          <p:cNvSpPr/>
          <p:nvPr/>
        </p:nvSpPr>
        <p:spPr>
          <a:xfrm>
            <a:off x="10551695" y="1684421"/>
            <a:ext cx="176462" cy="3874168"/>
          </a:xfrm>
          <a:prstGeom prst="rect">
            <a:avLst/>
          </a:prstGeom>
          <a:solidFill>
            <a:schemeClr val="bg1">
              <a:lumMod val="6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50C3BEA7-0B1F-4891-B70C-B60C9EABCA32}"/>
              </a:ext>
            </a:extLst>
          </p:cNvPr>
          <p:cNvSpPr txBox="1"/>
          <p:nvPr/>
        </p:nvSpPr>
        <p:spPr>
          <a:xfrm>
            <a:off x="397042" y="711422"/>
            <a:ext cx="1033111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3200" b="1" dirty="0"/>
              <a:t>Yhdysvaltain pörssin P/E-luku ja ns. Shillerin P/E 1970–2022 </a:t>
            </a:r>
          </a:p>
        </p:txBody>
      </p:sp>
      <p:cxnSp>
        <p:nvCxnSpPr>
          <p:cNvPr id="3" name="Suora yhdysviiva 2">
            <a:extLst>
              <a:ext uri="{FF2B5EF4-FFF2-40B4-BE49-F238E27FC236}">
                <a16:creationId xmlns:a16="http://schemas.microsoft.com/office/drawing/2014/main" id="{C76AC1A1-3F6B-4A0B-AB90-350A304941BB}"/>
              </a:ext>
            </a:extLst>
          </p:cNvPr>
          <p:cNvCxnSpPr>
            <a:cxnSpLocks/>
          </p:cNvCxnSpPr>
          <p:nvPr/>
        </p:nvCxnSpPr>
        <p:spPr>
          <a:xfrm>
            <a:off x="789460" y="4677104"/>
            <a:ext cx="101412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iruutu 19">
            <a:extLst>
              <a:ext uri="{FF2B5EF4-FFF2-40B4-BE49-F238E27FC236}">
                <a16:creationId xmlns:a16="http://schemas.microsoft.com/office/drawing/2014/main" id="{54542868-061F-45DF-BDCE-962FBB66D692}"/>
              </a:ext>
            </a:extLst>
          </p:cNvPr>
          <p:cNvSpPr txBox="1"/>
          <p:nvPr/>
        </p:nvSpPr>
        <p:spPr>
          <a:xfrm>
            <a:off x="11015260" y="4584771"/>
            <a:ext cx="87802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1200" dirty="0"/>
              <a:t>keskiarvo</a:t>
            </a:r>
          </a:p>
        </p:txBody>
      </p:sp>
    </p:spTree>
    <p:extLst>
      <p:ext uri="{BB962C8B-B14F-4D97-AF65-F5344CB8AC3E}">
        <p14:creationId xmlns:p14="http://schemas.microsoft.com/office/powerpoint/2010/main" val="288134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description available.">
            <a:extLst>
              <a:ext uri="{FF2B5EF4-FFF2-40B4-BE49-F238E27FC236}">
                <a16:creationId xmlns:a16="http://schemas.microsoft.com/office/drawing/2014/main" id="{18C6A6E1-47EF-4FA6-A1F2-E047427D7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60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7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AD52DC-68D3-4538-8135-F811ADB89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Yhteenveto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BD5538-C6B6-4642-A222-57B094714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8" y="1765738"/>
            <a:ext cx="10941425" cy="4473548"/>
          </a:xfrm>
        </p:spPr>
        <p:txBody>
          <a:bodyPr/>
          <a:lstStyle/>
          <a:p>
            <a:r>
              <a:rPr lang="fi-FI" sz="2600" dirty="0"/>
              <a:t>Taloussuhdanteet vaikuttavat sekä sijoittajien käyttäytymiseen että yritysten liiketoimintaan. </a:t>
            </a:r>
          </a:p>
          <a:p>
            <a:r>
              <a:rPr lang="fi-FI" sz="2600" dirty="0"/>
              <a:t>Tyypillisesti </a:t>
            </a:r>
            <a:r>
              <a:rPr lang="fi-FI" sz="2600" b="1" dirty="0"/>
              <a:t>noususuhdanteessa</a:t>
            </a:r>
            <a:r>
              <a:rPr lang="fi-FI" sz="2600" dirty="0"/>
              <a:t> lähes kaikkien yritysten pörssikurssit nousevat, kun markkinoille virtaa rahaa. Optimismi tulevaisuudesta nostaa kursseja, sillä kasvavista yrityksistä ollaan valmiita maksamaan enemmän suhteessa liiketulokseen. </a:t>
            </a:r>
          </a:p>
          <a:p>
            <a:r>
              <a:rPr lang="fi-FI" sz="2600" b="1" dirty="0"/>
              <a:t>Laskusuhdanteessa</a:t>
            </a:r>
            <a:r>
              <a:rPr lang="fi-FI" sz="2600" dirty="0"/>
              <a:t> käy päinvastoin, kun pelokkaat sijoittajat myyvät omistuksiaan. Tulosten heikentyessä aiempia, liian optimistisia näkemyksiä kasvusta joudutaan korjaamaan, mikä heijastuu myös kursseihin.  </a:t>
            </a:r>
          </a:p>
          <a:p>
            <a:r>
              <a:rPr lang="fi-FI" sz="2600" dirty="0"/>
              <a:t>Järkevä sijoittaja varautuu laskusuhdanteisiin noudattamalla pitkäjänteistä sijoitussuunnitelmaa. </a:t>
            </a:r>
          </a:p>
        </p:txBody>
      </p:sp>
    </p:spTree>
    <p:extLst>
      <p:ext uri="{BB962C8B-B14F-4D97-AF65-F5344CB8AC3E}">
        <p14:creationId xmlns:p14="http://schemas.microsoft.com/office/powerpoint/2010/main" val="39971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0018F8-F9B8-436B-9701-860F6B18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Suhdanteet ja yksittäiset yritykset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3364B3-68C3-41BC-8A1F-32418A811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Pohdintatehtävä</a:t>
            </a:r>
          </a:p>
          <a:p>
            <a:pPr marL="0" indent="0">
              <a:buNone/>
            </a:pPr>
            <a:r>
              <a:rPr lang="fi-FI" sz="2800" dirty="0"/>
              <a:t>Suhdanteiden vaikutus yksittäiseen yritykseen riippuu toimialasta. </a:t>
            </a:r>
          </a:p>
          <a:p>
            <a:r>
              <a:rPr lang="fi-FI" sz="2800" b="1" dirty="0"/>
              <a:t>Vakaiden toimialojen </a:t>
            </a:r>
            <a:r>
              <a:rPr lang="fi-FI" sz="2800" dirty="0"/>
              <a:t>kysyntä on eri taloussuhdanteissa melko tasaista. </a:t>
            </a:r>
          </a:p>
          <a:p>
            <a:r>
              <a:rPr lang="fi-FI" sz="2800" b="1" dirty="0"/>
              <a:t>Syklisillä yrityksillä </a:t>
            </a:r>
            <a:r>
              <a:rPr lang="fi-FI" sz="2800" dirty="0"/>
              <a:t>puolestaan kysyntä heittelee voimakkaasti suhdanteiden mukana.  </a:t>
            </a:r>
          </a:p>
          <a:p>
            <a:endParaRPr lang="fi-FI" sz="2800" dirty="0"/>
          </a:p>
          <a:p>
            <a:pPr marL="0" indent="0">
              <a:buNone/>
            </a:pPr>
            <a:r>
              <a:rPr lang="fi-FI" sz="2800" dirty="0"/>
              <a:t>Arvioi vierustoverisi kanssa, ovatko seuraavan dian yritysten toimialat vakaita vai syklisiä. Perustele valintasi.  </a:t>
            </a:r>
          </a:p>
        </p:txBody>
      </p:sp>
    </p:spTree>
    <p:extLst>
      <p:ext uri="{BB962C8B-B14F-4D97-AF65-F5344CB8AC3E}">
        <p14:creationId xmlns:p14="http://schemas.microsoft.com/office/powerpoint/2010/main" val="220343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sla (yritys) – Wikipedia">
            <a:extLst>
              <a:ext uri="{FF2B5EF4-FFF2-40B4-BE49-F238E27FC236}">
                <a16:creationId xmlns:a16="http://schemas.microsoft.com/office/drawing/2014/main" id="{03F527E5-B588-44EA-AD61-9C2409962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77" y="1284887"/>
            <a:ext cx="1340338" cy="172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070B910-B2B2-46E9-A53B-1D3CBE723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534" y="325820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fizer Logo, history, meaning, symbol, PNG">
            <a:extLst>
              <a:ext uri="{FF2B5EF4-FFF2-40B4-BE49-F238E27FC236}">
                <a16:creationId xmlns:a16="http://schemas.microsoft.com/office/drawing/2014/main" id="{32AD8D44-0B08-4059-8604-0C725132C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58" y="446689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-ryhmä - Home | Facebook">
            <a:extLst>
              <a:ext uri="{FF2B5EF4-FFF2-40B4-BE49-F238E27FC236}">
                <a16:creationId xmlns:a16="http://schemas.microsoft.com/office/drawing/2014/main" id="{312D5EC5-9325-4FCE-BE72-FCAE4B44E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144" y="431302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ärtsilä – Wikipedia">
            <a:extLst>
              <a:ext uri="{FF2B5EF4-FFF2-40B4-BE49-F238E27FC236}">
                <a16:creationId xmlns:a16="http://schemas.microsoft.com/office/drawing/2014/main" id="{852E582F-E8A9-45FB-9BD4-8BF97C723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979" y="401855"/>
            <a:ext cx="25717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tusivu | OmaYhteisö">
            <a:extLst>
              <a:ext uri="{FF2B5EF4-FFF2-40B4-BE49-F238E27FC236}">
                <a16:creationId xmlns:a16="http://schemas.microsoft.com/office/drawing/2014/main" id="{62CEA146-880F-4B18-8C2D-719412D42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845913"/>
            <a:ext cx="2998733" cy="116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okia logo | Nokia">
            <a:extLst>
              <a:ext uri="{FF2B5EF4-FFF2-40B4-BE49-F238E27FC236}">
                <a16:creationId xmlns:a16="http://schemas.microsoft.com/office/drawing/2014/main" id="{941AA1E5-41F3-40D9-A125-F4B08C92A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127" y="2738437"/>
            <a:ext cx="329565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AF9591F1-7A61-4121-8F38-36987EC57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534" y="4707178"/>
            <a:ext cx="412432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49303504-0052-41FE-B4C0-E1963209B653}"/>
              </a:ext>
            </a:extLst>
          </p:cNvPr>
          <p:cNvSpPr txBox="1"/>
          <p:nvPr/>
        </p:nvSpPr>
        <p:spPr>
          <a:xfrm>
            <a:off x="995208" y="3152000"/>
            <a:ext cx="94487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Sähköautot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C4899A72-961B-4C15-BBB5-8B412208E936}"/>
              </a:ext>
            </a:extLst>
          </p:cNvPr>
          <p:cNvSpPr txBox="1"/>
          <p:nvPr/>
        </p:nvSpPr>
        <p:spPr>
          <a:xfrm>
            <a:off x="3338758" y="2049965"/>
            <a:ext cx="216217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Konepajateollisuus</a:t>
            </a:r>
          </a:p>
          <a:p>
            <a:pPr algn="ctr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(esim. laivamoottorit, koneet)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ACA00E3D-0954-4496-B55A-EFB3B1A772C7}"/>
              </a:ext>
            </a:extLst>
          </p:cNvPr>
          <p:cNvSpPr txBox="1"/>
          <p:nvPr/>
        </p:nvSpPr>
        <p:spPr>
          <a:xfrm>
            <a:off x="8111977" y="2465463"/>
            <a:ext cx="81528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Pikaruoka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83FACCA1-0AE3-4724-BE7F-A574792E8335}"/>
              </a:ext>
            </a:extLst>
          </p:cNvPr>
          <p:cNvSpPr txBox="1"/>
          <p:nvPr/>
        </p:nvSpPr>
        <p:spPr>
          <a:xfrm>
            <a:off x="8901847" y="3735088"/>
            <a:ext cx="167821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Matkapuhelinverkot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B9D8A89C-2A2C-49CB-9DF2-24CB56A61FE8}"/>
              </a:ext>
            </a:extLst>
          </p:cNvPr>
          <p:cNvSpPr txBox="1"/>
          <p:nvPr/>
        </p:nvSpPr>
        <p:spPr>
          <a:xfrm>
            <a:off x="4386615" y="4115537"/>
            <a:ext cx="127400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Teleoperaattori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7128EB80-5E4E-4DA3-B804-5885CDE3FCF3}"/>
              </a:ext>
            </a:extLst>
          </p:cNvPr>
          <p:cNvSpPr txBox="1"/>
          <p:nvPr/>
        </p:nvSpPr>
        <p:spPr>
          <a:xfrm>
            <a:off x="1367393" y="5922417"/>
            <a:ext cx="126291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Lääketeollisuus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693E00C2-83A6-477D-867A-828F9D0EF667}"/>
              </a:ext>
            </a:extLst>
          </p:cNvPr>
          <p:cNvSpPr txBox="1"/>
          <p:nvPr/>
        </p:nvSpPr>
        <p:spPr>
          <a:xfrm>
            <a:off x="3731339" y="6199416"/>
            <a:ext cx="299873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Päivittäistavaran, rakentamisen ja autojen kauppa</a:t>
            </a:r>
          </a:p>
          <a:p>
            <a:pPr algn="ctr"/>
            <a:endParaRPr lang="fi-FI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21B7EA00-C630-4E9B-B067-FE1F91CE714A}"/>
              </a:ext>
            </a:extLst>
          </p:cNvPr>
          <p:cNvSpPr txBox="1"/>
          <p:nvPr/>
        </p:nvSpPr>
        <p:spPr>
          <a:xfrm>
            <a:off x="8101342" y="5922417"/>
            <a:ext cx="299873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Rakennusala</a:t>
            </a:r>
          </a:p>
          <a:p>
            <a:pPr algn="ctr"/>
            <a:endParaRPr lang="fi-FI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3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29A45C-B270-4830-A642-E197CC68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Syklisten ja vakaiden yritysten hinnoittelu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9D2C91-037F-460D-A239-A3AD38D4D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8" y="1678872"/>
            <a:ext cx="10941425" cy="4140000"/>
          </a:xfrm>
        </p:spPr>
        <p:txBody>
          <a:bodyPr/>
          <a:lstStyle/>
          <a:p>
            <a:r>
              <a:rPr lang="fi-FI" sz="2600" dirty="0"/>
              <a:t>Yksittäisen yrityksen pörssikurssi heijastelee sekä sen liiketoimintaan ladattuja odotuksia että yrityksen tuloskuntoa.</a:t>
            </a:r>
          </a:p>
          <a:p>
            <a:r>
              <a:rPr lang="fi-FI" sz="2600" b="1" dirty="0"/>
              <a:t>Syklisten yritysten </a:t>
            </a:r>
            <a:r>
              <a:rPr lang="fi-FI" sz="2600" dirty="0"/>
              <a:t>osakkeiden arvo heiluu pörssissä tavanomaista voimakkaammin, sillä niiden liiketulos vaihtelee enemmän.</a:t>
            </a:r>
          </a:p>
          <a:p>
            <a:pPr marL="631825" lvl="1" indent="-273050">
              <a:buClr>
                <a:srgbClr val="002060"/>
              </a:buClr>
            </a:pPr>
            <a:r>
              <a:rPr lang="fi-FI" sz="2400" dirty="0"/>
              <a:t>korkeasuhdanteessa ne vaikuttavat P/E-arvolla tarkasteltuna ”edullisilta”: markkinat uskovat, että liiketulos on altis putoamaan, kun suhdanne kääntyy</a:t>
            </a:r>
          </a:p>
          <a:p>
            <a:pPr lvl="1">
              <a:buClr>
                <a:srgbClr val="002060"/>
              </a:buClr>
            </a:pPr>
            <a:r>
              <a:rPr lang="fi-FI" sz="2400" dirty="0"/>
              <a:t>matalasuhdanteessa samat yritykset saattavat näyttää kalliilta: markkinat ennakoivat, että kysyntä elpyy, kun suhdanne taittuu uuteen nousuun</a:t>
            </a:r>
          </a:p>
          <a:p>
            <a:r>
              <a:rPr lang="fi-FI" sz="2600" b="1" dirty="0"/>
              <a:t>Vakaista yrityksistä </a:t>
            </a:r>
            <a:r>
              <a:rPr lang="fi-FI" sz="2600" dirty="0"/>
              <a:t>markkinat ovat epävarmoina aikoina valmiita maksamaan enemmän suhteessa liiketulokseen, sillä vähäriskisempinä sijoituksina pienentävät salkun riskiä (tuottavat hyvin myös huonoina aikoina). </a:t>
            </a:r>
          </a:p>
        </p:txBody>
      </p:sp>
    </p:spTree>
    <p:extLst>
      <p:ext uri="{BB962C8B-B14F-4D97-AF65-F5344CB8AC3E}">
        <p14:creationId xmlns:p14="http://schemas.microsoft.com/office/powerpoint/2010/main" val="90241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AT perus">
  <a:themeElements>
    <a:clrScheme name="TAT">
      <a:dk1>
        <a:srgbClr val="000000"/>
      </a:dk1>
      <a:lt1>
        <a:srgbClr val="FFFFFF"/>
      </a:lt1>
      <a:dk2>
        <a:srgbClr val="300F5E"/>
      </a:dk2>
      <a:lt2>
        <a:srgbClr val="CCCCCC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36E6A66A-7364-41E4-B35C-33076DF9C1D5}"/>
    </a:ext>
  </a:extLst>
</a:theme>
</file>

<file path=ppt/theme/theme2.xml><?xml version="1.0" encoding="utf-8"?>
<a:theme xmlns:a="http://schemas.openxmlformats.org/drawingml/2006/main" name="TAT 2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013CAB4B-0BCA-4FDE-A1E2-E2B5BEF11F30}"/>
    </a:ext>
  </a:extLst>
</a:theme>
</file>

<file path=ppt/theme/theme3.xml><?xml version="1.0" encoding="utf-8"?>
<a:theme xmlns:a="http://schemas.openxmlformats.org/drawingml/2006/main" name="TAT 3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E854CA33-296E-4A96-8E2F-DEAF4F61FACB}"/>
    </a:ext>
  </a:extLst>
</a:theme>
</file>

<file path=ppt/theme/theme4.xml><?xml version="1.0" encoding="utf-8"?>
<a:theme xmlns:a="http://schemas.openxmlformats.org/drawingml/2006/main" name="TAT 4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8DD81D77-1F2C-4B54-8413-EDA3A2A81D97}"/>
    </a:ext>
  </a:extLst>
</a:theme>
</file>

<file path=ppt/theme/theme5.xml><?xml version="1.0" encoding="utf-8"?>
<a:theme xmlns:a="http://schemas.openxmlformats.org/drawingml/2006/main" name="TAT 5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A7A17059-3F49-4670-A3A2-ABD60F4D5FB7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C90B6B78A6941408A90372B3F68DBDA" ma:contentTypeVersion="13" ma:contentTypeDescription="Luo uusi asiakirja." ma:contentTypeScope="" ma:versionID="4dd431feb2a1daf84b8f7ee09943b216">
  <xsd:schema xmlns:xsd="http://www.w3.org/2001/XMLSchema" xmlns:xs="http://www.w3.org/2001/XMLSchema" xmlns:p="http://schemas.microsoft.com/office/2006/metadata/properties" xmlns:ns2="0e3cafc4-93ba-489e-88e0-5310d8e166b9" xmlns:ns3="2b104ebc-4fe4-4568-ac24-b34eb1a23887" targetNamespace="http://schemas.microsoft.com/office/2006/metadata/properties" ma:root="true" ma:fieldsID="ed15f3ca93137f8c00ae0a824900b15a" ns2:_="" ns3:_="">
    <xsd:import namespace="0e3cafc4-93ba-489e-88e0-5310d8e166b9"/>
    <xsd:import namespace="2b104ebc-4fe4-4568-ac24-b34eb1a23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cafc4-93ba-489e-88e0-5310d8e166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04ebc-4fe4-4568-ac24-b34eb1a238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722CA5-43C4-4993-97E3-6ACBE5BB58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3cafc4-93ba-489e-88e0-5310d8e166b9"/>
    <ds:schemaRef ds:uri="2b104ebc-4fe4-4568-ac24-b34eb1a23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16149E-E88A-493D-9A9D-6D8C8BB7B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DC56EC-D0FF-4B80-B1C2-8B2EE3AF514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TAT_Powerpoint_mallipohja_tyhjä_2022[1406]</Template>
  <TotalTime>1246</TotalTime>
  <Words>455</Words>
  <Application>Microsoft Office PowerPoint</Application>
  <PresentationFormat>Laajakuva</PresentationFormat>
  <Paragraphs>59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9</vt:i4>
      </vt:variant>
    </vt:vector>
  </HeadingPairs>
  <TitlesOfParts>
    <vt:vector size="19" baseType="lpstr">
      <vt:lpstr>Arial</vt:lpstr>
      <vt:lpstr>Calibri</vt:lpstr>
      <vt:lpstr>Geomanist</vt:lpstr>
      <vt:lpstr>Geomanist Bold</vt:lpstr>
      <vt:lpstr>Geomanist Regular</vt:lpstr>
      <vt:lpstr>TAT perus</vt:lpstr>
      <vt:lpstr>TAT 2</vt:lpstr>
      <vt:lpstr>TAT 3</vt:lpstr>
      <vt:lpstr>TAT 4</vt:lpstr>
      <vt:lpstr>TAT 5</vt:lpstr>
      <vt:lpstr> Talouden suhdannevaihtelut</vt:lpstr>
      <vt:lpstr>Pohdintatehtävä</vt:lpstr>
      <vt:lpstr>PowerPoint-esitys</vt:lpstr>
      <vt:lpstr>PowerPoint-esitys</vt:lpstr>
      <vt:lpstr>PowerPoint-esitys</vt:lpstr>
      <vt:lpstr>Yhteenveto</vt:lpstr>
      <vt:lpstr>Suhdanteet ja yksittäiset yritykset</vt:lpstr>
      <vt:lpstr>PowerPoint-esitys</vt:lpstr>
      <vt:lpstr>Syklisten ja vakaiden yritysten hinnoittelu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Holmström Timo</dc:creator>
  <cp:lastModifiedBy>Heikki Siitonen</cp:lastModifiedBy>
  <cp:revision>26</cp:revision>
  <dcterms:created xsi:type="dcterms:W3CDTF">2022-04-07T10:52:35Z</dcterms:created>
  <dcterms:modified xsi:type="dcterms:W3CDTF">2023-04-06T09:42:48Z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0x0101001C90B6B78A6941408A90372B3F68DBDA</vt:lpwstr>
  </property>
</Properties>
</file>