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68" r:id="rId3"/>
    <p:sldId id="279" r:id="rId4"/>
    <p:sldId id="275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E524A-0F7B-41DD-9E15-022A614A7907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32323-EFAF-4AE3-8A61-21AF9A8821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7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Sovellettava lainsäädäntö vaihtelee kaupan tekijöistä ja kohteesta riippuen</a:t>
            </a:r>
          </a:p>
          <a:p>
            <a:r>
              <a:rPr lang="fi-FI" dirty="0"/>
              <a:t>Yksityishenkilöiden välistä kauppaa sääntelevät </a:t>
            </a:r>
            <a:r>
              <a:rPr lang="fi-FI" b="1" dirty="0"/>
              <a:t>kauppalaki</a:t>
            </a:r>
            <a:r>
              <a:rPr lang="fi-FI" dirty="0"/>
              <a:t> ja </a:t>
            </a:r>
            <a:r>
              <a:rPr lang="fi-FI" b="1" dirty="0"/>
              <a:t>sopimusoikeus</a:t>
            </a:r>
          </a:p>
          <a:p>
            <a:pPr lvl="1"/>
            <a:r>
              <a:rPr lang="fi-FI" dirty="0"/>
              <a:t>yksityishenkilöt ovat tasaveroisessa asemassa toisiinsa nähden </a:t>
            </a:r>
          </a:p>
          <a:p>
            <a:r>
              <a:rPr lang="fi-FI" dirty="0"/>
              <a:t>Kuluttajankauppaa sääntelee </a:t>
            </a:r>
            <a:r>
              <a:rPr lang="fi-FI" b="1" dirty="0"/>
              <a:t>kuluttajansuojalaki</a:t>
            </a:r>
          </a:p>
          <a:p>
            <a:pPr lvl="1"/>
            <a:r>
              <a:rPr lang="fi-FI" b="1" dirty="0"/>
              <a:t>elinkeinonharjoittajan </a:t>
            </a:r>
            <a:r>
              <a:rPr lang="fi-FI" dirty="0"/>
              <a:t>katsotaan olevan </a:t>
            </a:r>
            <a:r>
              <a:rPr lang="fi-FI" b="1" dirty="0"/>
              <a:t>kuluttajaa </a:t>
            </a:r>
            <a:r>
              <a:rPr lang="fi-FI" dirty="0"/>
              <a:t>paremmassa asemassa</a:t>
            </a:r>
          </a:p>
          <a:p>
            <a:pPr lvl="1"/>
            <a:r>
              <a:rPr lang="fi-FI" dirty="0"/>
              <a:t>kuluttajansuoja suojaa elinkeinonharjoittajaa vastaan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133C-CCB1-4660-95F9-3BD5A923C517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78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fi-FI" b="1" dirty="0"/>
              <a:t>Kotimyynti</a:t>
            </a:r>
            <a:r>
              <a:rPr lang="fi-FI" dirty="0"/>
              <a:t> tapahtuu jossain muualla kuin elinkeinonharjoittajan toimipaikassa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="1" dirty="0"/>
              <a:t>Etämyynti</a:t>
            </a:r>
            <a:r>
              <a:rPr lang="fi-FI" dirty="0"/>
              <a:t> tapahtuu etäviestimen välityksellä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/>
              <a:t>perustiedot myyjästä ja tuotteesta saatava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/>
              <a:t>palvelusopimuksen peruutusoikeus 14 vrk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/>
              <a:t>kauppasopimuksen peruutusoikeus 14 vrk tavaran saamisesta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dirty="0"/>
              <a:t>peruuttamisesta ilmoitettava myyjälle yksiselitteisesti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dirty="0"/>
              <a:t>ei peruuttamisoikeutta, jos digitaalisen sisällön toimittaminen on jo aloitettu tai tavara on tehty kuluttajan vaatimusten mukaan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dirty="0"/>
              <a:t>kuluttaja on vastuussa tuotteesta palautukseen asti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dirty="0"/>
              <a:t>kuluttaja vastaa palautuskuluista, ellei</a:t>
            </a:r>
            <a:r>
              <a:rPr lang="fi-FI" baseline="0" dirty="0"/>
              <a:t> elinkeinonharjoittaja ole ilmoittanut muuta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baseline="0" dirty="0"/>
              <a:t>t</a:t>
            </a:r>
            <a:r>
              <a:rPr lang="fi-FI" dirty="0"/>
              <a:t>uote saatava kohtuullisessa ajassa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133C-CCB1-4660-95F9-3BD5A923C517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040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Elinkeinoharjoittajan</a:t>
            </a:r>
            <a:r>
              <a:rPr lang="fi-FI" baseline="0" dirty="0"/>
              <a:t> velvollisuudet: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toimitettava</a:t>
            </a:r>
            <a:r>
              <a:rPr lang="fi-FI" baseline="0" dirty="0"/>
              <a:t> hyödyke sovittuna aikana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hyödykkeen on vastattava sopimusta tai siitä annettua kuvaa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myyjä voi antaa takuun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noudatettava</a:t>
            </a:r>
            <a:r>
              <a:rPr lang="fi-FI" baseline="0" dirty="0"/>
              <a:t> kuluttajan kanssa tehtyä sopimusta </a:t>
            </a:r>
            <a:endParaRPr lang="fi-FI" dirty="0"/>
          </a:p>
          <a:p>
            <a:pPr marL="171450" indent="-171450">
              <a:buFontTx/>
              <a:buChar char="-"/>
            </a:pPr>
            <a:endParaRPr lang="fi-FI" dirty="0"/>
          </a:p>
          <a:p>
            <a:pPr marL="0" indent="0">
              <a:buFontTx/>
              <a:buNone/>
            </a:pPr>
            <a:r>
              <a:rPr lang="fi-FI" dirty="0"/>
              <a:t>Kuluttajan oikeudet: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maksusta pidättäytyminen, kunnes on saanut hyödykkeen tai palvelu on suoritettu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kaupan</a:t>
            </a:r>
            <a:r>
              <a:rPr lang="fi-FI" baseline="0" dirty="0"/>
              <a:t> purku, jos viivästys on olennainen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/>
              <a:t>vahingonkorvaus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tuotteen korjauttaminen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tuotteen vaihtaminen uuteen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hinnanalennus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kaupan</a:t>
            </a:r>
            <a:r>
              <a:rPr lang="fi-FI" baseline="0" dirty="0"/>
              <a:t> purku, jos virhe on olennainen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/>
              <a:t>vahingonkorvaus</a:t>
            </a:r>
            <a:endParaRPr lang="fi-FI" dirty="0"/>
          </a:p>
          <a:p>
            <a:endParaRPr lang="fi-FI" baseline="0" dirty="0"/>
          </a:p>
          <a:p>
            <a:pPr marL="0" indent="0">
              <a:buFontTx/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133C-CCB1-4660-95F9-3BD5A923C517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678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Kuluttajan velvollisuudet: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Kauppahinnan maksaminen</a:t>
            </a:r>
            <a:r>
              <a:rPr lang="fi-FI" baseline="0" dirty="0"/>
              <a:t> sovittuna aikana</a:t>
            </a:r>
            <a:endParaRPr lang="fi-FI" dirty="0"/>
          </a:p>
          <a:p>
            <a:endParaRPr lang="fi-FI" dirty="0"/>
          </a:p>
          <a:p>
            <a:r>
              <a:rPr lang="fi-FI" dirty="0"/>
              <a:t>Elinkeinoharjoittajan</a:t>
            </a:r>
            <a:r>
              <a:rPr lang="fi-FI" baseline="0" dirty="0"/>
              <a:t> oikeudet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/>
              <a:t>Viivästyskoron periminen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/>
              <a:t>Kaupan purku, jos viivästys olennainen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133C-CCB1-4660-95F9-3BD5A923C517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976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Virhe tavarassa tai palvelussa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Reklamaatio (2kk) kirjallisesti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Tuotteen korjaaminen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Tuotteen vaihtaminen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Hinnanalennus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Kaupan purku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133C-CCB1-4660-95F9-3BD5A923C517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83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Kuluttajaneuvonta: https://www.youtube.com/watch?v=EW1VUPvZqKo (0:37)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Elinkeinonharjoittaja ei suostu korjaamaan tai vaihtamaan hyödykettä, antamaan hinnanalennusta tai purkamaan kauppaa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Maistraatin kuluttajaneuvoja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Kuluttajariitalautakunta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Käräjäoikeus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133C-CCB1-4660-95F9-3BD5A923C517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585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Komission riidanratkaisufoorumi:</a:t>
            </a:r>
            <a:r>
              <a:rPr lang="fi-FI" baseline="0" dirty="0"/>
              <a:t> https://www.youtube.com/watch?v=7VUhLrbaI7k</a:t>
            </a:r>
          </a:p>
          <a:p>
            <a:r>
              <a:rPr lang="fi-FI" baseline="0" dirty="0"/>
              <a:t>Euroopan kuluttajakeskus Suomessa: http://www.ecc.fi/ ja video: </a:t>
            </a:r>
          </a:p>
          <a:p>
            <a:r>
              <a:rPr lang="fi-FI" baseline="0" dirty="0"/>
              <a:t>https://www.youtube.com/channel/UCtexVB3AcaEAhVMrpRNe2Jg (1:44)</a:t>
            </a:r>
          </a:p>
          <a:p>
            <a:endParaRPr lang="fi-FI" baseline="0" dirty="0"/>
          </a:p>
          <a:p>
            <a:pPr>
              <a:buFontTx/>
              <a:buChar char="-"/>
            </a:pPr>
            <a:r>
              <a:rPr lang="fi-FI" dirty="0"/>
              <a:t>Ensin virheilmoitus elinkeinonharjoittajalle</a:t>
            </a:r>
          </a:p>
          <a:p>
            <a:pPr>
              <a:buFontTx/>
              <a:buChar char="-"/>
            </a:pPr>
            <a:r>
              <a:rPr lang="fi-FI" dirty="0"/>
              <a:t>Sitten Euroopan kuluttajakeskukseen</a:t>
            </a:r>
          </a:p>
          <a:p>
            <a:pPr>
              <a:buFontTx/>
              <a:buChar char="-"/>
            </a:pPr>
            <a:r>
              <a:rPr lang="fi-FI" dirty="0"/>
              <a:t>Komission riidanratkaisufoorumi ratkaisee verkossa tehtyjen ostosten epäselvyyksiä </a:t>
            </a:r>
          </a:p>
          <a:p>
            <a:pPr>
              <a:buFontTx/>
              <a:buChar char="-"/>
            </a:pPr>
            <a:r>
              <a:rPr lang="fi-FI" dirty="0"/>
              <a:t>Luottokorttiyhtiö voi palauttaa ostosten summan, jos hyödykettä ei toimiteta</a:t>
            </a:r>
          </a:p>
          <a:p>
            <a:endParaRPr lang="fi-FI" baseline="0" dirty="0"/>
          </a:p>
          <a:p>
            <a:endParaRPr lang="fi-FI" baseline="0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133C-CCB1-4660-95F9-3BD5A923C517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210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9E15BF-5DED-16B7-2D19-F18EB1A79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08B9D9-FC75-D86D-9274-20D0D52DB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627E16-64CA-6ECC-864F-E04C67B1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6CD2C4-9105-151B-03E7-E01D2E40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D9707A-17F7-1C5A-2709-BADBD879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983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B6D552-6B05-013B-1246-83CD3644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2FAFDA5-B2A2-1E7D-1A79-30A46D910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03E6B9-551E-DE19-21B5-AD981012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28528C-1601-12BA-C00A-77861533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2BCDC2-A8E7-CF02-2ACA-7187CAC4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95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3BE987C-DC8F-ED1C-02D2-DD789AFA6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128908-9C3C-02DA-F1A8-485632B67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6B9241-35AC-71AA-726D-E997F748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F78898-C4C2-93CD-D755-EF013A3E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476023-9E2F-D0E4-1578-4C346625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44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0C898C-EAAA-07A6-E032-EFE39C7C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581095-CF7A-5974-2841-AF6A110D3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7EDD1B-1F20-CB21-9026-ED9ADDFF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8B6C2A-EB28-E177-E743-E18768DE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0B4391-3737-0D40-802C-F88501FE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55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FFF081-65A7-867E-E7B6-DE76526AD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4D27595-27CA-3D41-32FE-FFF94E933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1FA113-493E-D0D1-C5F9-E97540C0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2CFD8-FDF5-7771-B6C5-5AB94F909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9940CF5-3787-C34B-2822-8D0D6016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95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2FC127-1C3B-8040-D3E9-85F4B2A1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4D1861-DAE0-7DE7-5EB3-2C4D134A6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495C14-F6BD-59F1-5CAC-50E922C58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7DF918-82DA-F6BD-FF8E-FCE417A8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20158FF-6381-DD98-D247-5E3ABE45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01A7F4-B624-93E9-2D8F-87936C24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06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1A5CFD-EFD5-1C3F-9A62-0B147ACA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58725E-D76A-55EC-9067-E9CD02862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CDC121-F05A-320C-D2D2-8FE4005C6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1027A03-E36C-C4F2-FD0C-7AE9C90CB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5F7A2C2-F3A7-3EC9-633C-640FB9E97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7EE17C4-3DC4-1DA9-3595-2E9371F9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4389A5F-96AC-A0F3-BFB1-26E780F5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348586D-3C52-DD0A-B6A2-7F3211CD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12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3B1108-E286-A2BC-1CDB-43E8070C2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B1C4D1E-AE08-BC29-8AB8-358A82A1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AF5B911-BF0F-E213-BB52-39DDE540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B783C20-0806-AFEF-E032-92B77163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31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4FEECEF-23DE-1815-52ED-F184F7FA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00910F1-8BB4-8BC9-59CD-4F3398E7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346AEC-2A4C-8C1B-75FF-8F2B5521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8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0F71E8-2AC3-2A4E-7E7D-E09D13C7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79DF0A-3ACD-25C2-B876-E41E975AE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833FEA-4A25-21A9-CACF-8011CC5C2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9620D1A-AAE8-16D9-0DC5-7D2CA821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61497E3-F428-C122-50C9-E64E2DE0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B43628-CE94-9858-63AC-C6C5A4328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30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36CC85-1E85-F21E-9898-10F0E0DA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3AE4FFC-CA30-B896-3BCA-84EF6AC20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E98943-B14A-DC65-D9A9-B6E40DCC8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20ABE4-DB1D-D8AD-9D38-55377C41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ADFBD29-AB25-5E90-0C56-504BBBF7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F6FCE5-1884-0F88-8BC6-6ABCFDE0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66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FCFC05E-63E2-B690-A047-E4C8E281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63FC24-D33B-6868-786B-2E52FA476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0351CA-E316-344D-3B0C-230CA0DF2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325A-F04D-4CC5-B644-6753546F4C78}" type="datetimeFigureOut">
              <a:rPr lang="fi-FI" smtClean="0"/>
              <a:t>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5FB2CD-9E73-3A85-8BAC-63D928E27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210358-99F7-E97E-1E32-A0954A3E9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5F45-6F6E-4D18-9794-05203CE203C5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E568C7D-C27E-DF38-356E-CC480D0F113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6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DEE417-4E6A-4D5C-B11D-C22ACF6D00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 Kuluttajansuoja turvaa kuluttajan oikeuksia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9A3810-A6A4-407E-94DF-3283EABBB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oppikirjan sivut 124−136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 descr="Kuva, joka sisältää kohteen teksti, mies, henkilö&#10;&#10;Kuvaus luotu automaattisesti">
            <a:extLst>
              <a:ext uri="{FF2B5EF4-FFF2-40B4-BE49-F238E27FC236}">
                <a16:creationId xmlns:a16="http://schemas.microsoft.com/office/drawing/2014/main" id="{4CF20BB1-C6A3-C73D-2B87-EAB0DE59C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583" y="3942000"/>
            <a:ext cx="4874783" cy="2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0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410369"/>
            <a:ext cx="9201150" cy="1325563"/>
          </a:xfrm>
        </p:spPr>
        <p:txBody>
          <a:bodyPr/>
          <a:lstStyle/>
          <a:p>
            <a:r>
              <a:rPr lang="fi-FI" dirty="0"/>
              <a:t>Mitä lakia sovelletaan?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Yksityishenkilöiden välistä kauppaa sääntelevät </a:t>
            </a:r>
            <a:r>
              <a:rPr lang="fi-FI" b="1" dirty="0"/>
              <a:t>kauppalaki</a:t>
            </a:r>
            <a:r>
              <a:rPr lang="fi-FI" dirty="0"/>
              <a:t> ja </a:t>
            </a:r>
            <a:r>
              <a:rPr lang="fi-FI" b="1" dirty="0"/>
              <a:t>sopimusoikeus</a:t>
            </a:r>
          </a:p>
          <a:p>
            <a:pPr marL="457200" lvl="1" indent="0">
              <a:buNone/>
            </a:pPr>
            <a:r>
              <a:rPr lang="fi-FI" dirty="0"/>
              <a:t>- yksityishenkilöt ovat tasaveroisessa asemassa toisiinsa nähden </a:t>
            </a:r>
          </a:p>
          <a:p>
            <a:r>
              <a:rPr lang="fi-FI" dirty="0"/>
              <a:t>Kuluttajankauppaa sääntelee </a:t>
            </a:r>
            <a:r>
              <a:rPr lang="fi-FI" b="1" dirty="0"/>
              <a:t>kuluttajansuojalaki</a:t>
            </a:r>
          </a:p>
          <a:p>
            <a:pPr marL="457200" lvl="1" indent="0">
              <a:buNone/>
            </a:pPr>
            <a:r>
              <a:rPr lang="fi-FI" b="1" dirty="0"/>
              <a:t>- elinkeinonharjoittaja </a:t>
            </a:r>
            <a:r>
              <a:rPr lang="fi-FI" dirty="0"/>
              <a:t>myy</a:t>
            </a:r>
            <a:r>
              <a:rPr lang="fi-FI" b="1" dirty="0"/>
              <a:t> kuluttajalle kulutushyödykkeitä</a:t>
            </a:r>
          </a:p>
          <a:p>
            <a:pPr marL="457200" lvl="1" indent="0">
              <a:buNone/>
            </a:pPr>
            <a:r>
              <a:rPr lang="fi-FI" dirty="0"/>
              <a:t>- elinkeinonharjoittajan katsotaan olevan kuluttajaa paremmassa asemassa</a:t>
            </a:r>
          </a:p>
          <a:p>
            <a:pPr marL="457200" lvl="1" indent="0">
              <a:buNone/>
            </a:pPr>
            <a:r>
              <a:rPr lang="fi-FI" dirty="0"/>
              <a:t>- kuluttajansuoja suojaa elinkeinonharjoittajaa vastaan</a:t>
            </a:r>
          </a:p>
        </p:txBody>
      </p:sp>
    </p:spTree>
    <p:extLst>
      <p:ext uri="{BB962C8B-B14F-4D97-AF65-F5344CB8AC3E}">
        <p14:creationId xmlns:p14="http://schemas.microsoft.com/office/powerpoint/2010/main" val="407710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4B7504-EC5F-A7C4-0A9D-8898D449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Kuluttaja-asiamies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F8CE3D-DEDB-0A41-D9FE-14F9BF6DA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valvoo markkinoinnin ja sopimusehtojen lainmukaisuutta</a:t>
            </a:r>
          </a:p>
          <a:p>
            <a:r>
              <a:rPr lang="fi-FI" dirty="0"/>
              <a:t>voi yrittää saada elinkeinonharjoittajan luopumaan lainvastaisesta menettelystä</a:t>
            </a:r>
          </a:p>
          <a:p>
            <a:r>
              <a:rPr lang="fi-FI" dirty="0"/>
              <a:t>voi kieltää elinkeinonharjoittajaa sakon uhalla jatkamasta lainvastaista toimintaa</a:t>
            </a:r>
          </a:p>
          <a:p>
            <a:r>
              <a:rPr lang="fi-FI" dirty="0"/>
              <a:t>voi tehdä </a:t>
            </a:r>
            <a:r>
              <a:rPr lang="fi-FI" b="1" dirty="0"/>
              <a:t>ryhmävalituksen kuluttajariitalautakunnalle</a:t>
            </a:r>
          </a:p>
          <a:p>
            <a:r>
              <a:rPr lang="fi-FI" dirty="0"/>
              <a:t>voi nostaa </a:t>
            </a:r>
            <a:r>
              <a:rPr lang="fi-FI" b="1" dirty="0"/>
              <a:t>ryhmäkanteen.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13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Koti- ja etämyynti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6184" y="1690689"/>
            <a:ext cx="9594769" cy="4727542"/>
          </a:xfrm>
        </p:spPr>
        <p:txBody>
          <a:bodyPr>
            <a:normAutofit lnSpcReduction="10000"/>
          </a:bodyPr>
          <a:lstStyle/>
          <a:p>
            <a:pPr fontAlgn="base"/>
            <a:r>
              <a:rPr lang="fi-FI" b="1" dirty="0"/>
              <a:t>Kotimyynti</a:t>
            </a:r>
            <a:r>
              <a:rPr lang="fi-FI" dirty="0"/>
              <a:t> tapahtuu jossain muualla kuin elinkeinonharjoittajan toimipaikassa.</a:t>
            </a:r>
          </a:p>
          <a:p>
            <a:r>
              <a:rPr lang="fi-FI" b="1" dirty="0"/>
              <a:t>Etämyynti</a:t>
            </a:r>
            <a:r>
              <a:rPr lang="fi-FI" dirty="0"/>
              <a:t> tapahtuu etäviestimen välityksellä.</a:t>
            </a:r>
          </a:p>
          <a:p>
            <a:pPr marL="457200" lvl="1" indent="0">
              <a:buNone/>
            </a:pPr>
            <a:r>
              <a:rPr lang="fi-FI" dirty="0"/>
              <a:t>- perustiedot myyjästä ja tuotteesta saatava</a:t>
            </a:r>
          </a:p>
          <a:p>
            <a:pPr marL="457200" lvl="1" indent="0">
              <a:buNone/>
            </a:pPr>
            <a:r>
              <a:rPr lang="fi-FI" dirty="0"/>
              <a:t>- palvelusopimuksen peruutusoikeus 14 vrk</a:t>
            </a:r>
          </a:p>
          <a:p>
            <a:pPr marL="457200" lvl="1" indent="0">
              <a:buNone/>
            </a:pPr>
            <a:r>
              <a:rPr lang="fi-FI" dirty="0"/>
              <a:t>- kauppasopimuksen peruutusoikeus 14 vrk tavaran saamisesta</a:t>
            </a:r>
          </a:p>
          <a:p>
            <a:pPr lvl="2"/>
            <a:r>
              <a:rPr lang="fi-FI" dirty="0"/>
              <a:t>peruuttamisesta ilmoitettava myyjälle yksiselitteisesti</a:t>
            </a:r>
          </a:p>
          <a:p>
            <a:pPr lvl="2"/>
            <a:r>
              <a:rPr lang="fi-FI" dirty="0"/>
              <a:t>ei peruuttamisoikeutta, jos digitaalisen sisällön toimittaminen on jo aloitettu tai tavara on tehty kuluttajan vaatimusten mukaan</a:t>
            </a:r>
          </a:p>
          <a:p>
            <a:pPr lvl="2"/>
            <a:r>
              <a:rPr lang="fi-FI" dirty="0"/>
              <a:t>kuluttaja on vastuussa tuotteesta palautukseen asti</a:t>
            </a:r>
          </a:p>
          <a:p>
            <a:pPr lvl="2"/>
            <a:r>
              <a:rPr lang="fi-FI" dirty="0"/>
              <a:t>kuluttaja vastaa palautuskuluista, ellei elinkeinonharjoittaja ole ilmoittanut muuta</a:t>
            </a:r>
          </a:p>
          <a:p>
            <a:pPr lvl="2"/>
            <a:r>
              <a:rPr lang="fi-FI" dirty="0"/>
              <a:t>tuote saatava kohtuullisessa ajassa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784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903" y="365127"/>
            <a:ext cx="9276103" cy="1325563"/>
          </a:xfrm>
        </p:spPr>
        <p:txBody>
          <a:bodyPr>
            <a:normAutofit/>
          </a:bodyPr>
          <a:lstStyle/>
          <a:p>
            <a:r>
              <a:rPr lang="fi-FI" sz="4000" dirty="0"/>
              <a:t>Elinkeinonharjoittajan ja kuluttajan oikeudet ja velvollisuudet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827903" y="1857985"/>
          <a:ext cx="9742820" cy="451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1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1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2835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/>
                        <a:t>       Elinkeinonharjoittajan velvollisuudet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/>
                        <a:t>                 Kuluttajan</a:t>
                      </a:r>
                      <a:r>
                        <a:rPr lang="fi-FI" baseline="0" dirty="0"/>
                        <a:t> oikeudet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624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toimitettava</a:t>
                      </a:r>
                      <a:r>
                        <a:rPr lang="fi-FI" baseline="0" dirty="0"/>
                        <a:t> hyödyke sovittuna aikana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maksusta pidättäytyminen, kunnes on saanut hyödykkeen tai palvelu on suoritettu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kaupan</a:t>
                      </a:r>
                      <a:r>
                        <a:rPr lang="fi-FI" baseline="0" dirty="0"/>
                        <a:t> purku, jos viivästys on olennainen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aseline="0" dirty="0"/>
                        <a:t>vahingonkorvaus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62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hyödykkeen on vastattava sopimusta tai siitä annettua kuvaa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myyjä voi antaa takuun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noudatettava</a:t>
                      </a:r>
                      <a:r>
                        <a:rPr lang="fi-FI" baseline="0" dirty="0"/>
                        <a:t> kuluttajan kanssa tehtyä sopimusta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tuotteen korjauttaminen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tuotteen vaihtaminen uuteen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Hinnanalennus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kaupan</a:t>
                      </a:r>
                      <a:r>
                        <a:rPr lang="fi-FI" baseline="0" dirty="0"/>
                        <a:t> purku, jos virhe on olennainen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aseline="0" dirty="0"/>
                        <a:t>vahingonkorvaus</a:t>
                      </a:r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8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2783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       Elinkeinonharjoittajan oikeudet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   Kuluttajan velvollisuudet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298"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i-FI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viivästyskoron periminen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i-FI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kaupan purku,</a:t>
                      </a:r>
                      <a:r>
                        <a:rPr lang="fi-FI" sz="18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 viivästys olennainen </a:t>
                      </a:r>
                      <a:endParaRPr lang="fi-FI" dirty="0"/>
                    </a:p>
                    <a:p>
                      <a:endParaRPr lang="fi-FI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kauppahinnan maksaminen sovittuna aikana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6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4046" y="90468"/>
            <a:ext cx="8847405" cy="1325563"/>
          </a:xfrm>
        </p:spPr>
        <p:txBody>
          <a:bodyPr/>
          <a:lstStyle/>
          <a:p>
            <a:r>
              <a:rPr lang="fi-FI" dirty="0"/>
              <a:t>Virheen mahdolliset seuraamukset </a:t>
            </a:r>
          </a:p>
        </p:txBody>
      </p:sp>
      <p:sp>
        <p:nvSpPr>
          <p:cNvPr id="4" name="Kuvaselitenuoli oikealle 3"/>
          <p:cNvSpPr/>
          <p:nvPr/>
        </p:nvSpPr>
        <p:spPr>
          <a:xfrm>
            <a:off x="2161277" y="2446910"/>
            <a:ext cx="2097223" cy="1937623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Virhe tavarassa tai palvelussa</a:t>
            </a:r>
          </a:p>
        </p:txBody>
      </p:sp>
      <p:sp>
        <p:nvSpPr>
          <p:cNvPr id="6" name="Suorakulmio 5"/>
          <p:cNvSpPr/>
          <p:nvPr/>
        </p:nvSpPr>
        <p:spPr>
          <a:xfrm>
            <a:off x="7010401" y="1195934"/>
            <a:ext cx="1657161" cy="10869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Tuotteen korjaaminen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7010401" y="2416663"/>
            <a:ext cx="1648535" cy="11744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Tuotteen vaihtaminen </a:t>
            </a:r>
          </a:p>
        </p:txBody>
      </p:sp>
      <p:sp>
        <p:nvSpPr>
          <p:cNvPr id="12" name="Suorakulmio 11"/>
          <p:cNvSpPr/>
          <p:nvPr/>
        </p:nvSpPr>
        <p:spPr>
          <a:xfrm>
            <a:off x="7019027" y="3716348"/>
            <a:ext cx="1648535" cy="11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Hinnanalennus</a:t>
            </a:r>
          </a:p>
        </p:txBody>
      </p:sp>
      <p:sp>
        <p:nvSpPr>
          <p:cNvPr id="14" name="Kuvaselitenuoli oikealle 13"/>
          <p:cNvSpPr/>
          <p:nvPr/>
        </p:nvSpPr>
        <p:spPr>
          <a:xfrm>
            <a:off x="4366681" y="2455536"/>
            <a:ext cx="2321871" cy="1937623"/>
          </a:xfrm>
          <a:prstGeom prst="right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Reklamaatio (2kk)</a:t>
            </a:r>
          </a:p>
          <a:p>
            <a:pPr algn="ctr"/>
            <a:r>
              <a:rPr lang="fi-FI" dirty="0"/>
              <a:t>kirjallisesti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7027654" y="5004899"/>
            <a:ext cx="1648535" cy="10998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Kaupan purku</a:t>
            </a:r>
          </a:p>
        </p:txBody>
      </p:sp>
    </p:spTree>
    <p:extLst>
      <p:ext uri="{BB962C8B-B14F-4D97-AF65-F5344CB8AC3E}">
        <p14:creationId xmlns:p14="http://schemas.microsoft.com/office/powerpoint/2010/main" val="195460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2" grpId="0" animBg="1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selitenuoli oikealle 3"/>
          <p:cNvSpPr/>
          <p:nvPr/>
        </p:nvSpPr>
        <p:spPr>
          <a:xfrm>
            <a:off x="1524001" y="2208179"/>
            <a:ext cx="3297677" cy="2918298"/>
          </a:xfrm>
          <a:prstGeom prst="right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Elinkeinonharjoittaja ei suostu korjaamaan tai vaihtamaan hyödykettä, antamaan hinnanalennusta tai purkamaan kauppaa</a:t>
            </a:r>
          </a:p>
        </p:txBody>
      </p:sp>
      <p:sp>
        <p:nvSpPr>
          <p:cNvPr id="5" name="Kuvaselitenuoli oikealle 4"/>
          <p:cNvSpPr/>
          <p:nvPr/>
        </p:nvSpPr>
        <p:spPr>
          <a:xfrm>
            <a:off x="4821677" y="2315183"/>
            <a:ext cx="2023351" cy="2743200"/>
          </a:xfrm>
          <a:prstGeom prst="right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Maistraatin kuluttaja-neuvoja</a:t>
            </a:r>
          </a:p>
        </p:txBody>
      </p:sp>
      <p:sp>
        <p:nvSpPr>
          <p:cNvPr id="6" name="Kuvaselitenuoli oikealle 5"/>
          <p:cNvSpPr/>
          <p:nvPr/>
        </p:nvSpPr>
        <p:spPr>
          <a:xfrm>
            <a:off x="6922851" y="2295728"/>
            <a:ext cx="2128534" cy="2762655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Kuluttajariitalautakunta</a:t>
            </a:r>
          </a:p>
        </p:txBody>
      </p:sp>
      <p:sp>
        <p:nvSpPr>
          <p:cNvPr id="7" name="Suorakulmio 6"/>
          <p:cNvSpPr/>
          <p:nvPr/>
        </p:nvSpPr>
        <p:spPr>
          <a:xfrm>
            <a:off x="9051385" y="2801566"/>
            <a:ext cx="1546698" cy="17315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Käräjäoikeus</a:t>
            </a:r>
          </a:p>
        </p:txBody>
      </p:sp>
    </p:spTree>
    <p:extLst>
      <p:ext uri="{BB962C8B-B14F-4D97-AF65-F5344CB8AC3E}">
        <p14:creationId xmlns:p14="http://schemas.microsoft.com/office/powerpoint/2010/main" val="36020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Virhe tuotteessa Euroopassa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Ensin tehdään virheilmoitus elinkeinonharjoittajalle, sitten Euroopan kuluttajakeskukseen.</a:t>
            </a:r>
          </a:p>
          <a:p>
            <a:r>
              <a:rPr lang="fi-FI" dirty="0"/>
              <a:t>Komission riidanratkaisufoorumi ratkaisee verkossa tehtyjen ostosten epäselvyyksiä .</a:t>
            </a:r>
          </a:p>
          <a:p>
            <a:r>
              <a:rPr lang="fi-FI" dirty="0"/>
              <a:t>Luottokorttiyhtiö voi palauttaa ostosten summan, jos hyödykettä ei toimiteta.</a:t>
            </a:r>
          </a:p>
        </p:txBody>
      </p:sp>
    </p:spTree>
    <p:extLst>
      <p:ext uri="{BB962C8B-B14F-4D97-AF65-F5344CB8AC3E}">
        <p14:creationId xmlns:p14="http://schemas.microsoft.com/office/powerpoint/2010/main" val="17282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605</Words>
  <Application>Microsoft Office PowerPoint</Application>
  <PresentationFormat>Laajakuva</PresentationFormat>
  <Paragraphs>137</Paragraphs>
  <Slides>9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 Kuluttajansuoja turvaa kuluttajan oikeuksia</vt:lpstr>
      <vt:lpstr>Mitä lakia sovelletaan? </vt:lpstr>
      <vt:lpstr>Kuluttaja-asiamies</vt:lpstr>
      <vt:lpstr>Koti- ja etämyynti</vt:lpstr>
      <vt:lpstr>Elinkeinonharjoittajan ja kuluttajan oikeudet ja velvollisuudet</vt:lpstr>
      <vt:lpstr>PowerPoint-esitys</vt:lpstr>
      <vt:lpstr>Virheen mahdolliset seuraamukset </vt:lpstr>
      <vt:lpstr>PowerPoint-esitys</vt:lpstr>
      <vt:lpstr>Virhe tuotteessa Euroopassa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Anni-Elina Karvonen</cp:lastModifiedBy>
  <cp:revision>4</cp:revision>
  <dcterms:created xsi:type="dcterms:W3CDTF">2022-06-21T07:47:17Z</dcterms:created>
  <dcterms:modified xsi:type="dcterms:W3CDTF">2022-08-02T06:06:02Z</dcterms:modified>
</cp:coreProperties>
</file>