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5" r:id="rId2"/>
    <p:sldId id="316" r:id="rId3"/>
    <p:sldId id="317" r:id="rId4"/>
    <p:sldId id="281" r:id="rId5"/>
    <p:sldId id="312" r:id="rId6"/>
    <p:sldId id="313" r:id="rId7"/>
    <p:sldId id="314" r:id="rId8"/>
    <p:sldId id="318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kki Siitonen" userId="9b427252-67e5-47c6-9377-4f43663c5067" providerId="ADAL" clId="{0B0E223C-87F8-4DF8-8A12-012C66F8ECC7}"/>
    <pc:docChg chg="undo custSel addSld modSld">
      <pc:chgData name="Heikki Siitonen" userId="9b427252-67e5-47c6-9377-4f43663c5067" providerId="ADAL" clId="{0B0E223C-87F8-4DF8-8A12-012C66F8ECC7}" dt="2022-11-30T08:06:53.906" v="237"/>
      <pc:docMkLst>
        <pc:docMk/>
      </pc:docMkLst>
      <pc:sldChg chg="modSp mod">
        <pc:chgData name="Heikki Siitonen" userId="9b427252-67e5-47c6-9377-4f43663c5067" providerId="ADAL" clId="{0B0E223C-87F8-4DF8-8A12-012C66F8ECC7}" dt="2022-11-30T08:06:53.906" v="237"/>
        <pc:sldMkLst>
          <pc:docMk/>
          <pc:sldMk cId="1834581341" sldId="316"/>
        </pc:sldMkLst>
        <pc:spChg chg="mod">
          <ac:chgData name="Heikki Siitonen" userId="9b427252-67e5-47c6-9377-4f43663c5067" providerId="ADAL" clId="{0B0E223C-87F8-4DF8-8A12-012C66F8ECC7}" dt="2022-11-29T12:36:31.467" v="12" actId="20577"/>
          <ac:spMkLst>
            <pc:docMk/>
            <pc:sldMk cId="1834581341" sldId="316"/>
            <ac:spMk id="2" creationId="{FA9246F1-65AB-429F-8B8B-2CE2B806FB5F}"/>
          </ac:spMkLst>
        </pc:spChg>
        <pc:spChg chg="mod">
          <ac:chgData name="Heikki Siitonen" userId="9b427252-67e5-47c6-9377-4f43663c5067" providerId="ADAL" clId="{0B0E223C-87F8-4DF8-8A12-012C66F8ECC7}" dt="2022-11-30T08:06:53.906" v="237"/>
          <ac:spMkLst>
            <pc:docMk/>
            <pc:sldMk cId="1834581341" sldId="316"/>
            <ac:spMk id="3" creationId="{83BA23AC-88A0-4A12-AB9F-6E84A93E9425}"/>
          </ac:spMkLst>
        </pc:spChg>
      </pc:sldChg>
      <pc:sldChg chg="modSp new mod">
        <pc:chgData name="Heikki Siitonen" userId="9b427252-67e5-47c6-9377-4f43663c5067" providerId="ADAL" clId="{0B0E223C-87F8-4DF8-8A12-012C66F8ECC7}" dt="2022-11-29T12:37:24.205" v="162" actId="20577"/>
        <pc:sldMkLst>
          <pc:docMk/>
          <pc:sldMk cId="3253152573" sldId="317"/>
        </pc:sldMkLst>
        <pc:spChg chg="mod">
          <ac:chgData name="Heikki Siitonen" userId="9b427252-67e5-47c6-9377-4f43663c5067" providerId="ADAL" clId="{0B0E223C-87F8-4DF8-8A12-012C66F8ECC7}" dt="2022-11-29T12:36:28.026" v="11" actId="20577"/>
          <ac:spMkLst>
            <pc:docMk/>
            <pc:sldMk cId="3253152573" sldId="317"/>
            <ac:spMk id="2" creationId="{19A6E416-EEAF-4895-93EA-476C1F345FF3}"/>
          </ac:spMkLst>
        </pc:spChg>
        <pc:spChg chg="mod">
          <ac:chgData name="Heikki Siitonen" userId="9b427252-67e5-47c6-9377-4f43663c5067" providerId="ADAL" clId="{0B0E223C-87F8-4DF8-8A12-012C66F8ECC7}" dt="2022-11-29T12:37:24.205" v="162" actId="20577"/>
          <ac:spMkLst>
            <pc:docMk/>
            <pc:sldMk cId="3253152573" sldId="317"/>
            <ac:spMk id="3" creationId="{EB8E407F-8F14-486C-B733-181413BE63D3}"/>
          </ac:spMkLst>
        </pc:spChg>
      </pc:sldChg>
      <pc:sldChg chg="addSp modSp new mod">
        <pc:chgData name="Heikki Siitonen" userId="9b427252-67e5-47c6-9377-4f43663c5067" providerId="ADAL" clId="{0B0E223C-87F8-4DF8-8A12-012C66F8ECC7}" dt="2022-11-30T08:05:03.439" v="207" actId="1076"/>
        <pc:sldMkLst>
          <pc:docMk/>
          <pc:sldMk cId="1464070080" sldId="318"/>
        </pc:sldMkLst>
        <pc:picChg chg="add mod">
          <ac:chgData name="Heikki Siitonen" userId="9b427252-67e5-47c6-9377-4f43663c5067" providerId="ADAL" clId="{0B0E223C-87F8-4DF8-8A12-012C66F8ECC7}" dt="2022-11-30T08:05:03.439" v="207" actId="1076"/>
          <ac:picMkLst>
            <pc:docMk/>
            <pc:sldMk cId="1464070080" sldId="318"/>
            <ac:picMk id="5" creationId="{01D96BCF-60FA-40FB-88FB-7CCBDA8E521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2E099266-C7BA-49B1-849E-F55D7BF903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B2BD39-899C-4C07-B0E4-101F885B87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1" r="-1" b="-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93D2A94-2B91-483F-8A03-A35445559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180" y="1808083"/>
            <a:ext cx="9144000" cy="29005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YH2 - Taloustieto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A21942-E90C-480D-BBEE-2CBEF0EA1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27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9246F1-65AB-429F-8B8B-2CE2B806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Sisällöstä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BA23AC-88A0-4A12-AB9F-6E84A93E9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Samaan aikaan menossa talousmatematiikka – tarkoituksena oppia käsitteiden tausta ja yhteiskunnallinen konteksti yhteiskuntaopin tunnilla, laskeminen matematiikan tunnilla</a:t>
            </a:r>
          </a:p>
          <a:p>
            <a:r>
              <a:rPr lang="fi-FI" dirty="0"/>
              <a:t>Google </a:t>
            </a:r>
            <a:r>
              <a:rPr lang="fi-FI" dirty="0" err="1"/>
              <a:t>classroom</a:t>
            </a:r>
            <a:endParaRPr lang="fi-FI" dirty="0"/>
          </a:p>
          <a:p>
            <a:pPr lvl="1"/>
            <a:r>
              <a:rPr lang="fi-FI" sz="4000" b="0" i="0" dirty="0">
                <a:solidFill>
                  <a:srgbClr val="202124"/>
                </a:solidFill>
                <a:effectLst/>
                <a:latin typeface="Google Sans"/>
              </a:rPr>
              <a:t>re2x4ga</a:t>
            </a:r>
          </a:p>
          <a:p>
            <a:r>
              <a:rPr lang="fi-FI" sz="3200" dirty="0">
                <a:solidFill>
                  <a:srgbClr val="202124"/>
                </a:solidFill>
                <a:latin typeface="Google Sans"/>
              </a:rPr>
              <a:t>Kirja: Kanta 2</a:t>
            </a:r>
          </a:p>
          <a:p>
            <a:pPr lvl="1"/>
            <a:r>
              <a:rPr lang="fi-FI" sz="4000" dirty="0" err="1"/>
              <a:t>KIhENy</a:t>
            </a:r>
            <a:endParaRPr lang="fi-FI" sz="4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458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A6E416-EEAF-4895-93EA-476C1F34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8E407F-8F14-486C-B733-181413BE6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Formatiivinen ja summatiivinen </a:t>
            </a:r>
            <a:r>
              <a:rPr lang="fi-FI" dirty="0" err="1"/>
              <a:t>arvionti</a:t>
            </a:r>
            <a:endParaRPr lang="fi-FI" dirty="0"/>
          </a:p>
          <a:p>
            <a:r>
              <a:rPr lang="fi-FI" dirty="0"/>
              <a:t>Koe + muu työskentely</a:t>
            </a:r>
          </a:p>
          <a:p>
            <a:r>
              <a:rPr lang="fi-FI" dirty="0"/>
              <a:t>Tehtävät </a:t>
            </a:r>
          </a:p>
          <a:p>
            <a:pPr lvl="1"/>
            <a:r>
              <a:rPr lang="fi-FI" dirty="0"/>
              <a:t>Oman talouden seuranta</a:t>
            </a:r>
          </a:p>
          <a:p>
            <a:pPr lvl="1"/>
            <a:r>
              <a:rPr lang="fi-FI" dirty="0"/>
              <a:t>Kuvitteellisen perheen talous</a:t>
            </a:r>
          </a:p>
        </p:txBody>
      </p:sp>
    </p:spTree>
    <p:extLst>
      <p:ext uri="{BB962C8B-B14F-4D97-AF65-F5344CB8AC3E}">
        <p14:creationId xmlns:p14="http://schemas.microsoft.com/office/powerpoint/2010/main" val="325315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86B01CBF-AACB-824A-8A8E-452DEB9BD381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 Yksilö ja kansantalous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75759FC-2F61-2C47-9AA7-F32D916DF06F}"/>
              </a:ext>
            </a:extLst>
          </p:cNvPr>
          <p:cNvSpPr txBox="1">
            <a:spLocks/>
          </p:cNvSpPr>
          <p:nvPr/>
        </p:nvSpPr>
        <p:spPr>
          <a:xfrm>
            <a:off x="838200" y="1368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9047092-0CF8-D04E-935D-C75E7A94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730" y="2196000"/>
            <a:ext cx="5938539" cy="441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3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743385-6FEB-41F2-BAA8-E7ECD482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Taloustiede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4D9690-4369-45F2-8312-2F490939C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i-FI" dirty="0"/>
              <a:t>selittää taloudellisia ilmiöitä</a:t>
            </a:r>
          </a:p>
          <a:p>
            <a:pPr>
              <a:spcBef>
                <a:spcPts val="600"/>
              </a:spcBef>
            </a:pPr>
            <a:r>
              <a:rPr lang="fi-FI" dirty="0"/>
              <a:t>arvioi taloudellisten valintojen vaikutuksia</a:t>
            </a:r>
          </a:p>
          <a:p>
            <a:pPr>
              <a:spcBef>
                <a:spcPts val="600"/>
              </a:spcBef>
            </a:pPr>
            <a:r>
              <a:rPr lang="fi-FI" dirty="0"/>
              <a:t>luo taloudenpidon periaatteita</a:t>
            </a:r>
          </a:p>
          <a:p>
            <a:pPr>
              <a:spcBef>
                <a:spcPts val="600"/>
              </a:spcBef>
            </a:pPr>
            <a:r>
              <a:rPr lang="fi-FI" dirty="0"/>
              <a:t>tutkii </a:t>
            </a:r>
            <a:r>
              <a:rPr lang="fi-FI" u="sng" dirty="0"/>
              <a:t>kansantalouden</a:t>
            </a:r>
            <a:r>
              <a:rPr lang="fi-FI" dirty="0"/>
              <a:t> toimintaa</a:t>
            </a:r>
          </a:p>
          <a:p>
            <a:pPr>
              <a:spcBef>
                <a:spcPts val="600"/>
              </a:spcBef>
            </a:pPr>
            <a:r>
              <a:rPr lang="fi-FI" dirty="0"/>
              <a:t>ei ole vain kvantitatiivinen tiede, koska talouspäätöksien taustalla eri ideologioita</a:t>
            </a:r>
          </a:p>
          <a:p>
            <a:pPr marL="0" indent="0">
              <a:spcBef>
                <a:spcPts val="600"/>
              </a:spcBef>
              <a:buNone/>
            </a:pPr>
            <a:endParaRPr lang="fi-FI" dirty="0"/>
          </a:p>
          <a:p>
            <a:pPr>
              <a:spcBef>
                <a:spcPts val="600"/>
              </a:spcBef>
            </a:pPr>
            <a:r>
              <a:rPr lang="fi-FI" dirty="0"/>
              <a:t> </a:t>
            </a:r>
            <a:r>
              <a:rPr lang="fi-FI" b="1" dirty="0" err="1"/>
              <a:t>mikrotalous</a:t>
            </a:r>
            <a:r>
              <a:rPr lang="fi-FI" b="1" dirty="0"/>
              <a:t> </a:t>
            </a:r>
            <a:r>
              <a:rPr lang="fi-FI" dirty="0"/>
              <a:t>tutkii taloutta yritysten ja kotitalouksien näkökulmasta</a:t>
            </a:r>
          </a:p>
          <a:p>
            <a:pPr>
              <a:spcBef>
                <a:spcPts val="600"/>
              </a:spcBef>
            </a:pPr>
            <a:r>
              <a:rPr lang="fi-FI" dirty="0"/>
              <a:t> </a:t>
            </a:r>
            <a:r>
              <a:rPr lang="fi-FI" b="1" dirty="0" err="1"/>
              <a:t>makrotalous</a:t>
            </a:r>
            <a:r>
              <a:rPr lang="fi-FI" b="1" dirty="0"/>
              <a:t> </a:t>
            </a:r>
            <a:r>
              <a:rPr lang="fi-FI" dirty="0"/>
              <a:t>tutkii taloutta koko kansantalouden näkökulmasta eli edellisten lisäksi mukana on myös julkinen talous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574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53B714-870E-4638-81BD-0B417201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121844"/>
            <a:ext cx="10515600" cy="1325563"/>
          </a:xfrm>
        </p:spPr>
        <p:txBody>
          <a:bodyPr/>
          <a:lstStyle/>
          <a:p>
            <a:r>
              <a:rPr lang="fi-FI" dirty="0"/>
              <a:t>Kansantalous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19D003-5E5A-4E52-8B11-50A27377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1506843"/>
            <a:ext cx="10515600" cy="4351338"/>
          </a:xfrm>
        </p:spPr>
        <p:txBody>
          <a:bodyPr>
            <a:noAutofit/>
          </a:bodyPr>
          <a:lstStyle/>
          <a:p>
            <a:r>
              <a:rPr lang="fi-FI" altLang="fi-FI" dirty="0">
                <a:cs typeface="Arial" panose="020B0604020202020204" pitchFamily="34" charset="0"/>
              </a:rPr>
              <a:t>Yhden valtion taloudellisen toiminnan muodostama kokonaisuus</a:t>
            </a:r>
          </a:p>
          <a:p>
            <a:r>
              <a:rPr lang="fi-FI" altLang="fi-FI" dirty="0">
                <a:cs typeface="Arial" panose="020B0604020202020204" pitchFamily="34" charset="0"/>
              </a:rPr>
              <a:t>Kansantalouden eri toimijat ovat sidoksissa toisiinsa:</a:t>
            </a:r>
          </a:p>
          <a:p>
            <a:pPr lvl="1">
              <a:buFont typeface="Järjestelmäfontti"/>
              <a:buChar char="–"/>
            </a:pPr>
            <a:r>
              <a:rPr lang="fi-FI" sz="2600" dirty="0">
                <a:cs typeface="Arial" panose="020B0604020202020204" pitchFamily="34" charset="0"/>
              </a:rPr>
              <a:t>kotitaloudet (palkkatulot, verot, kuluttaminen)</a:t>
            </a:r>
          </a:p>
          <a:p>
            <a:pPr lvl="1">
              <a:buFont typeface="Järjestelmäfontti"/>
              <a:buChar char="–"/>
            </a:pPr>
            <a:r>
              <a:rPr lang="fi-FI" sz="2600" dirty="0">
                <a:cs typeface="Arial" panose="020B0604020202020204" pitchFamily="34" charset="0"/>
              </a:rPr>
              <a:t>julkinen talous (tulonsiirrot, verot, investoinnit, palvelut)</a:t>
            </a:r>
          </a:p>
          <a:p>
            <a:pPr lvl="1">
              <a:buFont typeface="Järjestelmäfontti"/>
              <a:buChar char="–"/>
            </a:pPr>
            <a:r>
              <a:rPr lang="fi-FI" sz="2600" dirty="0">
                <a:cs typeface="Arial" panose="020B0604020202020204" pitchFamily="34" charset="0"/>
              </a:rPr>
              <a:t>yritykset (palkkatulot, verot, tuottaminen, tarjonta)</a:t>
            </a:r>
          </a:p>
          <a:p>
            <a:pPr lvl="1">
              <a:buFont typeface="Järjestelmäfontti"/>
              <a:buChar char="–"/>
            </a:pPr>
            <a:r>
              <a:rPr lang="fi-FI" sz="2600" dirty="0">
                <a:cs typeface="Arial" panose="020B0604020202020204" pitchFamily="34" charset="0"/>
              </a:rPr>
              <a:t>rahoituslaitokset (rahoittamien)</a:t>
            </a:r>
          </a:p>
          <a:p>
            <a:r>
              <a:rPr lang="fi-FI" dirty="0"/>
              <a:t>Kansantalouden kiertokulun tasapainoa </a:t>
            </a:r>
            <a:br>
              <a:rPr lang="fi-FI" dirty="0"/>
            </a:br>
            <a:r>
              <a:rPr lang="fi-FI" dirty="0"/>
              <a:t>muuttavat säästäminen ja investoinnit.</a:t>
            </a:r>
          </a:p>
          <a:p>
            <a:r>
              <a:rPr lang="fi-FI" dirty="0"/>
              <a:t>Yhden sektorin ajautuminen vaikeuksiin </a:t>
            </a:r>
            <a:br>
              <a:rPr lang="fi-FI" dirty="0"/>
            </a:br>
            <a:r>
              <a:rPr lang="fi-FI" dirty="0"/>
              <a:t>heijastuu koko kansatalouteen.</a:t>
            </a:r>
          </a:p>
          <a:p>
            <a:endParaRPr lang="fi-FI" dirty="0"/>
          </a:p>
          <a:p>
            <a:endParaRPr lang="fi-FI" dirty="0">
              <a:cs typeface="Arial" panose="020B0604020202020204" pitchFamily="34" charset="0"/>
            </a:endParaRPr>
          </a:p>
          <a:p>
            <a:pPr lvl="1"/>
            <a:endParaRPr lang="fi-FI" sz="2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46C96C8-8911-4FA9-96C6-0409CC88F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6758" y="4171802"/>
            <a:ext cx="4314710" cy="235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929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957CF6-68B4-4C9D-8CC4-985330AC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Niukkuus kansantaloudessa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4D821B-38C2-4A18-BAA8-AB81CF8B5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Kaikki voimavarat ja resurssit eivät ole aina käytössä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työttömyys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liikatuotanto.</a:t>
            </a:r>
          </a:p>
          <a:p>
            <a:r>
              <a:rPr lang="fi-FI" dirty="0"/>
              <a:t>Taloudellisia tarpeita on enemmän kuin resursseja.</a:t>
            </a:r>
          </a:p>
          <a:p>
            <a:r>
              <a:rPr lang="fi-FI" dirty="0"/>
              <a:t>Tuotantomahdollisuuksien käyrällä kuvataan tuotantomääriä, jota käytettävissä olevilla talouden voimavaroilla voidaan tuottaa.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506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0CA113-3811-4754-A87C-4E56E6E8C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5F6C4A-7442-4EBE-B5B8-D4E57DE8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1D96BCF-60FA-40FB-88FB-7CCBDA8E5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9128" y="-1081141"/>
            <a:ext cx="14774642" cy="784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7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197</Words>
  <Application>Microsoft Office PowerPoint</Application>
  <PresentationFormat>Laajakuva</PresentationFormat>
  <Paragraphs>40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Google Sans</vt:lpstr>
      <vt:lpstr>Järjestelmäfontti</vt:lpstr>
      <vt:lpstr>Office-teema</vt:lpstr>
      <vt:lpstr>YH2 - Taloustieto</vt:lpstr>
      <vt:lpstr>Sisällöstä</vt:lpstr>
      <vt:lpstr>Arviointi</vt:lpstr>
      <vt:lpstr>PowerPoint-esitys</vt:lpstr>
      <vt:lpstr>Taloustiede</vt:lpstr>
      <vt:lpstr>Kansantalous </vt:lpstr>
      <vt:lpstr>Niukkuus kansantaloudessa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Heikki Siitonen</cp:lastModifiedBy>
  <cp:revision>17</cp:revision>
  <dcterms:created xsi:type="dcterms:W3CDTF">2020-11-26T06:08:36Z</dcterms:created>
  <dcterms:modified xsi:type="dcterms:W3CDTF">2022-11-30T08:06:58Z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