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2" r:id="rId2"/>
    <p:sldId id="428" r:id="rId3"/>
    <p:sldId id="429" r:id="rId4"/>
    <p:sldId id="430" r:id="rId5"/>
    <p:sldId id="432" r:id="rId6"/>
    <p:sldId id="433" r:id="rId7"/>
    <p:sldId id="431" r:id="rId8"/>
    <p:sldId id="435" r:id="rId9"/>
    <p:sldId id="436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6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2C2784A-46AD-C94B-90E2-06918E5C095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ko 1">
            <a:extLst>
              <a:ext uri="{FF2B5EF4-FFF2-40B4-BE49-F238E27FC236}">
                <a16:creationId xmlns:a16="http://schemas.microsoft.com/office/drawing/2014/main" id="{66EBA985-E6C7-5E48-AB83-5437F2B4590F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9 Yksilö säästäjänä </a:t>
            </a:r>
            <a:br>
              <a:rPr lang="fi-FI" sz="6000" spc="-1" dirty="0">
                <a:solidFill>
                  <a:srgbClr val="000000"/>
                </a:solidFill>
                <a:latin typeface="Calibri"/>
              </a:rPr>
            </a:br>
            <a:r>
              <a:rPr lang="fi-FI" sz="6000" spc="-1" dirty="0">
                <a:solidFill>
                  <a:srgbClr val="000000"/>
                </a:solidFill>
                <a:latin typeface="Calibri"/>
              </a:rPr>
              <a:t>ja sijoittajana</a:t>
            </a:r>
            <a:endParaRPr lang="fi-FI" sz="6000" dirty="0"/>
          </a:p>
        </p:txBody>
      </p:sp>
      <p:sp>
        <p:nvSpPr>
          <p:cNvPr id="23" name="Sisällön paikkamerkki 2">
            <a:extLst>
              <a:ext uri="{FF2B5EF4-FFF2-40B4-BE49-F238E27FC236}">
                <a16:creationId xmlns:a16="http://schemas.microsoft.com/office/drawing/2014/main" id="{98C5FF53-E9D4-B845-87E4-7CAC6571ED98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31" name="Kuva 30" descr="Kuva, joka sisältää kohteen sisä, seinä, lasi, aseta&#10;&#10;Kuvaus luotu automaattisesti">
            <a:extLst>
              <a:ext uri="{FF2B5EF4-FFF2-40B4-BE49-F238E27FC236}">
                <a16:creationId xmlns:a16="http://schemas.microsoft.com/office/drawing/2014/main" id="{1AFF91B2-38F2-0A40-BDD6-31A67D4C7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371" y="3132000"/>
            <a:ext cx="5595257" cy="30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2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D193EB-9D80-4E4C-81D7-C5CEF430A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Säästämisen perusasioita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2E12EA-542C-470F-863F-9965BD8A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jos kotitaloudella jää ylimääräistä rahaa vähänkin pakollisten menojen jälkeen, kannattaa säästää ”pahan päivän varalle”</a:t>
            </a:r>
          </a:p>
          <a:p>
            <a:r>
              <a:rPr lang="fi-FI" dirty="0"/>
              <a:t>kotitaloudessa hyvä puskurirahasto on vähintään kahden kuukauden tulojen suuruinen rahasumma, jolla voi varautua yllättäviin menoihin </a:t>
            </a:r>
          </a:p>
          <a:p>
            <a:r>
              <a:rPr lang="fi-FI" dirty="0"/>
              <a:t>jos rahaa jää säästöön enemmän, kannattaa harkita varojen sijoittamista</a:t>
            </a:r>
          </a:p>
          <a:p>
            <a:r>
              <a:rPr lang="fi-FI" dirty="0"/>
              <a:t>suomalaiset pitävät paljon rahojaan pankkien käyttötileillä, joilla varat eivät tuota olemattomien korkojen takia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545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42FE5E-1C9B-407B-AB9B-71A9FCDD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852"/>
            <a:ext cx="10515600" cy="1325563"/>
          </a:xfrm>
        </p:spPr>
        <p:txBody>
          <a:bodyPr/>
          <a:lstStyle/>
          <a:p>
            <a:r>
              <a:rPr lang="fi-FI"/>
              <a:t>Sijoittamisen perusasioita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02F013-5D0F-4A16-84B0-45839C84E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Sijoittaessa varoja kannattaa miettiä</a:t>
            </a:r>
          </a:p>
          <a:p>
            <a:pPr marL="360000" indent="-360000">
              <a:buNone/>
            </a:pPr>
            <a:r>
              <a:rPr lang="fi-FI" dirty="0"/>
              <a:t>1)	kuinka paljon on valmis sijoittamaan</a:t>
            </a:r>
          </a:p>
          <a:p>
            <a:pPr marL="360000" indent="-360000">
              <a:buNone/>
            </a:pPr>
            <a:r>
              <a:rPr lang="fi-FI" dirty="0"/>
              <a:t>2)	kuinka pitkäksi aikaa varat voivat olla poissa käytöstä</a:t>
            </a:r>
          </a:p>
          <a:p>
            <a:pPr marL="360000" indent="-360000">
              <a:buNone/>
            </a:pPr>
            <a:r>
              <a:rPr lang="fi-FI" dirty="0"/>
              <a:t>3)	kuinka suuren riskin on valmis ottamaan</a:t>
            </a:r>
          </a:p>
          <a:p>
            <a:pPr marL="630000" lvl="1" indent="-270000">
              <a:spcBef>
                <a:spcPts val="1000"/>
              </a:spcBef>
            </a:pPr>
            <a:r>
              <a:rPr lang="fi-FI" sz="2800" dirty="0"/>
              <a:t>sijoitusasiantuntijat neuvovat usein, että kannattaa hajauttaa sijoitukset: jos on mahdollista, kannattaa hankkia monenlaisia sijoituksia, joissa on erilainen riski ja tuotto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67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5D261E-4DDA-4E0B-A87F-DE310601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Sijoituskohteet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80E14A-0DC3-4767-9BC9-DA451CB94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i-FI" altLang="fi-FI" dirty="0"/>
              <a:t>Esimerkiksi:</a:t>
            </a:r>
          </a:p>
          <a:p>
            <a:pPr>
              <a:defRPr/>
            </a:pPr>
            <a:r>
              <a:rPr lang="fi-FI" altLang="fi-FI" dirty="0"/>
              <a:t>osakkeet</a:t>
            </a:r>
          </a:p>
          <a:p>
            <a:pPr>
              <a:defRPr/>
            </a:pPr>
            <a:r>
              <a:rPr lang="fi-FI" altLang="fi-FI" dirty="0"/>
              <a:t>sijoitusrahastot</a:t>
            </a:r>
          </a:p>
          <a:p>
            <a:pPr>
              <a:defRPr/>
            </a:pPr>
            <a:r>
              <a:rPr lang="fi-FI" altLang="fi-FI" dirty="0"/>
              <a:t>joukkovelkakirjat</a:t>
            </a:r>
          </a:p>
          <a:p>
            <a:pPr>
              <a:defRPr/>
            </a:pPr>
            <a:r>
              <a:rPr lang="fi-FI" altLang="fi-FI" dirty="0"/>
              <a:t>asunnot</a:t>
            </a:r>
          </a:p>
          <a:p>
            <a:pPr>
              <a:defRPr/>
            </a:pPr>
            <a:r>
              <a:rPr lang="fi-FI" altLang="fi-FI" dirty="0"/>
              <a:t>metsä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05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8DB0B4-EA3E-4641-B5D4-67FFB633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Osakkeet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CCC57-22B2-4F9B-BDBD-F81149ACC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indent="-270000"/>
            <a:r>
              <a:rPr lang="fi-FI" dirty="0"/>
              <a:t>osake on osuus osakeyhtiön osakepääomasta</a:t>
            </a:r>
          </a:p>
          <a:p>
            <a:pPr marL="270000" indent="-270000"/>
            <a:r>
              <a:rPr lang="fi-FI" dirty="0"/>
              <a:t>sijoittajat ostavat, koska haluavat tuottoa yrityksen taloudellisesta menestyksestä</a:t>
            </a:r>
          </a:p>
          <a:p>
            <a:pPr marL="270000" indent="-270000"/>
            <a:r>
              <a:rPr lang="fi-FI" dirty="0"/>
              <a:t>tuottoa tulee:</a:t>
            </a:r>
          </a:p>
          <a:p>
            <a:pPr marL="630000" indent="-360000">
              <a:buNone/>
            </a:pPr>
            <a:r>
              <a:rPr lang="fi-FI" dirty="0"/>
              <a:t>1)	vuosittain maksettavana osinkona, jos yritys menestyy</a:t>
            </a:r>
          </a:p>
          <a:p>
            <a:pPr marL="630000" indent="-360000">
              <a:buNone/>
            </a:pPr>
            <a:r>
              <a:rPr lang="fi-FI" dirty="0"/>
              <a:t>2)	osakkeiden arvonnousuna, jota voi hyödyntää myydessään yrityksen osakkeita</a:t>
            </a:r>
          </a:p>
          <a:p>
            <a:pPr marL="270000" indent="-27000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412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AA68BA-ED13-4A56-A529-19A3B89D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Sijoitusrahastot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46AB92-C76E-45DB-87F9-98A30519E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/>
              <a:t>sijoitusrahastossa sijoittajat jättävät rahansa rahastoyhtiön sijoitettaviksi</a:t>
            </a:r>
          </a:p>
          <a:p>
            <a:r>
              <a:rPr lang="fi-FI" altLang="fi-FI" dirty="0"/>
              <a:t>sijoitetuista varoista huolehtii salkunhoitaja</a:t>
            </a:r>
          </a:p>
          <a:p>
            <a:r>
              <a:rPr lang="fi-FI" altLang="fi-FI" dirty="0"/>
              <a:t>sijoitusrahastoja luokitellaan osakerahastoihin, korkorahastoihin ja yhdistelmärahastoihin</a:t>
            </a:r>
          </a:p>
          <a:p>
            <a:r>
              <a:rPr lang="fi-FI" altLang="fi-FI" dirty="0"/>
              <a:t>helppo tapa sijoittaa: ei tarvitse itse seurata pörssikursseja ja tehdä osakekauppoja; toisaalta salkunhoitajan palvelut eivät ole ilmaisia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1236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547572-6A73-49DE-B506-D3069A401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Joukkovelkakirjat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CECBF2-FBBB-4FAE-9677-7E70B2BEF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/>
              <a:t>valtioiden ja suuryritysten tapa hankkia pitkäaikaista rahoitusta</a:t>
            </a:r>
          </a:p>
          <a:p>
            <a:r>
              <a:rPr lang="fi-FI" altLang="fi-FI" dirty="0"/>
              <a:t>valtionlaina = obligaatio, suuryrityslaina = debentuuri</a:t>
            </a:r>
          </a:p>
          <a:p>
            <a:r>
              <a:rPr lang="fi-FI" altLang="fi-FI" dirty="0"/>
              <a:t>suuri laina on jaettu velkakirjoiksi, joita sijoittajat ostavat</a:t>
            </a:r>
          </a:p>
          <a:p>
            <a:r>
              <a:rPr lang="fi-FI" altLang="fi-FI" dirty="0"/>
              <a:t>liikkeellelaskija maksaa sijoittajille korkoa ja sovitun ajan kuluttua lainan takaisin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211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43378E-6C1D-4F65-90CF-2A983F09A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Asunto sijoituskohteena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B61572-6DA6-4F6C-95D9-941C59967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/>
              <a:t>noin 320 000 suomalaista saa vuokratuloja sijoitusasunnosta vuonna 2018</a:t>
            </a:r>
          </a:p>
          <a:p>
            <a:r>
              <a:rPr lang="fi-FI" altLang="fi-FI" dirty="0"/>
              <a:t>vuotuinen tuotto on noin 3−6%</a:t>
            </a:r>
          </a:p>
          <a:p>
            <a:r>
              <a:rPr lang="fi-FI" altLang="fi-FI" dirty="0"/>
              <a:t>asunto turvallinen sijoituskohde etenkin kasvukeskuksissa ja opiskelijakaupungeissa, joissa löytyy vuokralainen ja asunto menee tarvittaessa helposti kaupaksi</a:t>
            </a:r>
          </a:p>
          <a:p>
            <a:r>
              <a:rPr lang="fi-FI" altLang="fi-FI" dirty="0"/>
              <a:t>asuntosijoittamisen riskit voivat liittyä vuokralaiseen tai itse asuntoon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310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9BD79A-6D0A-4A9E-B592-5C938917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Metsä sijoituskohteena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6D823E-3373-450B-A5AA-C04BDDD7E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/>
              <a:t>Suomessa on noin 450 000 metsätilaa</a:t>
            </a:r>
          </a:p>
          <a:p>
            <a:r>
              <a:rPr lang="fi-FI" altLang="fi-FI" dirty="0"/>
              <a:t>metsäsijoitusten tuotto on pitkällä aikavälillä noin 5 % </a:t>
            </a:r>
          </a:p>
          <a:p>
            <a:r>
              <a:rPr lang="fi-FI" altLang="fi-FI" dirty="0"/>
              <a:t>parhaaseen tuottoon pääsee ostamalla nuorta metsää</a:t>
            </a:r>
          </a:p>
          <a:p>
            <a:r>
              <a:rPr lang="fi-FI" altLang="fi-FI" dirty="0"/>
              <a:t>metsäsijoittaminen on konkreettista: se vaatii metsänhoidon ja puukauppa-asioiden hallintaa ja kiinnostusta metsään</a:t>
            </a:r>
          </a:p>
          <a:p>
            <a:r>
              <a:rPr lang="fi-FI" altLang="fi-FI" dirty="0"/>
              <a:t>metsään voi sijoittaa myös ostamalla osuuksia metsärahastoihin, jotka hankkivat metsätiloja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677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333</Words>
  <Application>Microsoft Macintosh PowerPoint</Application>
  <PresentationFormat>Laajakuva</PresentationFormat>
  <Paragraphs>47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PowerPoint-esitys</vt:lpstr>
      <vt:lpstr>Säästämisen perusasioita</vt:lpstr>
      <vt:lpstr>Sijoittamisen perusasioita</vt:lpstr>
      <vt:lpstr>Sijoituskohteet</vt:lpstr>
      <vt:lpstr>Osakkeet</vt:lpstr>
      <vt:lpstr>Sijoitusrahastot</vt:lpstr>
      <vt:lpstr>Joukkovelkakirjat</vt:lpstr>
      <vt:lpstr>Asunto sijoituskohteena</vt:lpstr>
      <vt:lpstr>Metsä sijoituskohteena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50</cp:revision>
  <dcterms:created xsi:type="dcterms:W3CDTF">2020-11-26T06:08:36Z</dcterms:created>
  <dcterms:modified xsi:type="dcterms:W3CDTF">2021-08-10T15:15:11Z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