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92" r:id="rId2"/>
    <p:sldId id="409" r:id="rId3"/>
    <p:sldId id="411" r:id="rId4"/>
    <p:sldId id="412" r:id="rId5"/>
    <p:sldId id="413" r:id="rId6"/>
    <p:sldId id="414" r:id="rId7"/>
    <p:sldId id="415" r:id="rId8"/>
    <p:sldId id="416" r:id="rId9"/>
    <p:sldId id="418" r:id="rId10"/>
    <p:sldId id="419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26" autoAdjust="0"/>
    <p:restoredTop sz="94660"/>
  </p:normalViewPr>
  <p:slideViewPr>
    <p:cSldViewPr snapToGrid="0">
      <p:cViewPr varScale="1">
        <p:scale>
          <a:sx n="146" d="100"/>
          <a:sy n="146" d="100"/>
        </p:scale>
        <p:origin x="18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92CC40-9ACE-43B2-BE31-D3726DE1DF9A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C36B5-0B9E-43F0-98CC-7F1302A0670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5631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r>
              <a:rPr lang="fi-FI" dirty="0"/>
              <a:t>Pankit </a:t>
            </a:r>
          </a:p>
          <a:p>
            <a:pPr marL="228600" indent="-228600">
              <a:buNone/>
            </a:pPr>
            <a:endParaRPr lang="fi-FI" altLang="fi-FI" dirty="0"/>
          </a:p>
          <a:p>
            <a:pPr>
              <a:buFont typeface="Arial" pitchFamily="34" charset="0"/>
              <a:buChar char="•"/>
              <a:defRPr/>
            </a:pPr>
            <a:r>
              <a:rPr lang="fi-FI" altLang="fi-FI" dirty="0"/>
              <a:t> pankit keskeisimpiä rahoitusmarkkinayrityksiä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fi-FI" altLang="fi-FI" dirty="0"/>
              <a:t> pankkitilit ovat jokapäiväisten raha-asioiden hoitamisen muoto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fi-FI" altLang="fi-FI" dirty="0"/>
              <a:t> pankkien roolit rahoitusmarkkinoilla:</a:t>
            </a:r>
          </a:p>
          <a:p>
            <a:pPr marL="0" indent="0">
              <a:buNone/>
              <a:defRPr/>
            </a:pPr>
            <a:r>
              <a:rPr lang="fi-FI" altLang="fi-FI" dirty="0"/>
              <a:t>    a ) vastaanottavat rahaa talletuksina ( =     ottolainaus)</a:t>
            </a:r>
          </a:p>
          <a:p>
            <a:pPr marL="0" indent="0">
              <a:buNone/>
              <a:defRPr/>
            </a:pPr>
            <a:r>
              <a:rPr lang="fi-FI" altLang="fi-FI" dirty="0"/>
              <a:t>    b) välittävät rahaa luottoina ( = antolainaus)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fi-FI" altLang="fi-FI" dirty="0"/>
              <a:t> suurin tallettajaryhmä on kotitaloudet, 70 % kaikista talletuksista</a:t>
            </a:r>
          </a:p>
          <a:p>
            <a:pPr marL="228600" indent="-228600">
              <a:buNone/>
            </a:pPr>
            <a:endParaRPr lang="fi-FI" alt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D046F-DA4D-4F44-BDA2-B6C0DCBDA8CD}" type="slidenum">
              <a:rPr lang="fi-FI" smtClean="0"/>
              <a:pPr/>
              <a:t>3</a:t>
            </a:fld>
            <a:endParaRPr lang="fi-F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r>
              <a:rPr lang="fi-FI" altLang="fi-FI" b="1" dirty="0"/>
              <a:t>Vinkki opettajalle:</a:t>
            </a:r>
          </a:p>
          <a:p>
            <a:pPr marL="228600" indent="-228600">
              <a:buNone/>
            </a:pPr>
            <a:r>
              <a:rPr lang="fi-FI" altLang="fi-FI" dirty="0"/>
              <a:t>Kuvio</a:t>
            </a:r>
            <a:r>
              <a:rPr lang="fi-FI" altLang="fi-FI" baseline="0" dirty="0"/>
              <a:t> löytyy kirjan sivulta 88.</a:t>
            </a:r>
            <a:endParaRPr lang="fi-FI" alt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D046F-DA4D-4F44-BDA2-B6C0DCBDA8CD}" type="slidenum">
              <a:rPr lang="fi-FI" smtClean="0"/>
              <a:pPr/>
              <a:t>9</a:t>
            </a:fld>
            <a:endParaRPr 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C62CC03-8ED6-44DB-8D8B-B049A153E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028B28F-8691-4D23-9962-0592DBC58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B5AE728-BA33-4833-BC11-C766B3D53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4908C12-9C71-41A3-8872-6A3B8A5F9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5BE718C-6A4B-452E-8C32-8B54DCA88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0634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22AA726-6418-4A69-A57A-7C62EC463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DCE31F9-66AF-4DC8-8691-65DC9AEB59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5B0F871-A5BD-46E9-82AB-FD3B505F1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AFFD5D0-49A9-40E3-98E4-D5314C473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236C690-E69B-4D0D-8089-CD27D2224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1032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5D41C62D-A64D-47D3-A37C-64EBDADAB4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0D2F171-6D00-4973-9A23-DEE988A9B3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C9F3865-748C-4754-AF84-E4BCEB661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574051-401C-4017-8F8B-2D4A0FBC5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5EF7920-1C19-4A64-8D0F-434F9CA40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352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F1976EE-A374-48A5-9DCF-28640A066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3DD96BF-A2DB-4BAB-9FDC-988584E90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27AF3B9-1DBD-41A6-BE90-47D7BA2DF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2AE5AA9-B35F-42B8-9C51-4457D2B30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0302E7D-757E-477F-A1A3-3DD5FC5BE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20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9DF9CC-D6A8-4925-BBFB-4A0FC6820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3A0E279-FD7C-41BC-81D8-F62367D66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98CA084-73F7-432C-8F79-7C5D1DA21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A4F0EBA-47B1-4118-B5B6-8A56ACE38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6329C95-4CFD-4324-A007-2D465F185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6883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63A8021-9CA6-4BC4-83E8-9F7404095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2DCA5BE-EAD9-44ED-BEC8-4E919658D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427652D-A145-4449-BDAF-2875904F34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799F769-ED1F-4D65-A513-00A07D85A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9BD17AC-EDB9-4150-BC8E-1C00F50AE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43D1C53-0C7E-4786-B078-408B62F41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8649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6687E84-C7E7-4BED-A434-55D1C7CBD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82786CD-109F-41CF-ACD5-B8E75A8B5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5DAE002-FC9D-4119-AB6D-E1F00AE626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82764BB-5E4F-4FD8-A155-B52B321C2E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046D8CF8-AFD2-442A-8D07-15D47F2BAC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C6F205F2-0AE6-48F2-A0E9-95253B265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698B901-A28F-4232-981E-2D44E594C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A7F567C-F337-4492-8FBA-D8E44F8BC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519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E2A6A51-C291-4B56-9E26-F5DDB9C57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0238A37-920B-407F-8054-3482C9971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E2B0DDA-2A97-4FA1-BAAD-946FEC1DA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8C55A8E-F485-4167-8B4C-DB7B17D32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266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FB3A4B69-0FA5-406B-8F89-8F5A9803D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88FC5CC8-0E77-4233-88BC-269D1FE6B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01CEE54-A89A-48A8-B6FC-032FAD807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865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5AB5A4E-FE1A-4975-8254-F5EE20592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FA2086A-0A01-4FCB-8EF4-9805D5E53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BDF6779-C842-4D80-8C2D-7CEBDB32DC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2658749-1B03-48FC-9DEB-CBF5EA4D5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86D4435-21FF-451F-8379-625A7B481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97ECF63-518B-42A8-A99F-E7E9D17A5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3047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5107E7-A820-4A3F-A698-940985A7D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626BDDAA-5F3A-4254-A5B8-C071283E7B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3950F04-EB0C-4CB0-BB3E-C8BC1B3BC7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04000E5-5730-4A58-A791-7BCE02DD0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FD6E95A-1C98-4696-A7F3-FAA2ECD59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7ABD950-9CE2-4D50-BCF0-BF35792B8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0779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05DF3A8-A34E-4201-99ED-34A6AB7BD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10B27F4-5024-46B3-AE65-56B5B0EC2F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95C3C0B-723D-4320-AFD6-A3095CCE06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75E0BB0-D720-4035-AAB6-981FC5EC03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4F6F5A0-285D-4591-9C9C-CAE0909640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12C2784A-46AD-C94B-90E2-06918E5C095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7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2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tsikko 1">
            <a:extLst>
              <a:ext uri="{FF2B5EF4-FFF2-40B4-BE49-F238E27FC236}">
                <a16:creationId xmlns:a16="http://schemas.microsoft.com/office/drawing/2014/main" id="{66EBA985-E6C7-5E48-AB83-5437F2B4590F}"/>
              </a:ext>
            </a:extLst>
          </p:cNvPr>
          <p:cNvSpPr txBox="1">
            <a:spLocks/>
          </p:cNvSpPr>
          <p:nvPr/>
        </p:nvSpPr>
        <p:spPr>
          <a:xfrm>
            <a:off x="1524000" y="540000"/>
            <a:ext cx="9144000" cy="144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i-FI" sz="6000" spc="-1" dirty="0">
                <a:solidFill>
                  <a:srgbClr val="000000"/>
                </a:solidFill>
                <a:latin typeface="Calibri"/>
              </a:rPr>
              <a:t>8 Rahoitusmarkkinat </a:t>
            </a:r>
            <a:br>
              <a:rPr lang="fi-FI" sz="6000" spc="-1" dirty="0">
                <a:solidFill>
                  <a:srgbClr val="000000"/>
                </a:solidFill>
                <a:latin typeface="Calibri"/>
              </a:rPr>
            </a:br>
            <a:r>
              <a:rPr lang="fi-FI" sz="6000" spc="-1" dirty="0">
                <a:solidFill>
                  <a:srgbClr val="000000"/>
                </a:solidFill>
                <a:latin typeface="Calibri"/>
              </a:rPr>
              <a:t>ja korko</a:t>
            </a:r>
            <a:endParaRPr lang="fi-FI" sz="6000" dirty="0"/>
          </a:p>
        </p:txBody>
      </p:sp>
      <p:sp>
        <p:nvSpPr>
          <p:cNvPr id="23" name="Sisällön paikkamerkki 2">
            <a:extLst>
              <a:ext uri="{FF2B5EF4-FFF2-40B4-BE49-F238E27FC236}">
                <a16:creationId xmlns:a16="http://schemas.microsoft.com/office/drawing/2014/main" id="{98C5FF53-E9D4-B845-87E4-7CAC6571ED98}"/>
              </a:ext>
            </a:extLst>
          </p:cNvPr>
          <p:cNvSpPr txBox="1">
            <a:spLocks/>
          </p:cNvSpPr>
          <p:nvPr/>
        </p:nvSpPr>
        <p:spPr>
          <a:xfrm>
            <a:off x="838200" y="2196000"/>
            <a:ext cx="10515600" cy="7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i-FI" dirty="0"/>
              <a:t>Muistiinpanot</a:t>
            </a:r>
          </a:p>
        </p:txBody>
      </p:sp>
      <p:pic>
        <p:nvPicPr>
          <p:cNvPr id="29" name="Kuva 28">
            <a:extLst>
              <a:ext uri="{FF2B5EF4-FFF2-40B4-BE49-F238E27FC236}">
                <a16:creationId xmlns:a16="http://schemas.microsoft.com/office/drawing/2014/main" id="{D9504F4A-9F10-534B-A881-E78C774E57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573" y="3132000"/>
            <a:ext cx="5528854" cy="3092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2218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4C0B7AE-E43B-4AEB-A159-E536B819F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00" y="365125"/>
            <a:ext cx="10515600" cy="1325563"/>
          </a:xfrm>
        </p:spPr>
        <p:txBody>
          <a:bodyPr/>
          <a:lstStyle/>
          <a:p>
            <a:r>
              <a:rPr lang="fi-FI" dirty="0"/>
              <a:t>Etsi ja löydä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AB5A175-2AA4-4409-A12E-C4D5D466EF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8000" y="1825625"/>
            <a:ext cx="10515600" cy="4351338"/>
          </a:xfrm>
        </p:spPr>
        <p:txBody>
          <a:bodyPr/>
          <a:lstStyle/>
          <a:p>
            <a:r>
              <a:rPr lang="fi-FI" dirty="0"/>
              <a:t>Selvitä internetin avulla, mitä ovat rahoitusyhtiöt. Etsi jokin esimerkkiyhtiö.</a:t>
            </a:r>
            <a:endParaRPr lang="fi-FI" altLang="fi-FI" dirty="0"/>
          </a:p>
          <a:p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A5518D52-4C9B-AF45-B002-488163BF9C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31" y="426380"/>
            <a:ext cx="8890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533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1A0D75C-BE92-4217-869D-C079647C6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Raha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EBE2E8B-E47C-4900-A8BA-7F511E69A3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fi-FI" altLang="fi-FI" dirty="0"/>
              <a:t>raha = tavaroiden ja palvelujen vaihdannassa käytetty, yleisesti hyväksytty, tunnettu ja luotettu maksuväline</a:t>
            </a:r>
          </a:p>
          <a:p>
            <a:pPr>
              <a:defRPr/>
            </a:pPr>
            <a:r>
              <a:rPr lang="fi-FI" altLang="fi-FI" dirty="0"/>
              <a:t>rahatalous = raha on kaikissa vaihtotilanteissa hyväksytty vaihdon väline, vrt. luontoistalous</a:t>
            </a:r>
          </a:p>
          <a:p>
            <a:pPr>
              <a:defRPr/>
            </a:pPr>
            <a:r>
              <a:rPr lang="fi-FI" altLang="fi-FI" dirty="0"/>
              <a:t>rahan roolit taloudessa: 	</a:t>
            </a:r>
          </a:p>
          <a:p>
            <a:pPr marL="457200" lvl="1" indent="0">
              <a:buNone/>
              <a:defRPr/>
            </a:pPr>
            <a:r>
              <a:rPr lang="fi-FI" altLang="fi-FI" sz="2800" dirty="0"/>
              <a:t>1) vaihdon väline</a:t>
            </a:r>
          </a:p>
          <a:p>
            <a:pPr marL="457200" lvl="1" indent="0">
              <a:buNone/>
              <a:defRPr/>
            </a:pPr>
            <a:r>
              <a:rPr lang="fi-FI" altLang="fi-FI" sz="2800" dirty="0"/>
              <a:t>2) arvon mitta</a:t>
            </a:r>
          </a:p>
          <a:p>
            <a:pPr marL="457200" lvl="1" indent="0">
              <a:buNone/>
              <a:defRPr/>
            </a:pPr>
            <a:r>
              <a:rPr lang="fi-FI" altLang="fi-FI" sz="2800" dirty="0"/>
              <a:t>3) arvon säilyttäjä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875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tsikko 1"/>
          <p:cNvSpPr>
            <a:spLocks noGrp="1"/>
          </p:cNvSpPr>
          <p:nvPr>
            <p:ph type="title"/>
          </p:nvPr>
        </p:nvSpPr>
        <p:spPr>
          <a:xfrm>
            <a:off x="1032734" y="260350"/>
            <a:ext cx="8720866" cy="850900"/>
          </a:xfrm>
        </p:spPr>
        <p:txBody>
          <a:bodyPr/>
          <a:lstStyle/>
          <a:p>
            <a:r>
              <a:rPr lang="fi-FI" dirty="0"/>
              <a:t>Pankit</a:t>
            </a:r>
          </a:p>
        </p:txBody>
      </p:sp>
      <p:sp>
        <p:nvSpPr>
          <p:cNvPr id="16387" name="Sisällön paikkamerkki 2"/>
          <p:cNvSpPr>
            <a:spLocks noGrp="1"/>
          </p:cNvSpPr>
          <p:nvPr>
            <p:ph idx="1"/>
          </p:nvPr>
        </p:nvSpPr>
        <p:spPr>
          <a:xfrm>
            <a:off x="946673" y="1312433"/>
            <a:ext cx="9275240" cy="503701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i-FI" altLang="fi-FI" dirty="0"/>
              <a:t>pankit keskeisimpiä rahoitusmarkkinayrityksiä</a:t>
            </a:r>
          </a:p>
          <a:p>
            <a:pPr>
              <a:defRPr/>
            </a:pPr>
            <a:r>
              <a:rPr lang="fi-FI" altLang="fi-FI" dirty="0"/>
              <a:t>pankkitilit ovat jokapäiväisten raha-asioiden hoitamisen muoto</a:t>
            </a:r>
          </a:p>
          <a:p>
            <a:pPr>
              <a:defRPr/>
            </a:pPr>
            <a:r>
              <a:rPr lang="fi-FI" altLang="fi-FI" dirty="0"/>
              <a:t>pankkien roolit rahoitusmarkkinoilla:</a:t>
            </a:r>
          </a:p>
          <a:p>
            <a:pPr marL="630000" indent="-360000">
              <a:buNone/>
              <a:defRPr/>
            </a:pPr>
            <a:r>
              <a:rPr lang="fi-FI" altLang="fi-FI" dirty="0"/>
              <a:t>a) vastaanottavat rahaa talletuksina (= ottolainaus)</a:t>
            </a:r>
          </a:p>
          <a:p>
            <a:pPr marL="630000" indent="-360000">
              <a:buNone/>
              <a:defRPr/>
            </a:pPr>
            <a:r>
              <a:rPr lang="fi-FI" altLang="fi-FI" dirty="0"/>
              <a:t>b) välittävät rahaa luottoina (= antolainaus)</a:t>
            </a:r>
          </a:p>
          <a:p>
            <a:pPr>
              <a:defRPr/>
            </a:pPr>
            <a:r>
              <a:rPr lang="fi-FI" altLang="fi-FI" dirty="0"/>
              <a:t>suurin tallettajaryhmä on kotitaloudet, 70 % kaikista talletuksista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A98A69D-2B1D-4EF0-9523-A4E77109A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Korko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F6392F-7086-486E-A04D-47829B60F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fi-FI" altLang="fi-FI" dirty="0"/>
              <a:t>korko = rahasta maksettava hinta</a:t>
            </a:r>
          </a:p>
          <a:p>
            <a:pPr>
              <a:defRPr/>
            </a:pPr>
            <a:r>
              <a:rPr lang="fi-FI" altLang="fi-FI" dirty="0"/>
              <a:t>korko pankkitoiminnassa on</a:t>
            </a:r>
          </a:p>
          <a:p>
            <a:pPr marL="630000" indent="-360000">
              <a:buNone/>
              <a:defRPr/>
            </a:pPr>
            <a:r>
              <a:rPr lang="fi-FI" altLang="fi-FI" dirty="0"/>
              <a:t>a) tallettajalle korvaus pankkiin talletetuista varoista</a:t>
            </a:r>
          </a:p>
          <a:p>
            <a:pPr marL="630000" indent="-360000">
              <a:buNone/>
              <a:defRPr/>
            </a:pPr>
            <a:r>
              <a:rPr lang="fi-FI" altLang="fi-FI" dirty="0"/>
              <a:t>b) pankille korvaus lainatusta rahasta</a:t>
            </a:r>
          </a:p>
          <a:p>
            <a:pPr>
              <a:defRPr/>
            </a:pPr>
            <a:r>
              <a:rPr lang="fi-FI" altLang="fi-FI" dirty="0"/>
              <a:t>kun korosta vähennetään inflaation vaikutus, saadaan reaalikorko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59192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CF65825-BED9-437E-B95E-CF03FDFBE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Luottojen korot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2C306EC-4CBD-434C-939A-D799ADD2A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fi-FI" altLang="fi-FI" dirty="0"/>
              <a:t>Luottojen korot määräytyvät</a:t>
            </a:r>
          </a:p>
          <a:p>
            <a:pPr marL="360000" indent="-360000">
              <a:buNone/>
              <a:defRPr/>
            </a:pPr>
            <a:r>
              <a:rPr lang="fi-FI" altLang="fi-FI" dirty="0"/>
              <a:t>1)	takaisinmaksuun liittyvän riskin perusteella</a:t>
            </a:r>
          </a:p>
          <a:p>
            <a:pPr marL="630000" indent="-270000">
              <a:defRPr/>
            </a:pPr>
            <a:r>
              <a:rPr lang="fi-FI" altLang="fi-FI" dirty="0"/>
              <a:t>esim. onko lainalla vakuuksia vai ei</a:t>
            </a:r>
          </a:p>
          <a:p>
            <a:pPr marL="360000" indent="-360000">
              <a:buNone/>
              <a:defRPr/>
            </a:pPr>
            <a:r>
              <a:rPr lang="fi-FI" altLang="fi-FI" dirty="0"/>
              <a:t>2)	maksuajan mukaan</a:t>
            </a:r>
          </a:p>
          <a:p>
            <a:pPr marL="630000" lvl="1" indent="-270000">
              <a:spcBef>
                <a:spcPts val="1000"/>
              </a:spcBef>
              <a:defRPr/>
            </a:pPr>
            <a:r>
              <a:rPr lang="fi-FI" altLang="fi-FI" sz="2800" dirty="0"/>
              <a:t>pitkäaikaisella lainalla on korkeampi korko kuin lyhyellä</a:t>
            </a:r>
          </a:p>
          <a:p>
            <a:pPr marL="360000" indent="-360000">
              <a:buNone/>
              <a:defRPr/>
            </a:pPr>
            <a:r>
              <a:rPr lang="fi-FI" altLang="fi-FI" dirty="0"/>
              <a:t>3)	sen mukaan, mihin viitekorkoon luotto sidotaan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26698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EF7AEA8-EAA7-468F-954F-2C42F2BF4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Luottojen korot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8D3D3E4-2290-460F-920A-87A9C0BC4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fi-FI" dirty="0"/>
              <a:t>Viitekorkona käytetään yleensä joko</a:t>
            </a:r>
          </a:p>
          <a:p>
            <a:pPr marL="0" indent="0">
              <a:buFont typeface="Arial" charset="0"/>
              <a:buNone/>
              <a:defRPr/>
            </a:pPr>
            <a:r>
              <a:rPr lang="fi-FI" dirty="0"/>
              <a:t>a) </a:t>
            </a:r>
            <a:r>
              <a:rPr lang="fi-FI" dirty="0" err="1"/>
              <a:t>euriborkorkoa</a:t>
            </a:r>
            <a:endParaRPr lang="fi-FI" dirty="0"/>
          </a:p>
          <a:p>
            <a:pPr marL="630000" indent="-270000">
              <a:defRPr/>
            </a:pPr>
            <a:r>
              <a:rPr lang="fi-FI" dirty="0"/>
              <a:t>1, 3, 6 tai 12 kuukauden välein tarkasteltava korko</a:t>
            </a:r>
          </a:p>
          <a:p>
            <a:pPr marL="630000" indent="-270000">
              <a:defRPr/>
            </a:pPr>
            <a:r>
              <a:rPr lang="fi-FI" dirty="0"/>
              <a:t>vaihtuva markkinakorko</a:t>
            </a:r>
          </a:p>
          <a:p>
            <a:pPr marL="630000" indent="-270000">
              <a:defRPr/>
            </a:pPr>
            <a:r>
              <a:rPr lang="fi-FI" dirty="0"/>
              <a:t>lasketaan keskiarvona tarjouksista, joiden mukaisilla koroilla </a:t>
            </a:r>
            <a:br>
              <a:rPr lang="fi-FI" dirty="0"/>
            </a:br>
            <a:r>
              <a:rPr lang="fi-FI" dirty="0"/>
              <a:t>noin 50 euroalueen suurta pankkia on valmis tekemään talletuksia toisiin pankkeihin</a:t>
            </a:r>
          </a:p>
          <a:p>
            <a:pPr marL="0" indent="0">
              <a:buFont typeface="Arial" charset="0"/>
              <a:buNone/>
              <a:defRPr/>
            </a:pPr>
            <a:r>
              <a:rPr lang="fi-FI" dirty="0"/>
              <a:t>b) pankkien omaa primekorkoa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74493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62E4325-ED63-4612-AEA7-29E05BC84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Luottojen korot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1C9BDF7-05AD-4263-8CCF-4EE19081E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fi-FI" dirty="0"/>
              <a:t>Asiakas valitsee velkakirjaa tehdessään koron:</a:t>
            </a:r>
          </a:p>
          <a:p>
            <a:pPr marL="360000" indent="-360000">
              <a:spcBef>
                <a:spcPts val="500"/>
              </a:spcBef>
              <a:buFont typeface="Arial" charset="0"/>
              <a:buNone/>
              <a:defRPr/>
            </a:pPr>
            <a:r>
              <a:rPr lang="fi-FI" dirty="0"/>
              <a:t>a) kiinteä</a:t>
            </a:r>
          </a:p>
          <a:p>
            <a:pPr marL="630000" indent="-270000">
              <a:spcBef>
                <a:spcPts val="500"/>
              </a:spcBef>
              <a:defRPr/>
            </a:pPr>
            <a:r>
              <a:rPr lang="fi-FI" dirty="0"/>
              <a:t>korko pysyy samana esim. 3−5 vuotta</a:t>
            </a:r>
          </a:p>
          <a:p>
            <a:pPr marL="630000" indent="-270000">
              <a:spcBef>
                <a:spcPts val="500"/>
              </a:spcBef>
              <a:defRPr/>
            </a:pPr>
            <a:r>
              <a:rPr lang="fi-FI" dirty="0"/>
              <a:t>yleensä korkeampi kuin vaihtuvakorkoinen, esim. </a:t>
            </a:r>
            <a:r>
              <a:rPr lang="fi-FI" dirty="0" err="1"/>
              <a:t>euriboriin</a:t>
            </a:r>
            <a:r>
              <a:rPr lang="fi-FI" dirty="0"/>
              <a:t> sidottu</a:t>
            </a:r>
          </a:p>
          <a:p>
            <a:pPr marL="630000" indent="-270000">
              <a:spcBef>
                <a:spcPts val="500"/>
              </a:spcBef>
              <a:defRPr/>
            </a:pPr>
            <a:r>
              <a:rPr lang="fi-FI" dirty="0"/>
              <a:t>kansainväliset talousmuutokset eivät vaikuta, velallinen tietää tulevaisuuden lainakulut</a:t>
            </a:r>
          </a:p>
          <a:p>
            <a:pPr marL="360000" indent="-360000">
              <a:spcBef>
                <a:spcPts val="500"/>
              </a:spcBef>
              <a:buFont typeface="Arial" charset="0"/>
              <a:buNone/>
              <a:defRPr/>
            </a:pPr>
            <a:r>
              <a:rPr lang="fi-FI" dirty="0"/>
              <a:t>b) vaihtuva</a:t>
            </a:r>
          </a:p>
          <a:p>
            <a:pPr marL="630000" indent="-270000">
              <a:spcBef>
                <a:spcPts val="500"/>
              </a:spcBef>
              <a:defRPr/>
            </a:pPr>
            <a:r>
              <a:rPr lang="fi-FI" dirty="0"/>
              <a:t>korko sidotaan esim. 12 kuukauden </a:t>
            </a:r>
            <a:r>
              <a:rPr lang="fi-FI" dirty="0" err="1"/>
              <a:t>euriboriin</a:t>
            </a:r>
            <a:r>
              <a:rPr lang="fi-FI" dirty="0"/>
              <a:t>; korko muuttuu aina vuoden välein</a:t>
            </a:r>
          </a:p>
          <a:p>
            <a:pPr marL="630000" indent="-270000">
              <a:spcBef>
                <a:spcPts val="500"/>
              </a:spcBef>
              <a:defRPr/>
            </a:pPr>
            <a:r>
              <a:rPr lang="fi-FI" dirty="0"/>
              <a:t>yleensä matalampi, mutta myös riskialttiimpi kuin kiinteäkorkoinen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34670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39E00F0-96A2-4C1F-80F5-634C13518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Luoton koron muodostuminen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A65EB8B-1F4F-408F-857E-00976C92F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000" indent="-360000">
              <a:buNone/>
            </a:pPr>
            <a:r>
              <a:rPr lang="fi-FI" dirty="0"/>
              <a:t>1)	viitekorko</a:t>
            </a:r>
          </a:p>
          <a:p>
            <a:pPr marL="630000" indent="-270000"/>
            <a:r>
              <a:rPr lang="fi-FI" dirty="0"/>
              <a:t>esimerkiksi 12 kuukauden </a:t>
            </a:r>
            <a:r>
              <a:rPr lang="fi-FI" dirty="0" err="1"/>
              <a:t>euribor</a:t>
            </a:r>
            <a:r>
              <a:rPr lang="fi-FI" dirty="0"/>
              <a:t> tai pankin oma prime +</a:t>
            </a:r>
          </a:p>
          <a:p>
            <a:pPr marL="360000" indent="-360000">
              <a:buNone/>
            </a:pPr>
            <a:r>
              <a:rPr lang="fi-FI" dirty="0"/>
              <a:t>2)	korkomarginaali</a:t>
            </a:r>
          </a:p>
          <a:p>
            <a:pPr marL="630000" indent="-270000"/>
            <a:r>
              <a:rPr lang="fi-FI" dirty="0"/>
              <a:t>pankin lainasta perimä kate, jolla pankki varautuu luottotappioihin</a:t>
            </a:r>
          </a:p>
          <a:p>
            <a:pPr marL="630000" indent="-270000"/>
            <a:r>
              <a:rPr lang="fi-FI" dirty="0"/>
              <a:t>vaihtelee lainanottajan mukaan: luotettava ja pitkäaikainen asiakas voi saada pienemmän marginaalin </a:t>
            </a:r>
            <a:r>
              <a:rPr lang="fi-FI"/>
              <a:t>kuin vaikka </a:t>
            </a:r>
            <a:r>
              <a:rPr lang="fi-FI" dirty="0"/>
              <a:t>	maksuhäiriöinen asiakas</a:t>
            </a:r>
          </a:p>
          <a:p>
            <a:pPr marL="630000" indent="-270000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62165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tsikko 1"/>
          <p:cNvSpPr>
            <a:spLocks noGrp="1"/>
          </p:cNvSpPr>
          <p:nvPr>
            <p:ph type="title"/>
          </p:nvPr>
        </p:nvSpPr>
        <p:spPr>
          <a:xfrm>
            <a:off x="1524000" y="796925"/>
            <a:ext cx="8229600" cy="850900"/>
          </a:xfrm>
        </p:spPr>
        <p:txBody>
          <a:bodyPr/>
          <a:lstStyle/>
          <a:p>
            <a:r>
              <a:rPr lang="fi-FI" dirty="0"/>
              <a:t> </a:t>
            </a:r>
          </a:p>
        </p:txBody>
      </p:sp>
      <p:pic>
        <p:nvPicPr>
          <p:cNvPr id="7" name="Sisällön paikkamerkki 6" descr="Kuva, joka sisältää kohteen kartta, teksti&#10;&#10;Kuvaus luotu automaattisesti">
            <a:extLst>
              <a:ext uri="{FF2B5EF4-FFF2-40B4-BE49-F238E27FC236}">
                <a16:creationId xmlns:a16="http://schemas.microsoft.com/office/drawing/2014/main" id="{1A18B93B-EADF-4834-A333-ED1F55B91B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171754" y="1222375"/>
            <a:ext cx="7848491" cy="45259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390</Words>
  <Application>Microsoft Macintosh PowerPoint</Application>
  <PresentationFormat>Laajakuva</PresentationFormat>
  <Paragraphs>66</Paragraphs>
  <Slides>10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Office-teema</vt:lpstr>
      <vt:lpstr>PowerPoint-esitys</vt:lpstr>
      <vt:lpstr>Raha</vt:lpstr>
      <vt:lpstr>Pankit</vt:lpstr>
      <vt:lpstr>Korko</vt:lpstr>
      <vt:lpstr>Luottojen korot</vt:lpstr>
      <vt:lpstr>Luottojen korot</vt:lpstr>
      <vt:lpstr>Luottojen korot</vt:lpstr>
      <vt:lpstr>Luoton koron muodostuminen</vt:lpstr>
      <vt:lpstr> </vt:lpstr>
      <vt:lpstr>Etsi ja löydä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Minna Sallanen</dc:creator>
  <cp:lastModifiedBy>Anu Mikkonen</cp:lastModifiedBy>
  <cp:revision>48</cp:revision>
  <dcterms:created xsi:type="dcterms:W3CDTF">2020-11-26T06:08:36Z</dcterms:created>
  <dcterms:modified xsi:type="dcterms:W3CDTF">2021-08-10T15:14:40Z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949052526</vt:i4>
  </property>
  <property fmtid="{D5CDD505-2E9C-101B-9397-08002B2CF9AE}" pid="3" name="_NewReviewCycle">
    <vt:lpwstr/>
  </property>
  <property fmtid="{D5CDD505-2E9C-101B-9397-08002B2CF9AE}" pid="4" name="_EmailSubject">
    <vt:lpwstr>Kanta 2 kirjan I luvun opemateriaalit</vt:lpwstr>
  </property>
  <property fmtid="{D5CDD505-2E9C-101B-9397-08002B2CF9AE}" pid="5" name="_AuthorEmail">
    <vt:lpwstr>Jaana.Nieminen@tampere.fi</vt:lpwstr>
  </property>
  <property fmtid="{D5CDD505-2E9C-101B-9397-08002B2CF9AE}" pid="6" name="_AuthorEmailDisplayName">
    <vt:lpwstr>Nieminen Jaana</vt:lpwstr>
  </property>
</Properties>
</file>