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92" r:id="rId2"/>
    <p:sldId id="402" r:id="rId3"/>
    <p:sldId id="324" r:id="rId4"/>
    <p:sldId id="403" r:id="rId5"/>
    <p:sldId id="404" r:id="rId6"/>
    <p:sldId id="405" r:id="rId7"/>
    <p:sldId id="406" r:id="rId8"/>
    <p:sldId id="329" r:id="rId9"/>
    <p:sldId id="407" r:id="rId10"/>
    <p:sldId id="320" r:id="rId1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26" autoAdjust="0"/>
    <p:restoredTop sz="94660"/>
  </p:normalViewPr>
  <p:slideViewPr>
    <p:cSldViewPr snapToGrid="0">
      <p:cViewPr varScale="1">
        <p:scale>
          <a:sx n="146" d="100"/>
          <a:sy n="146" d="100"/>
        </p:scale>
        <p:origin x="180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92CC40-9ACE-43B2-BE31-D3726DE1DF9A}" type="datetimeFigureOut">
              <a:rPr lang="fi-FI" smtClean="0"/>
              <a:t>28.6.2021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C36B5-0B9E-43F0-98CC-7F1302A0670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5631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3F3361D-9122-4D03-8638-75D4970AABB2}" type="slidenum">
              <a:rPr lang="fi-FI" altLang="fi-FI">
                <a:cs typeface="Arial" charset="0"/>
              </a:rPr>
              <a:pPr/>
              <a:t>10</a:t>
            </a:fld>
            <a:endParaRPr lang="fi-FI" altLang="fi-FI">
              <a:cs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fi-FI" sz="1200" dirty="0"/>
              <a:t>Kansantalouden kokonaistarjonta 	ja kokonaiskysyntä </a:t>
            </a:r>
          </a:p>
          <a:p>
            <a:pPr eaLnBrk="1" hangingPunct="1"/>
            <a:endParaRPr lang="fi-FI" altLang="fi-FI" sz="1200" dirty="0"/>
          </a:p>
          <a:p>
            <a:pPr>
              <a:buFont typeface="Arial" pitchFamily="34" charset="0"/>
              <a:buChar char="•"/>
            </a:pPr>
            <a:r>
              <a:rPr lang="fi-FI" sz="2400" b="1" dirty="0">
                <a:latin typeface="Arial" charset="0"/>
                <a:cs typeface="Arial" charset="0"/>
              </a:rPr>
              <a:t> kokonaiskysyntä: </a:t>
            </a:r>
            <a:r>
              <a:rPr lang="fi-FI" sz="2600" dirty="0"/>
              <a:t>vuoden aikana yhteenlasketut</a:t>
            </a:r>
            <a:endParaRPr lang="fi-FI" sz="2600" dirty="0">
              <a:solidFill>
                <a:schemeClr val="tx1">
                  <a:lumMod val="85000"/>
                  <a:lumOff val="15000"/>
                </a:schemeClr>
              </a:solidFill>
              <a:latin typeface="Arial" charset="0"/>
              <a:cs typeface="Arial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fi-FI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cs typeface="Arial" charset="0"/>
              </a:rPr>
              <a:t> yksityinen ja julkinen kulutus</a:t>
            </a:r>
          </a:p>
          <a:p>
            <a:pPr lvl="1">
              <a:buFont typeface="Arial" pitchFamily="34" charset="0"/>
              <a:buChar char="•"/>
            </a:pPr>
            <a:r>
              <a:rPr lang="fi-FI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cs typeface="Arial" charset="0"/>
              </a:rPr>
              <a:t> vienti</a:t>
            </a:r>
          </a:p>
          <a:p>
            <a:pPr lvl="1">
              <a:buFont typeface="Arial" pitchFamily="34" charset="0"/>
              <a:buChar char="•"/>
            </a:pPr>
            <a:r>
              <a:rPr lang="fi-FI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cs typeface="Arial" charset="0"/>
              </a:rPr>
              <a:t> investoinnit </a:t>
            </a:r>
            <a:br>
              <a:rPr lang="fi-FI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cs typeface="Arial" charset="0"/>
              </a:rPr>
            </a:br>
            <a:endParaRPr lang="fi-FI" dirty="0">
              <a:solidFill>
                <a:schemeClr val="tx1">
                  <a:lumMod val="85000"/>
                  <a:lumOff val="15000"/>
                </a:schemeClr>
              </a:solidFill>
              <a:latin typeface="Arial" charset="0"/>
              <a:cs typeface="Arial" charset="0"/>
            </a:endParaRPr>
          </a:p>
          <a:p>
            <a:pPr>
              <a:buFont typeface="Arial" pitchFamily="34" charset="0"/>
              <a:buChar char="•"/>
            </a:pPr>
            <a:r>
              <a:rPr lang="fi-FI" sz="2400" b="1" dirty="0">
                <a:latin typeface="Arial" charset="0"/>
                <a:cs typeface="Arial" charset="0"/>
              </a:rPr>
              <a:t> kokonaistarjonta: </a:t>
            </a:r>
            <a:r>
              <a:rPr lang="fi-FI" sz="2600" dirty="0"/>
              <a:t> vuoden aikana yhteenlasketut</a:t>
            </a:r>
            <a:endParaRPr lang="fi-FI" sz="2600" dirty="0">
              <a:solidFill>
                <a:schemeClr val="tx1">
                  <a:lumMod val="85000"/>
                  <a:lumOff val="15000"/>
                </a:schemeClr>
              </a:solidFill>
              <a:latin typeface="Arial" charset="0"/>
              <a:cs typeface="Arial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fi-FI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cs typeface="Arial" charset="0"/>
              </a:rPr>
              <a:t> tuotetut hyödykkeet eli BKT</a:t>
            </a:r>
          </a:p>
          <a:p>
            <a:pPr lvl="1">
              <a:buFont typeface="Arial" pitchFamily="34" charset="0"/>
              <a:buChar char="•"/>
            </a:pPr>
            <a:r>
              <a:rPr lang="fi-FI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cs typeface="Arial" charset="0"/>
              </a:rPr>
              <a:t> tuonti</a:t>
            </a:r>
            <a:endParaRPr lang="fi-FI" altLang="fi-FI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C62CC03-8ED6-44DB-8D8B-B049A153EA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028B28F-8691-4D23-9962-0592DBC58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B5AE728-BA33-4833-BC11-C766B3D53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28.6.2021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4908C12-9C71-41A3-8872-6A3B8A5F9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5BE718C-6A4B-452E-8C32-8B54DCA88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0634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22AA726-6418-4A69-A57A-7C62EC463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DCE31F9-66AF-4DC8-8691-65DC9AEB59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5B0F871-A5BD-46E9-82AB-FD3B505F1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28.6.2021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AFFD5D0-49A9-40E3-98E4-D5314C473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236C690-E69B-4D0D-8089-CD27D2224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1032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5D41C62D-A64D-47D3-A37C-64EBDADAB4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50D2F171-6D00-4973-9A23-DEE988A9B3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C9F3865-748C-4754-AF84-E4BCEB661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28.6.2021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7574051-401C-4017-8F8B-2D4A0FBC5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5EF7920-1C19-4A64-8D0F-434F9CA40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0352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F1976EE-A374-48A5-9DCF-28640A066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3DD96BF-A2DB-4BAB-9FDC-988584E909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27AF3B9-1DBD-41A6-BE90-47D7BA2DF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28.6.2021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2AE5AA9-B35F-42B8-9C51-4457D2B30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0302E7D-757E-477F-A1A3-3DD5FC5BE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220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19DF9CC-D6A8-4925-BBFB-4A0FC6820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3A0E279-FD7C-41BC-81D8-F62367D663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98CA084-73F7-432C-8F79-7C5D1DA21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28.6.2021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A4F0EBA-47B1-4118-B5B6-8A56ACE38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6329C95-4CFD-4324-A007-2D465F185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6883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63A8021-9CA6-4BC4-83E8-9F7404095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2DCA5BE-EAD9-44ED-BEC8-4E919658D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427652D-A145-4449-BDAF-2875904F34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799F769-ED1F-4D65-A513-00A07D85A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28.6.2021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9BD17AC-EDB9-4150-BC8E-1C00F50AE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43D1C53-0C7E-4786-B078-408B62F41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8649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6687E84-C7E7-4BED-A434-55D1C7CBD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82786CD-109F-41CF-ACD5-B8E75A8B52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5DAE002-FC9D-4119-AB6D-E1F00AE626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82764BB-5E4F-4FD8-A155-B52B321C2E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046D8CF8-AFD2-442A-8D07-15D47F2BAC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C6F205F2-0AE6-48F2-A0E9-95253B265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28.6.2021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5698B901-A28F-4232-981E-2D44E594C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0A7F567C-F337-4492-8FBA-D8E44F8BC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6519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E2A6A51-C291-4B56-9E26-F5DDB9C57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B0238A37-920B-407F-8054-3482C9971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28.6.2021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E2B0DDA-2A97-4FA1-BAAD-946FEC1DA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8C55A8E-F485-4167-8B4C-DB7B17D32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2667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FB3A4B69-0FA5-406B-8F89-8F5A9803D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28.6.2021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88FC5CC8-0E77-4233-88BC-269D1FE6B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01CEE54-A89A-48A8-B6FC-032FAD807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0865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5AB5A4E-FE1A-4975-8254-F5EE20592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FA2086A-0A01-4FCB-8EF4-9805D5E53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BDF6779-C842-4D80-8C2D-7CEBDB32DC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2658749-1B03-48FC-9DEB-CBF5EA4D5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28.6.2021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86D4435-21FF-451F-8379-625A7B481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97ECF63-518B-42A8-A99F-E7E9D17A5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03047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B5107E7-A820-4A3F-A698-940985A7D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626BDDAA-5F3A-4254-A5B8-C071283E7B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3950F04-EB0C-4CB0-BB3E-C8BC1B3BC7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04000E5-5730-4A58-A791-7BCE02DD0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28.6.2021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FD6E95A-1C98-4696-A7F3-FAA2ECD59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7ABD950-9CE2-4D50-BCF0-BF35792B8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0779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05DF3A8-A34E-4201-99ED-34A6AB7BD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10B27F4-5024-46B3-AE65-56B5B0EC2F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95C3C0B-723D-4320-AFD6-A3095CCE06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A0BAD-D582-4C09-9CDF-887CBE9A8775}" type="datetimeFigureOut">
              <a:rPr lang="fi-FI" smtClean="0"/>
              <a:t>28.6.2021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75E0BB0-D720-4035-AAB6-981FC5EC03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4F6F5A0-285D-4591-9C9C-CAE0909640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12C2784A-46AD-C94B-90E2-06918E5C095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17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20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tsikko 1">
            <a:extLst>
              <a:ext uri="{FF2B5EF4-FFF2-40B4-BE49-F238E27FC236}">
                <a16:creationId xmlns:a16="http://schemas.microsoft.com/office/drawing/2014/main" id="{66EBA985-E6C7-5E48-AB83-5437F2B4590F}"/>
              </a:ext>
            </a:extLst>
          </p:cNvPr>
          <p:cNvSpPr txBox="1">
            <a:spLocks/>
          </p:cNvSpPr>
          <p:nvPr/>
        </p:nvSpPr>
        <p:spPr>
          <a:xfrm>
            <a:off x="1524000" y="540000"/>
            <a:ext cx="9144000" cy="144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i-FI" sz="6000" spc="-1" dirty="0">
                <a:solidFill>
                  <a:srgbClr val="000000"/>
                </a:solidFill>
                <a:latin typeface="Calibri"/>
              </a:rPr>
              <a:t>7 Miten talouskasvua mitataan?</a:t>
            </a:r>
            <a:endParaRPr lang="fi-FI" sz="6000" dirty="0"/>
          </a:p>
        </p:txBody>
      </p:sp>
      <p:sp>
        <p:nvSpPr>
          <p:cNvPr id="23" name="Sisällön paikkamerkki 2">
            <a:extLst>
              <a:ext uri="{FF2B5EF4-FFF2-40B4-BE49-F238E27FC236}">
                <a16:creationId xmlns:a16="http://schemas.microsoft.com/office/drawing/2014/main" id="{98C5FF53-E9D4-B845-87E4-7CAC6571ED98}"/>
              </a:ext>
            </a:extLst>
          </p:cNvPr>
          <p:cNvSpPr txBox="1">
            <a:spLocks/>
          </p:cNvSpPr>
          <p:nvPr/>
        </p:nvSpPr>
        <p:spPr>
          <a:xfrm>
            <a:off x="838200" y="2196000"/>
            <a:ext cx="10515600" cy="72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i-FI" dirty="0"/>
              <a:t>Muistiinpanot</a:t>
            </a:r>
          </a:p>
        </p:txBody>
      </p:sp>
      <p:pic>
        <p:nvPicPr>
          <p:cNvPr id="25" name="Kuva 24" descr="Kuva, joka sisältää kohteen auto, ulko, tie, reunakiveys&#10;&#10;Kuvaus luotu automaattisesti">
            <a:extLst>
              <a:ext uri="{FF2B5EF4-FFF2-40B4-BE49-F238E27FC236}">
                <a16:creationId xmlns:a16="http://schemas.microsoft.com/office/drawing/2014/main" id="{7A58537F-C2EF-634D-9DD6-D6D7EEAC94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6000" y="2916000"/>
            <a:ext cx="5040000" cy="340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2218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 descr="Kuva, joka sisältää kohteen teksti, kartta&#10;&#10;Kuvaus luotu automaattisesti">
            <a:extLst>
              <a:ext uri="{FF2B5EF4-FFF2-40B4-BE49-F238E27FC236}">
                <a16:creationId xmlns:a16="http://schemas.microsoft.com/office/drawing/2014/main" id="{721568B6-176F-47ED-89E7-395FF2B0786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586" t="16603" r="2111" b="2513"/>
          <a:stretch/>
        </p:blipFill>
        <p:spPr>
          <a:xfrm>
            <a:off x="6169593" y="2555443"/>
            <a:ext cx="5405119" cy="2970152"/>
          </a:xfrm>
          <a:prstGeom prst="rect">
            <a:avLst/>
          </a:prstGeom>
        </p:spPr>
      </p:pic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800" y="540000"/>
            <a:ext cx="9636160" cy="94348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fi-FI" dirty="0"/>
              <a:t>Kansantalouden kokonaistarjonta </a:t>
            </a:r>
            <a:br>
              <a:rPr lang="fi-FI" dirty="0"/>
            </a:br>
            <a:r>
              <a:rPr lang="fi-FI" dirty="0"/>
              <a:t>ja kokonaiskysyntä</a:t>
            </a:r>
            <a:endParaRPr lang="fi-FI" dirty="0">
              <a:solidFill>
                <a:schemeClr val="accent1">
                  <a:tint val="88000"/>
                  <a:satMod val="1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838801" y="2073416"/>
            <a:ext cx="5431370" cy="5257800"/>
          </a:xfrm>
        </p:spPr>
        <p:txBody>
          <a:bodyPr rtlCol="0">
            <a:noAutofit/>
          </a:bodyPr>
          <a:lstStyle/>
          <a:p>
            <a:pPr>
              <a:spcBef>
                <a:spcPts val="500"/>
              </a:spcBef>
            </a:pPr>
            <a:r>
              <a:rPr lang="fi-FI" b="1" dirty="0">
                <a:cs typeface="Arial" charset="0"/>
              </a:rPr>
              <a:t>kokonaiskysyntä: </a:t>
            </a:r>
            <a:br>
              <a:rPr lang="fi-FI" b="1" dirty="0">
                <a:cs typeface="Arial" charset="0"/>
              </a:rPr>
            </a:br>
            <a:r>
              <a:rPr lang="fi-FI" dirty="0"/>
              <a:t>vuoden aikana yhteenlasketut</a:t>
            </a:r>
            <a:endParaRPr lang="fi-FI" dirty="0">
              <a:solidFill>
                <a:schemeClr val="tx1">
                  <a:lumMod val="85000"/>
                  <a:lumOff val="15000"/>
                </a:schemeClr>
              </a:solidFill>
              <a:cs typeface="Arial" charset="0"/>
            </a:endParaRPr>
          </a:p>
          <a:p>
            <a:pPr lvl="1"/>
            <a:r>
              <a:rPr lang="fi-FI" sz="2800" dirty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  <a:t>yksityinen ja julkinen kulutus</a:t>
            </a:r>
          </a:p>
          <a:p>
            <a:pPr lvl="1"/>
            <a:r>
              <a:rPr lang="fi-FI" sz="2800" dirty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  <a:t>vienti</a:t>
            </a:r>
          </a:p>
          <a:p>
            <a:pPr lvl="1"/>
            <a:r>
              <a:rPr lang="fi-FI" sz="2800" dirty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  <a:t>investoinnit </a:t>
            </a:r>
            <a:br>
              <a:rPr lang="fi-FI" sz="2800" dirty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</a:br>
            <a:endParaRPr lang="fi-FI" sz="2800" dirty="0">
              <a:solidFill>
                <a:schemeClr val="tx1">
                  <a:lumMod val="85000"/>
                  <a:lumOff val="15000"/>
                </a:schemeClr>
              </a:solidFill>
              <a:cs typeface="Arial" charset="0"/>
            </a:endParaRPr>
          </a:p>
          <a:p>
            <a:pPr>
              <a:spcBef>
                <a:spcPts val="500"/>
              </a:spcBef>
            </a:pPr>
            <a:r>
              <a:rPr lang="fi-FI" b="1" dirty="0">
                <a:cs typeface="Arial" charset="0"/>
              </a:rPr>
              <a:t>kokonaistarjonta: </a:t>
            </a:r>
            <a:r>
              <a:rPr lang="fi-FI" dirty="0"/>
              <a:t> </a:t>
            </a:r>
            <a:br>
              <a:rPr lang="fi-FI" dirty="0"/>
            </a:br>
            <a:r>
              <a:rPr lang="fi-FI" dirty="0"/>
              <a:t>vuoden aikana yhteenlasketut</a:t>
            </a:r>
            <a:endParaRPr lang="fi-FI" dirty="0">
              <a:solidFill>
                <a:schemeClr val="tx1">
                  <a:lumMod val="85000"/>
                  <a:lumOff val="15000"/>
                </a:schemeClr>
              </a:solidFill>
              <a:cs typeface="Arial" charset="0"/>
            </a:endParaRPr>
          </a:p>
          <a:p>
            <a:pPr lvl="1"/>
            <a:r>
              <a:rPr lang="fi-FI" sz="2800" dirty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  <a:t>tuotetut hyödykkeet eli BKT</a:t>
            </a:r>
          </a:p>
          <a:p>
            <a:pPr lvl="1"/>
            <a:r>
              <a:rPr lang="fi-FI" sz="2800" dirty="0">
                <a:solidFill>
                  <a:schemeClr val="tx1">
                    <a:lumMod val="85000"/>
                    <a:lumOff val="15000"/>
                  </a:schemeClr>
                </a:solidFill>
                <a:cs typeface="Arial" charset="0"/>
              </a:rPr>
              <a:t>tuonti</a:t>
            </a:r>
          </a:p>
          <a:p>
            <a:pPr marL="265176" indent="-265176">
              <a:spcBef>
                <a:spcPts val="500"/>
              </a:spcBef>
              <a:buNone/>
              <a:defRPr/>
            </a:pPr>
            <a:endParaRPr lang="fi-FI" dirty="0">
              <a:solidFill>
                <a:schemeClr val="tx1">
                  <a:lumMod val="85000"/>
                  <a:lumOff val="15000"/>
                </a:schemeClr>
              </a:solidFill>
              <a:cs typeface="Arial" charset="0"/>
            </a:endParaRPr>
          </a:p>
        </p:txBody>
      </p:sp>
      <p:cxnSp>
        <p:nvCxnSpPr>
          <p:cNvPr id="9" name="Suora nuoliyhdysviiva 8"/>
          <p:cNvCxnSpPr>
            <a:cxnSpLocks/>
          </p:cNvCxnSpPr>
          <p:nvPr/>
        </p:nvCxnSpPr>
        <p:spPr>
          <a:xfrm>
            <a:off x="4319451" y="2316480"/>
            <a:ext cx="5817326" cy="1347655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uora nuoliyhdysviiva 11"/>
          <p:cNvCxnSpPr>
            <a:cxnSpLocks/>
          </p:cNvCxnSpPr>
          <p:nvPr/>
        </p:nvCxnSpPr>
        <p:spPr>
          <a:xfrm flipV="1">
            <a:off x="4319451" y="3936278"/>
            <a:ext cx="2490652" cy="827315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120A45B-FD9C-4DA2-9819-7F7AF835E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4800"/>
          </a:xfrm>
        </p:spPr>
        <p:txBody>
          <a:bodyPr/>
          <a:lstStyle/>
          <a:p>
            <a:r>
              <a:rPr lang="fi-FI" dirty="0"/>
              <a:t>Kokonaistarjonta ja kokonaiskysyntä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C6A5252-28EF-458C-BC7B-D4C641157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kansantaloutta ja talouskasvua voidaan mitata laajasti kokonaiskysynnän ja -tarjonnan avulla</a:t>
            </a:r>
          </a:p>
          <a:p>
            <a:r>
              <a:rPr lang="fi-FI" dirty="0"/>
              <a:t>kertaa aluksi luvusta 5 kysynnän ja tarjonnan käsitteet</a:t>
            </a:r>
          </a:p>
          <a:p>
            <a:r>
              <a:rPr lang="fi-FI" dirty="0"/>
              <a:t>kokonaiskysynnässä ja -tarjonnassa tarkastellaan kansantalouden kaikkien yritysten, kotitalouksien ja julkisen talouden toimintaa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368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799" y="540000"/>
            <a:ext cx="9846617" cy="1009217"/>
          </a:xfrm>
        </p:spPr>
        <p:txBody>
          <a:bodyPr>
            <a:noAutofit/>
          </a:bodyPr>
          <a:lstStyle/>
          <a:p>
            <a:r>
              <a:rPr lang="fi-FI" dirty="0"/>
              <a:t>Kokonaiskysynnän </a:t>
            </a:r>
            <a:br>
              <a:rPr lang="fi-FI" dirty="0"/>
            </a:br>
            <a:r>
              <a:rPr lang="fi-FI" dirty="0"/>
              <a:t>ja kokonaistarjonnan erät: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800" y="1902957"/>
            <a:ext cx="8229600" cy="467605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i-FI" u="sng" dirty="0"/>
              <a:t>I Kokonaistarjonta</a:t>
            </a:r>
          </a:p>
          <a:p>
            <a:pPr marL="0" indent="0">
              <a:buNone/>
            </a:pPr>
            <a:r>
              <a:rPr lang="fi-FI" dirty="0"/>
              <a:t>muodostuu osista:</a:t>
            </a:r>
          </a:p>
          <a:p>
            <a:pPr marL="720000" indent="-360000">
              <a:spcBef>
                <a:spcPts val="500"/>
              </a:spcBef>
              <a:buAutoNum type="alphaLcParenR"/>
            </a:pPr>
            <a:r>
              <a:rPr lang="fi-FI" dirty="0"/>
              <a:t>bruttokansantuote</a:t>
            </a:r>
          </a:p>
          <a:p>
            <a:pPr marL="720000" indent="-360000">
              <a:spcBef>
                <a:spcPts val="500"/>
              </a:spcBef>
              <a:buAutoNum type="alphaLcParenR"/>
            </a:pPr>
            <a:r>
              <a:rPr lang="fi-FI" dirty="0"/>
              <a:t>tuonti</a:t>
            </a:r>
          </a:p>
          <a:p>
            <a:pPr marL="0" indent="0">
              <a:buNone/>
            </a:pPr>
            <a:r>
              <a:rPr lang="fi-FI" u="sng" dirty="0"/>
              <a:t>II Kokonaiskysyntä</a:t>
            </a:r>
          </a:p>
          <a:p>
            <a:pPr marL="0" indent="0">
              <a:buNone/>
            </a:pPr>
            <a:r>
              <a:rPr lang="fi-FI" dirty="0"/>
              <a:t>muodostuu osista:</a:t>
            </a:r>
          </a:p>
          <a:p>
            <a:pPr marL="720000" indent="-360000">
              <a:spcBef>
                <a:spcPts val="500"/>
              </a:spcBef>
              <a:buAutoNum type="alphaLcParenR"/>
            </a:pPr>
            <a:r>
              <a:rPr lang="fi-FI" dirty="0"/>
              <a:t>yksityinen (kotitaloudet ja yritykset) ja julkinen (kunnat ja valtio) kysyntä</a:t>
            </a:r>
          </a:p>
          <a:p>
            <a:pPr marL="720000" indent="-360000">
              <a:spcBef>
                <a:spcPts val="500"/>
              </a:spcBef>
              <a:buAutoNum type="alphaLcParenR"/>
            </a:pPr>
            <a:r>
              <a:rPr lang="fi-FI" dirty="0"/>
              <a:t>yksityiset ja julkiset investoinnit</a:t>
            </a:r>
          </a:p>
          <a:p>
            <a:pPr marL="720000" indent="-360000">
              <a:spcBef>
                <a:spcPts val="500"/>
              </a:spcBef>
              <a:buAutoNum type="alphaLcParenR"/>
            </a:pPr>
            <a:r>
              <a:rPr lang="fi-FI" dirty="0"/>
              <a:t>vienti</a:t>
            </a:r>
          </a:p>
          <a:p>
            <a:pPr marL="514350" indent="-514350">
              <a:buAutoNum type="alphaLcParenR"/>
            </a:pPr>
            <a:endParaRPr lang="fi-FI" dirty="0"/>
          </a:p>
        </p:txBody>
      </p:sp>
      <p:sp>
        <p:nvSpPr>
          <p:cNvPr id="5" name="Ellipsi 4"/>
          <p:cNvSpPr/>
          <p:nvPr/>
        </p:nvSpPr>
        <p:spPr>
          <a:xfrm>
            <a:off x="6298673" y="2059974"/>
            <a:ext cx="4461162" cy="23183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Vinkki: nämä opit ja muistat helposti kappaleen </a:t>
            </a:r>
            <a:r>
              <a:rPr lang="fi-FI" i="1" dirty="0"/>
              <a:t>Kokonaistarjonta ja -kysyntä </a:t>
            </a:r>
            <a:r>
              <a:rPr lang="fi-FI" dirty="0"/>
              <a:t>puntarikuvion avulla. Kokonaiskysynnän ja -tarjonnan pitäisi olla kansantaloudessa tasapainossa.</a:t>
            </a:r>
          </a:p>
        </p:txBody>
      </p:sp>
    </p:spTree>
    <p:extLst>
      <p:ext uri="{BB962C8B-B14F-4D97-AF65-F5344CB8AC3E}">
        <p14:creationId xmlns:p14="http://schemas.microsoft.com/office/powerpoint/2010/main" val="3547447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C21B3C1-5EA7-48F3-9B17-16F4784AE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Bruttokansantuote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24D5A19-86EC-4368-A089-5C93A53E7E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lyhenne: BKT</a:t>
            </a:r>
          </a:p>
          <a:p>
            <a:r>
              <a:rPr lang="fi-FI" dirty="0"/>
              <a:t>tarkoittaa kansantaloudessa vuoden aikana tuotettujen tavaroiden ja palvelujen raha-arvoa</a:t>
            </a:r>
          </a:p>
          <a:p>
            <a:r>
              <a:rPr lang="fi-FI" dirty="0"/>
              <a:t>voidaan käyttää myös käsitettä kokonaistuotanto</a:t>
            </a:r>
          </a:p>
          <a:p>
            <a:r>
              <a:rPr lang="fi-FI" dirty="0"/>
              <a:t>ilmaistaan usein Yhdysvaltain dollareissa</a:t>
            </a:r>
          </a:p>
          <a:p>
            <a:r>
              <a:rPr lang="fi-FI" dirty="0"/>
              <a:t>jos BKT jaetaan maan asukasluvulla, saadaan BKT/</a:t>
            </a:r>
            <a:r>
              <a:rPr lang="fi-FI" dirty="0" err="1"/>
              <a:t>capita</a:t>
            </a:r>
            <a:r>
              <a:rPr lang="fi-FI" dirty="0"/>
              <a:t> eli kansantalouden kokonaistuotannon arvo henkeä kohden</a:t>
            </a:r>
          </a:p>
          <a:p>
            <a:r>
              <a:rPr lang="fi-FI" dirty="0"/>
              <a:t>maiden taloudellista kehitystä on näin helppoa vertailla keskenään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36780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8F9F84D-2B39-4E9B-8B02-8A392AE40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BKT:n rajoittuneisuus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E40B1A0-E52E-4283-8FA0-0FD34DC8D2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2080"/>
            <a:ext cx="10515600" cy="4351338"/>
          </a:xfrm>
        </p:spPr>
        <p:txBody>
          <a:bodyPr>
            <a:noAutofit/>
          </a:bodyPr>
          <a:lstStyle/>
          <a:p>
            <a:pPr>
              <a:spcBef>
                <a:spcPts val="500"/>
              </a:spcBef>
            </a:pPr>
            <a:r>
              <a:rPr lang="fi-FI" dirty="0"/>
              <a:t>BKT ei sovellu yksin kansantalouden mittariksi</a:t>
            </a:r>
          </a:p>
          <a:p>
            <a:pPr>
              <a:spcBef>
                <a:spcPts val="500"/>
              </a:spcBef>
            </a:pPr>
            <a:r>
              <a:rPr lang="fi-FI" dirty="0"/>
              <a:t>BKT ei ota huomioon seuraavia:</a:t>
            </a:r>
          </a:p>
          <a:p>
            <a:pPr lvl="1">
              <a:lnSpc>
                <a:spcPct val="85000"/>
              </a:lnSpc>
              <a:buFontTx/>
              <a:buChar char="-"/>
            </a:pPr>
            <a:r>
              <a:rPr lang="fi-FI" sz="2600" dirty="0"/>
              <a:t>julkiset palvelut</a:t>
            </a:r>
          </a:p>
          <a:p>
            <a:pPr lvl="1">
              <a:lnSpc>
                <a:spcPct val="85000"/>
              </a:lnSpc>
              <a:buFontTx/>
              <a:buChar char="-"/>
            </a:pPr>
            <a:r>
              <a:rPr lang="fi-FI" sz="2600" dirty="0"/>
              <a:t>kotona tehtävä työ</a:t>
            </a:r>
          </a:p>
          <a:p>
            <a:pPr lvl="1">
              <a:lnSpc>
                <a:spcPct val="85000"/>
              </a:lnSpc>
              <a:buFontTx/>
              <a:buChar char="-"/>
            </a:pPr>
            <a:r>
              <a:rPr lang="fi-FI" sz="2600" dirty="0"/>
              <a:t>tulojen epätasainen jakautuminen</a:t>
            </a:r>
          </a:p>
          <a:p>
            <a:pPr lvl="1">
              <a:lnSpc>
                <a:spcPct val="85000"/>
              </a:lnSpc>
              <a:buFontTx/>
              <a:buChar char="-"/>
            </a:pPr>
            <a:r>
              <a:rPr lang="fi-FI" sz="2600" dirty="0"/>
              <a:t>luonnonvarojen kuluminen</a:t>
            </a:r>
          </a:p>
          <a:p>
            <a:pPr lvl="1">
              <a:lnSpc>
                <a:spcPct val="85000"/>
              </a:lnSpc>
              <a:buFontTx/>
              <a:buChar char="-"/>
            </a:pPr>
            <a:r>
              <a:rPr lang="fi-FI" sz="2600" dirty="0"/>
              <a:t>kiinteän pääoman kuluminen</a:t>
            </a:r>
          </a:p>
          <a:p>
            <a:r>
              <a:rPr lang="fi-FI" dirty="0"/>
              <a:t>muita mittareita:</a:t>
            </a:r>
          </a:p>
          <a:p>
            <a:pPr marL="684000" lvl="1" indent="-230400">
              <a:lnSpc>
                <a:spcPct val="85000"/>
              </a:lnSpc>
              <a:buNone/>
            </a:pPr>
            <a:r>
              <a:rPr lang="fi-FI" sz="2600" dirty="0"/>
              <a:t>- GPI (</a:t>
            </a:r>
            <a:r>
              <a:rPr lang="fi-FI" sz="2600" dirty="0" err="1"/>
              <a:t>Genuine</a:t>
            </a:r>
            <a:r>
              <a:rPr lang="fi-FI" sz="2600" dirty="0"/>
              <a:t> </a:t>
            </a:r>
            <a:r>
              <a:rPr lang="fi-FI" sz="2600" dirty="0" err="1"/>
              <a:t>Progress</a:t>
            </a:r>
            <a:r>
              <a:rPr lang="fi-FI" sz="2600" dirty="0"/>
              <a:t> </a:t>
            </a:r>
            <a:r>
              <a:rPr lang="fi-FI" sz="2600" dirty="0" err="1"/>
              <a:t>Indicator</a:t>
            </a:r>
            <a:r>
              <a:rPr lang="fi-FI" sz="2600" dirty="0"/>
              <a:t> = aidon kehityksen mittari): kotitaloustyö, luonnon saastuminen ja rikollisuus</a:t>
            </a:r>
          </a:p>
          <a:p>
            <a:pPr marL="684000" lvl="1" indent="-230400">
              <a:lnSpc>
                <a:spcPct val="85000"/>
              </a:lnSpc>
              <a:buNone/>
            </a:pPr>
            <a:r>
              <a:rPr lang="fi-FI" sz="2600" dirty="0"/>
              <a:t>- HDI (Human </a:t>
            </a:r>
            <a:r>
              <a:rPr lang="fi-FI" sz="2600" dirty="0" err="1"/>
              <a:t>Development</a:t>
            </a:r>
            <a:r>
              <a:rPr lang="fi-FI" sz="2600" dirty="0"/>
              <a:t> Index = inhimillisen kehityksen indeksi): väestön odotettu elinikä, koulutustaso </a:t>
            </a:r>
          </a:p>
          <a:p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3528836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40C8819-07B2-4C5C-9DA4-99DCA4AA1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Tuonti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8EA930F-7441-4E96-B53D-467C714431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tavaroiden tuonti ulkomailta täydentää kotimaista tuotantoa</a:t>
            </a:r>
          </a:p>
          <a:p>
            <a:r>
              <a:rPr lang="fi-FI" dirty="0"/>
              <a:t>olennaista lähes joka maalle: kaikkea ei ole mahdollista tai järkevää tuottaa itse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915153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A1435F6-7DC4-418D-8619-82098CEB3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Kulutus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6E43FF5-BD1B-4A79-815D-505B24A2A2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tärkein kokonaiskysynnän erä</a:t>
            </a:r>
          </a:p>
          <a:p>
            <a:r>
              <a:rPr lang="fi-FI" dirty="0"/>
              <a:t>yleensä hyvin vakaa</a:t>
            </a:r>
          </a:p>
          <a:p>
            <a:r>
              <a:rPr lang="fi-FI" dirty="0"/>
              <a:t>laskee olennaisesti vain suurissa talouskriiseissä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87843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Investoinnit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hankitaan uusia koneita, rakennetaan tuotantotiloja tai liikenneyhteyksiä</a:t>
            </a:r>
          </a:p>
          <a:p>
            <a:r>
              <a:rPr lang="fi-FI" dirty="0"/>
              <a:t>myös koulutus, tuotekehittely ja tieteeseen panostaminen ovat tärkeitä investointikohteita</a:t>
            </a:r>
          </a:p>
          <a:p>
            <a:r>
              <a:rPr lang="fi-FI" dirty="0"/>
              <a:t>Suomessa investoinnit ovat painottuneet tutkimukseen ja tuotekehittelyyn 1990-luvulta alkaen</a:t>
            </a:r>
          </a:p>
        </p:txBody>
      </p:sp>
      <p:sp>
        <p:nvSpPr>
          <p:cNvPr id="5" name="Ellipsi 4"/>
          <p:cNvSpPr/>
          <p:nvPr/>
        </p:nvSpPr>
        <p:spPr>
          <a:xfrm>
            <a:off x="3288145" y="4993972"/>
            <a:ext cx="5615709" cy="13324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Vinkki: Katso kuvaaja Yritysten </a:t>
            </a:r>
            <a:br>
              <a:rPr lang="fi-FI" dirty="0"/>
            </a:br>
            <a:r>
              <a:rPr lang="fi-FI" dirty="0"/>
              <a:t>kiinteät investoinnit ja tutkimus- ja tuotekehittelymenot kappaleesta </a:t>
            </a:r>
            <a:r>
              <a:rPr lang="fi-FI" i="1" dirty="0"/>
              <a:t>Investoinnit luovat uutta tuotantoa.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31464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C3C35D0-2877-4763-8928-4B7F7D0A7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Vienti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D3B5E61-2526-4381-9AA2-4621B03107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tavaroiden ja palvelujen vienti ulkomaille luo vaurautta</a:t>
            </a:r>
          </a:p>
          <a:p>
            <a:r>
              <a:rPr lang="fi-FI" dirty="0"/>
              <a:t>on välttämätöntä tuonnin maksamiseksi</a:t>
            </a:r>
          </a:p>
          <a:p>
            <a:r>
              <a:rPr lang="fi-FI" dirty="0"/>
              <a:t>kehittyneet taloudet käyvät usein ristikkäiskauppaa: kauppaa käydään maiden välillä samanlaisilla tavaroilla</a:t>
            </a:r>
          </a:p>
          <a:p>
            <a:pPr marL="457200" lvl="1" indent="0">
              <a:buNone/>
            </a:pPr>
            <a:r>
              <a:rPr lang="fi-FI" sz="2600" dirty="0"/>
              <a:t>- miksi: oma tuotanto kehittyy, innovaatiot, kuluttajien etu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79703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391</Words>
  <Application>Microsoft Macintosh PowerPoint</Application>
  <PresentationFormat>Laajakuva</PresentationFormat>
  <Paragraphs>70</Paragraphs>
  <Slides>10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Office-teema</vt:lpstr>
      <vt:lpstr>PowerPoint-esitys</vt:lpstr>
      <vt:lpstr>Kokonaistarjonta ja kokonaiskysyntä</vt:lpstr>
      <vt:lpstr>Kokonaiskysynnän  ja kokonaistarjonnan erät:</vt:lpstr>
      <vt:lpstr>Bruttokansantuote</vt:lpstr>
      <vt:lpstr>BKT:n rajoittuneisuus</vt:lpstr>
      <vt:lpstr>Tuonti</vt:lpstr>
      <vt:lpstr>Kulutus</vt:lpstr>
      <vt:lpstr>Investoinnit</vt:lpstr>
      <vt:lpstr>Vienti</vt:lpstr>
      <vt:lpstr>Kansantalouden kokonaistarjonta  ja kokonaiskysyntä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Minna Sallanen</dc:creator>
  <cp:lastModifiedBy>Anu Mikkonen</cp:lastModifiedBy>
  <cp:revision>43</cp:revision>
  <dcterms:created xsi:type="dcterms:W3CDTF">2020-11-26T06:08:36Z</dcterms:created>
  <dcterms:modified xsi:type="dcterms:W3CDTF">2021-06-28T08:24:20Z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949052526</vt:i4>
  </property>
  <property fmtid="{D5CDD505-2E9C-101B-9397-08002B2CF9AE}" pid="3" name="_NewReviewCycle">
    <vt:lpwstr/>
  </property>
  <property fmtid="{D5CDD505-2E9C-101B-9397-08002B2CF9AE}" pid="4" name="_EmailSubject">
    <vt:lpwstr>Kanta 2 kirjan I luvun opemateriaalit</vt:lpwstr>
  </property>
  <property fmtid="{D5CDD505-2E9C-101B-9397-08002B2CF9AE}" pid="5" name="_AuthorEmail">
    <vt:lpwstr>Jaana.Nieminen@tampere.fi</vt:lpwstr>
  </property>
  <property fmtid="{D5CDD505-2E9C-101B-9397-08002B2CF9AE}" pid="6" name="_AuthorEmailDisplayName">
    <vt:lpwstr>Nieminen Jaana</vt:lpwstr>
  </property>
</Properties>
</file>