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2" r:id="rId2"/>
    <p:sldId id="393" r:id="rId3"/>
    <p:sldId id="394" r:id="rId4"/>
    <p:sldId id="395" r:id="rId5"/>
    <p:sldId id="396" r:id="rId6"/>
    <p:sldId id="397" r:id="rId7"/>
    <p:sldId id="398" r:id="rId8"/>
    <p:sldId id="399" r:id="rId9"/>
    <p:sldId id="400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26" autoAdjust="0"/>
    <p:restoredTop sz="94660"/>
  </p:normalViewPr>
  <p:slideViewPr>
    <p:cSldViewPr snapToGrid="0">
      <p:cViewPr varScale="1">
        <p:scale>
          <a:sx n="77" d="100"/>
          <a:sy n="77" d="100"/>
        </p:scale>
        <p:origin x="2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2CC40-9ACE-43B2-BE31-D3726DE1DF9A}" type="datetimeFigureOut">
              <a:rPr lang="fi-FI" smtClean="0"/>
              <a:t>13.12.2022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C36B5-0B9E-43F0-98CC-7F1302A067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563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62CC03-8ED6-44DB-8D8B-B049A153E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028B28F-8691-4D23-9962-0592DBC58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B5AE728-BA33-4833-BC11-C766B3D5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13.12.2022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4908C12-9C71-41A3-8872-6A3B8A5F9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5BE718C-6A4B-452E-8C32-8B54DCA88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063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2AA726-6418-4A69-A57A-7C62EC463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DCE31F9-66AF-4DC8-8691-65DC9AEB5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B0F871-A5BD-46E9-82AB-FD3B505F1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13.12.2022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FFD5D0-49A9-40E3-98E4-D5314C473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236C690-E69B-4D0D-8089-CD27D2224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103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D41C62D-A64D-47D3-A37C-64EBDADAB4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0D2F171-6D00-4973-9A23-DEE988A9B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C9F3865-748C-4754-AF84-E4BCEB661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13.12.2022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574051-401C-4017-8F8B-2D4A0FBC5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5EF7920-1C19-4A64-8D0F-434F9CA40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5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1976EE-A374-48A5-9DCF-28640A066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DD96BF-A2DB-4BAB-9FDC-988584E90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7AF3B9-1DBD-41A6-BE90-47D7BA2DF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13.12.2022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2AE5AA9-B35F-42B8-9C51-4457D2B30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0302E7D-757E-477F-A1A3-3DD5FC5B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2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9DF9CC-D6A8-4925-BBFB-4A0FC6820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3A0E279-FD7C-41BC-81D8-F62367D66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8CA084-73F7-432C-8F79-7C5D1DA21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13.12.2022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4F0EBA-47B1-4118-B5B6-8A56ACE3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329C95-4CFD-4324-A007-2D465F185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688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3A8021-9CA6-4BC4-83E8-9F740409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DCA5BE-EAD9-44ED-BEC8-4E919658D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427652D-A145-4449-BDAF-2875904F3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799F769-ED1F-4D65-A513-00A07D85A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13.12.2022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9BD17AC-EDB9-4150-BC8E-1C00F50AE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43D1C53-0C7E-4786-B078-408B62F4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864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687E84-C7E7-4BED-A434-55D1C7CBD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82786CD-109F-41CF-ACD5-B8E75A8B5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5DAE002-FC9D-4119-AB6D-E1F00AE62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82764BB-5E4F-4FD8-A155-B52B321C2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46D8CF8-AFD2-442A-8D07-15D47F2BA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6F205F2-0AE6-48F2-A0E9-95253B265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13.12.2022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698B901-A28F-4232-981E-2D44E594C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A7F567C-F337-4492-8FBA-D8E44F8BC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51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2A6A51-C291-4B56-9E26-F5DDB9C5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0238A37-920B-407F-8054-3482C9971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13.12.2022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E2B0DDA-2A97-4FA1-BAAD-946FEC1D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8C55A8E-F485-4167-8B4C-DB7B17D32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266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B3A4B69-0FA5-406B-8F89-8F5A9803D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13.12.2022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8FC5CC8-0E77-4233-88BC-269D1FE6B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01CEE54-A89A-48A8-B6FC-032FAD807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86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AB5A4E-FE1A-4975-8254-F5EE20592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A2086A-0A01-4FCB-8EF4-9805D5E53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BDF6779-C842-4D80-8C2D-7CEBDB32D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2658749-1B03-48FC-9DEB-CBF5EA4D5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13.12.2022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86D4435-21FF-451F-8379-625A7B481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97ECF63-518B-42A8-A99F-E7E9D17A5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304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5107E7-A820-4A3F-A698-940985A7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26BDDAA-5F3A-4254-A5B8-C071283E7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3950F04-EB0C-4CB0-BB3E-C8BC1B3BC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4000E5-5730-4A58-A791-7BCE02DD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13.12.2022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FD6E95A-1C98-4696-A7F3-FAA2ECD59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7ABD950-9CE2-4D50-BCF0-BF35792B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077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05DF3A8-A34E-4201-99ED-34A6AB7BD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10B27F4-5024-46B3-AE65-56B5B0EC2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95C3C0B-723D-4320-AFD6-A3095CCE0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A0BAD-D582-4C09-9CDF-887CBE9A8775}" type="datetimeFigureOut">
              <a:rPr lang="fi-FI" smtClean="0"/>
              <a:t>13.12.2022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75E0BB0-D720-4035-AAB6-981FC5EC03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4F6F5A0-285D-4591-9C9C-CAE090964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12C2784A-46AD-C94B-90E2-06918E5C095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7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2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tsikko 1">
            <a:extLst>
              <a:ext uri="{FF2B5EF4-FFF2-40B4-BE49-F238E27FC236}">
                <a16:creationId xmlns:a16="http://schemas.microsoft.com/office/drawing/2014/main" id="{B92B9D75-E5A4-3E46-BFAE-D498FFF1806E}"/>
              </a:ext>
            </a:extLst>
          </p:cNvPr>
          <p:cNvSpPr txBox="1">
            <a:spLocks/>
          </p:cNvSpPr>
          <p:nvPr/>
        </p:nvSpPr>
        <p:spPr>
          <a:xfrm>
            <a:off x="1524000" y="540000"/>
            <a:ext cx="9144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i-FI" sz="6000" spc="-1" dirty="0">
                <a:solidFill>
                  <a:srgbClr val="000000"/>
                </a:solidFill>
                <a:latin typeface="Calibri"/>
              </a:rPr>
              <a:t>6 Talouskasvulla on rajansa</a:t>
            </a:r>
            <a:endParaRPr lang="fi-FI" sz="6000" dirty="0"/>
          </a:p>
        </p:txBody>
      </p:sp>
      <p:sp>
        <p:nvSpPr>
          <p:cNvPr id="19" name="Sisällön paikkamerkki 2">
            <a:extLst>
              <a:ext uri="{FF2B5EF4-FFF2-40B4-BE49-F238E27FC236}">
                <a16:creationId xmlns:a16="http://schemas.microsoft.com/office/drawing/2014/main" id="{3D73ECBD-FCFE-3843-BD0E-A84E28FEF458}"/>
              </a:ext>
            </a:extLst>
          </p:cNvPr>
          <p:cNvSpPr txBox="1">
            <a:spLocks/>
          </p:cNvSpPr>
          <p:nvPr/>
        </p:nvSpPr>
        <p:spPr>
          <a:xfrm>
            <a:off x="838200" y="1368000"/>
            <a:ext cx="10515600" cy="7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i-FI" dirty="0"/>
              <a:t>Muistiinpanot</a:t>
            </a:r>
          </a:p>
        </p:txBody>
      </p:sp>
      <p:pic>
        <p:nvPicPr>
          <p:cNvPr id="21" name="Kuva 20" descr="Kuva, joka sisältää kohteen sisä&#10;&#10;Kuvaus luotu automaattisesti">
            <a:extLst>
              <a:ext uri="{FF2B5EF4-FFF2-40B4-BE49-F238E27FC236}">
                <a16:creationId xmlns:a16="http://schemas.microsoft.com/office/drawing/2014/main" id="{775DA6E4-4B45-4A42-91BF-44BC8A734E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2274377"/>
            <a:ext cx="4572000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221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B7AEB5-617C-49E4-9708-89A318AC0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>
                <a:solidFill>
                  <a:schemeClr val="tx1">
                    <a:lumMod val="95000"/>
                    <a:lumOff val="5000"/>
                  </a:schemeClr>
                </a:solidFill>
              </a:rPr>
              <a:t>Talouskasvu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5F5BDCC-0760-4864-81A1-2DE7E212F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altLang="fi-FI" dirty="0"/>
              <a:t>mitataan bruttokansantuotteen (BKT) kehityksellä (hyvä kehitys, jos kasvaa 3 % vuodessa)</a:t>
            </a:r>
          </a:p>
          <a:p>
            <a:r>
              <a:rPr lang="fi-FI" altLang="fi-FI" dirty="0"/>
              <a:t>taloudellinen kasvu tapahtuu</a:t>
            </a:r>
          </a:p>
          <a:p>
            <a:pPr marL="817200" lvl="1" indent="-457200">
              <a:buFontTx/>
              <a:buChar char="-"/>
            </a:pPr>
            <a:r>
              <a:rPr lang="fi-FI" altLang="fi-FI" sz="2600" dirty="0"/>
              <a:t>lisäämällä tuotantopanoksia = </a:t>
            </a:r>
            <a:r>
              <a:rPr lang="fi-FI" altLang="fi-FI" sz="2600" u="sng" dirty="0"/>
              <a:t>ekstensiivinen kasvu</a:t>
            </a:r>
          </a:p>
          <a:p>
            <a:pPr marL="1274400" lvl="2" indent="-457200">
              <a:buFontTx/>
              <a:buChar char="-"/>
            </a:pPr>
            <a:r>
              <a:rPr lang="fi-FI" altLang="fi-FI" sz="2200" dirty="0"/>
              <a:t>(Esim. työntekijöiden tai työtuntien lisääminen ojan kaivuussa)</a:t>
            </a:r>
          </a:p>
          <a:p>
            <a:pPr marL="817200" lvl="1" indent="-457200">
              <a:buFontTx/>
              <a:buChar char="-"/>
            </a:pPr>
            <a:r>
              <a:rPr lang="fi-FI" altLang="fi-FI" sz="2600" dirty="0"/>
              <a:t>kasvattamalla tuottavuutta osaamisen ja teknologian avulla </a:t>
            </a:r>
            <a:br>
              <a:rPr lang="fi-FI" altLang="fi-FI" sz="2600" dirty="0"/>
            </a:br>
            <a:r>
              <a:rPr lang="fi-FI" altLang="fi-FI" sz="2600" dirty="0"/>
              <a:t>= </a:t>
            </a:r>
            <a:r>
              <a:rPr lang="fi-FI" altLang="fi-FI" sz="2600" u="sng" dirty="0"/>
              <a:t>intensiivinen  kasvu</a:t>
            </a:r>
            <a:r>
              <a:rPr lang="fi-FI" altLang="fi-FI" sz="2600" dirty="0"/>
              <a:t> </a:t>
            </a:r>
          </a:p>
          <a:p>
            <a:pPr marL="1274400" lvl="2" indent="-457200">
              <a:buFontTx/>
              <a:buChar char="-"/>
            </a:pPr>
            <a:r>
              <a:rPr lang="fi-FI" altLang="fi-FI" sz="2200" dirty="0"/>
              <a:t>(Esim. kaivinkoneeseen tai työntekijän koulutukseen investoiminen)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79593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F34196-EEA2-4AC8-A6F7-492592620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Talouskasvun lähteet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E5698CB-E112-43CA-8844-DDCE01928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</a:pPr>
            <a:r>
              <a:rPr lang="fi-FI" altLang="fi-FI" u="sng" dirty="0"/>
              <a:t>tuotannontekijöiden </a:t>
            </a:r>
            <a:r>
              <a:rPr lang="fi-FI" altLang="fi-FI" dirty="0"/>
              <a:t>määrän ja laadun kehitys (raaka-aineet, koneet, työvoima, pääoma)</a:t>
            </a:r>
          </a:p>
          <a:p>
            <a:pPr>
              <a:spcBef>
                <a:spcPts val="500"/>
              </a:spcBef>
            </a:pPr>
            <a:r>
              <a:rPr lang="fi-FI" altLang="fi-FI" u="sng" dirty="0"/>
              <a:t>investointien</a:t>
            </a:r>
            <a:r>
              <a:rPr lang="fi-FI" altLang="fi-FI" dirty="0"/>
              <a:t> määrä ja rakenne (korjataanko entistä kapasiteettia vai hankitaanko uutta </a:t>
            </a:r>
            <a:r>
              <a:rPr lang="fi-FI" dirty="0">
                <a:sym typeface="Wingdings" panose="05000000000000000000" pitchFamily="2" charset="2"/>
              </a:rPr>
              <a:t>→</a:t>
            </a:r>
            <a:r>
              <a:rPr lang="fi-FI" altLang="fi-FI" dirty="0">
                <a:sym typeface="Wingdings" pitchFamily="2" charset="2"/>
              </a:rPr>
              <a:t> uus- vai uusintainvestointi)</a:t>
            </a:r>
          </a:p>
          <a:p>
            <a:pPr>
              <a:spcBef>
                <a:spcPts val="500"/>
              </a:spcBef>
            </a:pPr>
            <a:r>
              <a:rPr lang="fi-FI" altLang="fi-FI" u="sng" dirty="0"/>
              <a:t>poliittinen tasapaino</a:t>
            </a:r>
            <a:r>
              <a:rPr lang="fi-FI" altLang="fi-FI" dirty="0"/>
              <a:t> ja toimivat  instituutiot</a:t>
            </a:r>
          </a:p>
          <a:p>
            <a:pPr marL="540000" lvl="2" indent="-180000">
              <a:lnSpc>
                <a:spcPct val="80000"/>
              </a:lnSpc>
              <a:buNone/>
            </a:pPr>
            <a:r>
              <a:rPr lang="fi-FI" altLang="fi-FI" sz="2600" dirty="0"/>
              <a:t>- raha- ja valuuttajärjestelyt</a:t>
            </a:r>
          </a:p>
          <a:p>
            <a:pPr marL="540000" lvl="2" indent="-180000">
              <a:lnSpc>
                <a:spcPct val="80000"/>
              </a:lnSpc>
              <a:buNone/>
            </a:pPr>
            <a:r>
              <a:rPr lang="fi-FI" altLang="fi-FI" sz="2600" dirty="0"/>
              <a:t>- organisaatiot: pankit, työmarkkinajärjestöt</a:t>
            </a:r>
          </a:p>
          <a:p>
            <a:pPr>
              <a:spcBef>
                <a:spcPts val="500"/>
              </a:spcBef>
            </a:pPr>
            <a:r>
              <a:rPr lang="fi-FI" altLang="fi-FI" u="sng" dirty="0"/>
              <a:t> tekninen kehitys</a:t>
            </a:r>
          </a:p>
          <a:p>
            <a:pPr marL="540000" lvl="2" indent="-180000">
              <a:lnSpc>
                <a:spcPct val="80000"/>
              </a:lnSpc>
              <a:buFontTx/>
              <a:buChar char="-"/>
            </a:pPr>
            <a:r>
              <a:rPr lang="fi-FI" altLang="fi-FI" sz="2600" dirty="0"/>
              <a:t>innovaatiot, tuotekehittely</a:t>
            </a:r>
          </a:p>
          <a:p>
            <a:pPr marL="540000" lvl="2" indent="-180000">
              <a:lnSpc>
                <a:spcPct val="80000"/>
              </a:lnSpc>
              <a:buFontTx/>
              <a:buChar char="-"/>
            </a:pPr>
            <a:r>
              <a:rPr lang="fi-FI" altLang="fi-FI" sz="2600" dirty="0"/>
              <a:t>kehittynyt infrastruktuuri</a:t>
            </a:r>
          </a:p>
          <a:p>
            <a:pPr marL="540000" lvl="2" indent="-180000">
              <a:lnSpc>
                <a:spcPct val="80000"/>
              </a:lnSpc>
              <a:buFontTx/>
              <a:buChar char="-"/>
            </a:pPr>
            <a:r>
              <a:rPr lang="fi-FI" altLang="fi-FI" sz="2600" dirty="0" err="1"/>
              <a:t>digitalisaatio</a:t>
            </a:r>
            <a:endParaRPr lang="fi-FI" altLang="fi-FI" sz="2600" dirty="0"/>
          </a:p>
          <a:p>
            <a:pPr marL="540000" lvl="2" indent="-180000">
              <a:lnSpc>
                <a:spcPct val="80000"/>
              </a:lnSpc>
              <a:buFontTx/>
              <a:buChar char="-"/>
            </a:pPr>
            <a:r>
              <a:rPr lang="fi-FI" altLang="fi-FI" sz="2600" dirty="0" err="1"/>
              <a:t>robotisaatio</a:t>
            </a:r>
            <a:endParaRPr lang="fi-FI" altLang="fi-FI" sz="26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8964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C5BC16-A57E-4376-B558-72140BF70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Työn tuottavuuden lisääntyminen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0B4C1B5-9360-4578-93C0-5979D98E3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altLang="fi-FI" sz="2800" dirty="0"/>
              <a:t>mitataan suhteuttamalla tuotannon muutos työllisten tai tehtyjen työtuntien määrään</a:t>
            </a:r>
          </a:p>
          <a:p>
            <a:pPr>
              <a:lnSpc>
                <a:spcPct val="90000"/>
              </a:lnSpc>
            </a:pPr>
            <a:r>
              <a:rPr lang="fi-FI" altLang="fi-FI" sz="2800" dirty="0"/>
              <a:t>vaihtelee toimialoittain: korkein teollisuudessa ja teknologiassa, matalin julkisella sektorilla, palveluissa ja taiteessa.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2778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4A7034-DB7F-43FE-848B-27C8B3D52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Ympäristön kestokyky ja kestävä kehitys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1531E15-B477-430D-AB7A-6D65B1789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talouskasvun negatiivisia puolia: päästöt, luonnonvarojen kuluminen, jätteet, luonnon kuormittuminen</a:t>
            </a:r>
          </a:p>
          <a:p>
            <a:r>
              <a:rPr lang="fi-FI" dirty="0"/>
              <a:t>ongelmat kansainvälisiä: talous ja myös ympäristöriskit globaaleja</a:t>
            </a:r>
          </a:p>
          <a:p>
            <a:r>
              <a:rPr lang="fi-FI" dirty="0"/>
              <a:t>ongelmia pyritty ratkaisemaan:</a:t>
            </a:r>
          </a:p>
          <a:p>
            <a:pPr marL="900000" indent="-360000">
              <a:spcBef>
                <a:spcPts val="500"/>
              </a:spcBef>
              <a:buNone/>
            </a:pPr>
            <a:r>
              <a:rPr lang="fi-FI" sz="2600" dirty="0"/>
              <a:t>1) kestävä kehitys</a:t>
            </a:r>
          </a:p>
          <a:p>
            <a:pPr marL="900000" indent="-360000">
              <a:spcBef>
                <a:spcPts val="500"/>
              </a:spcBef>
              <a:buNone/>
            </a:pPr>
            <a:r>
              <a:rPr lang="fi-FI" sz="2600" dirty="0"/>
              <a:t>2) </a:t>
            </a:r>
            <a:r>
              <a:rPr lang="fi-FI" sz="2600" dirty="0" err="1"/>
              <a:t>cleantech</a:t>
            </a:r>
            <a:endParaRPr lang="fi-FI" sz="2600" dirty="0"/>
          </a:p>
          <a:p>
            <a:pPr marL="900000" indent="-360000">
              <a:spcBef>
                <a:spcPts val="500"/>
              </a:spcBef>
              <a:buNone/>
            </a:pPr>
            <a:r>
              <a:rPr lang="fi-FI" sz="2600" dirty="0"/>
              <a:t>3) kiertotalous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86544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2065FE-18FF-481E-8CCB-E8971C3FB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Kestävä kehitys ja </a:t>
            </a:r>
            <a:r>
              <a:rPr lang="fi-FI" dirty="0" err="1"/>
              <a:t>cleantech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FFA3D86-C91B-4FD8-80D4-B12D9ED91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kestävä kehitys = pyrkimys toimia taloudessa niin, että luonnonvaroja säästyy myös tuleville sukupolville</a:t>
            </a:r>
          </a:p>
          <a:p>
            <a:r>
              <a:rPr lang="fi-FI" dirty="0" err="1"/>
              <a:t>cleantech</a:t>
            </a:r>
            <a:r>
              <a:rPr lang="fi-FI" dirty="0"/>
              <a:t> = tuotteet, palvelut ja tuotanto, jotka vähentävät ympäristöpäästöjä ja edistävät luonnonvarojen kestävää käyttöä</a:t>
            </a:r>
          </a:p>
          <a:p>
            <a:pPr lvl="1"/>
            <a:r>
              <a:rPr lang="fi-FI" dirty="0"/>
              <a:t>Esimerkki: </a:t>
            </a:r>
            <a:r>
              <a:rPr lang="fi-FI" b="1" dirty="0" err="1"/>
              <a:t>Clewat</a:t>
            </a:r>
            <a:r>
              <a:rPr lang="fi-FI" b="0" i="0" dirty="0">
                <a:solidFill>
                  <a:srgbClr val="1C242C"/>
                </a:solidFill>
                <a:effectLst/>
              </a:rPr>
              <a:t> on suomalainen, nopeasti kasvava </a:t>
            </a:r>
            <a:r>
              <a:rPr lang="fi-FI" b="0" i="0" dirty="0" err="1">
                <a:solidFill>
                  <a:srgbClr val="1C242C"/>
                </a:solidFill>
                <a:effectLst/>
              </a:rPr>
              <a:t>cleantech</a:t>
            </a:r>
            <a:r>
              <a:rPr lang="fi-FI" b="0" i="0" dirty="0">
                <a:solidFill>
                  <a:srgbClr val="1C242C"/>
                </a:solidFill>
                <a:effectLst/>
              </a:rPr>
              <a:t>-yritys, joka keskittyy ratkaisemaan vesistöjen muovi-, haittakasvi-, ja öljyongelmia.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98890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CBED42-9198-4EF2-BC31-BA410FF5F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Kiertotalous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7FE812A-604D-4A43-841F-3315C2614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Kolme erilaista talouden muotoa:</a:t>
            </a:r>
          </a:p>
          <a:p>
            <a:pPr marL="514350" indent="-514350">
              <a:buAutoNum type="arabicParenR"/>
            </a:pPr>
            <a:r>
              <a:rPr lang="fi-FI" dirty="0"/>
              <a:t>lineaaritalous = käytetään tuote ja heitetään pois (hukkatalous)</a:t>
            </a:r>
          </a:p>
          <a:p>
            <a:pPr marL="514350" indent="-514350">
              <a:buAutoNum type="arabicParenR"/>
            </a:pPr>
            <a:r>
              <a:rPr lang="fi-FI" dirty="0"/>
              <a:t>kierrätystalous = järkevin tapa tuotteen hävittämisessä (esim. lasin, metallien, paristojen, tekstiilien, muovin ym. kierrätys)</a:t>
            </a:r>
          </a:p>
          <a:p>
            <a:pPr marL="514350" indent="-514350">
              <a:buAutoNum type="arabicParenR"/>
            </a:pPr>
            <a:r>
              <a:rPr lang="fi-FI" dirty="0"/>
              <a:t>kiertotalous = jo suunnittelija pohtii, ettei tuotetta tarvitsisi heittää pois</a:t>
            </a:r>
          </a:p>
          <a:p>
            <a:pPr lvl="1"/>
            <a:r>
              <a:rPr lang="fi-FI" sz="2800" dirty="0"/>
              <a:t>käyttöön otetut resurssit ja niiden arvo käytössä pitkään</a:t>
            </a:r>
          </a:p>
          <a:p>
            <a:pPr lvl="1"/>
            <a:r>
              <a:rPr lang="fi-FI" sz="2800" dirty="0"/>
              <a:t>kulutus voi perustua omistamisen sijaan käyttämiseen, jakamiseen, vuokraamiseen ja kierrättämiseen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27633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D121E7-C39E-4886-AE37-187278F8F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Jakamistalous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615B40B-B8B6-484A-AF4C-BCAFA7C94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yksi tapa toteuttaa kiertotaloutta</a:t>
            </a:r>
          </a:p>
          <a:p>
            <a:r>
              <a:rPr lang="fi-FI" dirty="0"/>
              <a:t>jaetaan, vuokrataan tai lainataan tavaroita ja palveluja</a:t>
            </a:r>
          </a:p>
          <a:p>
            <a:r>
              <a:rPr lang="fi-FI" dirty="0"/>
              <a:t>alustatalous-käsitettä käytetään myös: internetin erilaisten jakoalustojen käyttö jakamistalouden mahdollistajana</a:t>
            </a:r>
          </a:p>
          <a:p>
            <a:r>
              <a:rPr lang="fi-FI" dirty="0"/>
              <a:t>esimerkkejä jakamistaloudesta: Uber, Airbnb, </a:t>
            </a:r>
            <a:r>
              <a:rPr lang="fi-FI" dirty="0" err="1"/>
              <a:t>Couchsurfing</a:t>
            </a:r>
            <a:r>
              <a:rPr lang="fi-FI" dirty="0"/>
              <a:t>, </a:t>
            </a:r>
            <a:r>
              <a:rPr lang="fi-FI" dirty="0" err="1"/>
              <a:t>Barking</a:t>
            </a:r>
            <a:r>
              <a:rPr lang="fi-FI" dirty="0"/>
              <a:t>, yhteiskäyttöautot ja -sähköpotkulaudat, juhla-asujen vuokraus, kimppakyydit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63105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682CBC8-2BA1-4355-8F7B-4311949A7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Jakamistalouden hyviä ja huonoja puolia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D095BEA-0D0F-4843-A536-6203E0CC36B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b="1" dirty="0"/>
              <a:t>Hyvää:</a:t>
            </a:r>
          </a:p>
          <a:p>
            <a:r>
              <a:rPr lang="fi-FI" dirty="0"/>
              <a:t>vajaakäytössä olevia hyödykkeitä saadaan tehokäyttöön</a:t>
            </a:r>
          </a:p>
          <a:p>
            <a:r>
              <a:rPr lang="fi-FI" dirty="0"/>
              <a:t>esimerkiksi loma-asunto, auto</a:t>
            </a:r>
          </a:p>
          <a:p>
            <a:r>
              <a:rPr lang="fi-FI" dirty="0"/>
              <a:t>luonnonvaroja säästyy</a:t>
            </a:r>
          </a:p>
          <a:p>
            <a:r>
              <a:rPr lang="fi-FI" dirty="0"/>
              <a:t>ei tarvitse hankkia omaksi hyödykettä, jolloin rahaa säästyy</a:t>
            </a:r>
          </a:p>
          <a:p>
            <a:r>
              <a:rPr lang="fi-FI" dirty="0"/>
              <a:t>voi mahdollistaa hyödykkeen omistajan muuttumisen vähitellen alan yrittäjäksi</a:t>
            </a:r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141782C-CFFC-4600-B92F-79D3FA9EB7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b="1" dirty="0"/>
              <a:t>Huonoa:</a:t>
            </a:r>
          </a:p>
          <a:p>
            <a:r>
              <a:rPr lang="fi-FI" dirty="0"/>
              <a:t>alustatalous heikentää usein yksityisyyden suojaa (esim. käyttäjistä annetut julkiset arviot, paikkatiedon laaja käyttö)</a:t>
            </a:r>
          </a:p>
          <a:p>
            <a:r>
              <a:rPr lang="fi-FI" dirty="0"/>
              <a:t>voi viedä työtä ja tuloja ammattimaisilta alan yrittäjiltä (esim. hotellit, taksit)</a:t>
            </a:r>
          </a:p>
          <a:p>
            <a:r>
              <a:rPr lang="fi-FI" dirty="0"/>
              <a:t>voi johtaa monopolin syntyyn</a:t>
            </a:r>
          </a:p>
          <a:p>
            <a:r>
              <a:rPr lang="fi-FI" dirty="0"/>
              <a:t>kuluttajansuojan ongelmat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9730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1369</TotalTime>
  <Words>426</Words>
  <Application>Microsoft Office PowerPoint</Application>
  <PresentationFormat>Laajakuva</PresentationFormat>
  <Paragraphs>58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Office-teema</vt:lpstr>
      <vt:lpstr>PowerPoint-esitys</vt:lpstr>
      <vt:lpstr>Talouskasvu</vt:lpstr>
      <vt:lpstr>Talouskasvun lähteet</vt:lpstr>
      <vt:lpstr>Työn tuottavuuden lisääntyminen</vt:lpstr>
      <vt:lpstr>Ympäristön kestokyky ja kestävä kehitys</vt:lpstr>
      <vt:lpstr>Kestävä kehitys ja cleantech</vt:lpstr>
      <vt:lpstr>Kiertotalous</vt:lpstr>
      <vt:lpstr>Jakamistalous</vt:lpstr>
      <vt:lpstr>Jakamistalouden hyviä ja huonoja puolia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Minna Sallanen</dc:creator>
  <cp:lastModifiedBy>Heikki Siitonen</cp:lastModifiedBy>
  <cp:revision>41</cp:revision>
  <dcterms:created xsi:type="dcterms:W3CDTF">2020-11-26T06:08:36Z</dcterms:created>
  <dcterms:modified xsi:type="dcterms:W3CDTF">2022-12-14T08:05:54Z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949052526</vt:i4>
  </property>
  <property fmtid="{D5CDD505-2E9C-101B-9397-08002B2CF9AE}" pid="3" name="_NewReviewCycle">
    <vt:lpwstr/>
  </property>
  <property fmtid="{D5CDD505-2E9C-101B-9397-08002B2CF9AE}" pid="4" name="_EmailSubject">
    <vt:lpwstr>Kanta 2 kirjan I luvun opemateriaalit</vt:lpwstr>
  </property>
  <property fmtid="{D5CDD505-2E9C-101B-9397-08002B2CF9AE}" pid="5" name="_AuthorEmail">
    <vt:lpwstr>Jaana.Nieminen@tampere.fi</vt:lpwstr>
  </property>
  <property fmtid="{D5CDD505-2E9C-101B-9397-08002B2CF9AE}" pid="6" name="_AuthorEmailDisplayName">
    <vt:lpwstr>Nieminen Jaana</vt:lpwstr>
  </property>
</Properties>
</file>