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2" r:id="rId2"/>
    <p:sldId id="380" r:id="rId3"/>
    <p:sldId id="382" r:id="rId4"/>
    <p:sldId id="381" r:id="rId5"/>
    <p:sldId id="383" r:id="rId6"/>
    <p:sldId id="384" r:id="rId7"/>
    <p:sldId id="385" r:id="rId8"/>
    <p:sldId id="386" r:id="rId9"/>
    <p:sldId id="387" r:id="rId10"/>
    <p:sldId id="388" r:id="rId11"/>
    <p:sldId id="389" r:id="rId12"/>
    <p:sldId id="390" r:id="rId13"/>
    <p:sldId id="391" r:id="rId1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26" autoAdjust="0"/>
    <p:restoredTop sz="94660"/>
  </p:normalViewPr>
  <p:slideViewPr>
    <p:cSldViewPr snapToGrid="0">
      <p:cViewPr varScale="1">
        <p:scale>
          <a:sx n="146" d="100"/>
          <a:sy n="146" d="100"/>
        </p:scale>
        <p:origin x="18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2CC40-9ACE-43B2-BE31-D3726DE1DF9A}" type="datetimeFigureOut">
              <a:rPr lang="fi-FI" smtClean="0"/>
              <a:t>28.6.2021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C36B5-0B9E-43F0-98CC-7F1302A0670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5631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62CC03-8ED6-44DB-8D8B-B049A153E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028B28F-8691-4D23-9962-0592DBC58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B5AE728-BA33-4833-BC11-C766B3D53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0BAD-D582-4C09-9CDF-887CBE9A8775}" type="datetimeFigureOut">
              <a:rPr lang="fi-FI" smtClean="0"/>
              <a:t>28.6.2021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4908C12-9C71-41A3-8872-6A3B8A5F9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5BE718C-6A4B-452E-8C32-8B54DCA88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EF2D-5999-4351-8801-391AAB3C15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0634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2AA726-6418-4A69-A57A-7C62EC463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DCE31F9-66AF-4DC8-8691-65DC9AEB59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5B0F871-A5BD-46E9-82AB-FD3B505F1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0BAD-D582-4C09-9CDF-887CBE9A8775}" type="datetimeFigureOut">
              <a:rPr lang="fi-FI" smtClean="0"/>
              <a:t>28.6.2021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AFFD5D0-49A9-40E3-98E4-D5314C473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236C690-E69B-4D0D-8089-CD27D2224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EF2D-5999-4351-8801-391AAB3C15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1032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5D41C62D-A64D-47D3-A37C-64EBDADAB4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50D2F171-6D00-4973-9A23-DEE988A9B3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C9F3865-748C-4754-AF84-E4BCEB661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0BAD-D582-4C09-9CDF-887CBE9A8775}" type="datetimeFigureOut">
              <a:rPr lang="fi-FI" smtClean="0"/>
              <a:t>28.6.2021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7574051-401C-4017-8F8B-2D4A0FBC5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5EF7920-1C19-4A64-8D0F-434F9CA40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EF2D-5999-4351-8801-391AAB3C15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352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F1976EE-A374-48A5-9DCF-28640A066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3DD96BF-A2DB-4BAB-9FDC-988584E90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27AF3B9-1DBD-41A6-BE90-47D7BA2DF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0BAD-D582-4C09-9CDF-887CBE9A8775}" type="datetimeFigureOut">
              <a:rPr lang="fi-FI" smtClean="0"/>
              <a:t>28.6.2021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2AE5AA9-B35F-42B8-9C51-4457D2B30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0302E7D-757E-477F-A1A3-3DD5FC5BE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EF2D-5999-4351-8801-391AAB3C15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20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9DF9CC-D6A8-4925-BBFB-4A0FC6820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3A0E279-FD7C-41BC-81D8-F62367D66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98CA084-73F7-432C-8F79-7C5D1DA21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0BAD-D582-4C09-9CDF-887CBE9A8775}" type="datetimeFigureOut">
              <a:rPr lang="fi-FI" smtClean="0"/>
              <a:t>28.6.2021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A4F0EBA-47B1-4118-B5B6-8A56ACE38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6329C95-4CFD-4324-A007-2D465F185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EF2D-5999-4351-8801-391AAB3C15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6883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3A8021-9CA6-4BC4-83E8-9F7404095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2DCA5BE-EAD9-44ED-BEC8-4E919658D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427652D-A145-4449-BDAF-2875904F34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799F769-ED1F-4D65-A513-00A07D85A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0BAD-D582-4C09-9CDF-887CBE9A8775}" type="datetimeFigureOut">
              <a:rPr lang="fi-FI" smtClean="0"/>
              <a:t>28.6.2021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9BD17AC-EDB9-4150-BC8E-1C00F50AE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43D1C53-0C7E-4786-B078-408B62F41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EF2D-5999-4351-8801-391AAB3C15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8649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687E84-C7E7-4BED-A434-55D1C7CBD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82786CD-109F-41CF-ACD5-B8E75A8B52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5DAE002-FC9D-4119-AB6D-E1F00AE626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82764BB-5E4F-4FD8-A155-B52B321C2E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046D8CF8-AFD2-442A-8D07-15D47F2BAC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C6F205F2-0AE6-48F2-A0E9-95253B265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0BAD-D582-4C09-9CDF-887CBE9A8775}" type="datetimeFigureOut">
              <a:rPr lang="fi-FI" smtClean="0"/>
              <a:t>28.6.2021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5698B901-A28F-4232-981E-2D44E594C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0A7F567C-F337-4492-8FBA-D8E44F8BC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EF2D-5999-4351-8801-391AAB3C15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519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2A6A51-C291-4B56-9E26-F5DDB9C57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0238A37-920B-407F-8054-3482C9971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0BAD-D582-4C09-9CDF-887CBE9A8775}" type="datetimeFigureOut">
              <a:rPr lang="fi-FI" smtClean="0"/>
              <a:t>28.6.2021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E2B0DDA-2A97-4FA1-BAAD-946FEC1DA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8C55A8E-F485-4167-8B4C-DB7B17D32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EF2D-5999-4351-8801-391AAB3C15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2667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FB3A4B69-0FA5-406B-8F89-8F5A9803D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0BAD-D582-4C09-9CDF-887CBE9A8775}" type="datetimeFigureOut">
              <a:rPr lang="fi-FI" smtClean="0"/>
              <a:t>28.6.2021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8FC5CC8-0E77-4233-88BC-269D1FE6B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01CEE54-A89A-48A8-B6FC-032FAD807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EF2D-5999-4351-8801-391AAB3C15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865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AB5A4E-FE1A-4975-8254-F5EE20592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FA2086A-0A01-4FCB-8EF4-9805D5E53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BDF6779-C842-4D80-8C2D-7CEBDB32DC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2658749-1B03-48FC-9DEB-CBF5EA4D5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0BAD-D582-4C09-9CDF-887CBE9A8775}" type="datetimeFigureOut">
              <a:rPr lang="fi-FI" smtClean="0"/>
              <a:t>28.6.2021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86D4435-21FF-451F-8379-625A7B481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97ECF63-518B-42A8-A99F-E7E9D17A5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EF2D-5999-4351-8801-391AAB3C15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3047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5107E7-A820-4A3F-A698-940985A7D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626BDDAA-5F3A-4254-A5B8-C071283E7B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3950F04-EB0C-4CB0-BB3E-C8BC1B3BC7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04000E5-5730-4A58-A791-7BCE02DD0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0BAD-D582-4C09-9CDF-887CBE9A8775}" type="datetimeFigureOut">
              <a:rPr lang="fi-FI" smtClean="0"/>
              <a:t>28.6.2021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FD6E95A-1C98-4696-A7F3-FAA2ECD59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7ABD950-9CE2-4D50-BCF0-BF35792B8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EF2D-5999-4351-8801-391AAB3C15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0779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05DF3A8-A34E-4201-99ED-34A6AB7BD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10B27F4-5024-46B3-AE65-56B5B0EC2F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5C3C0B-723D-4320-AFD6-A3095CCE0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A0BAD-D582-4C09-9CDF-887CBE9A8775}" type="datetimeFigureOut">
              <a:rPr lang="fi-FI" smtClean="0"/>
              <a:t>28.6.2021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75E0BB0-D720-4035-AAB6-981FC5EC03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4F6F5A0-285D-4591-9C9C-CAE0909640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1EF2D-5999-4351-8801-391AAB3C1529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12C2784A-46AD-C94B-90E2-06918E5C095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7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20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0E94D0A3-F0EE-5341-87B6-0487B1D46C50}"/>
              </a:ext>
            </a:extLst>
          </p:cNvPr>
          <p:cNvSpPr txBox="1">
            <a:spLocks/>
          </p:cNvSpPr>
          <p:nvPr/>
        </p:nvSpPr>
        <p:spPr>
          <a:xfrm>
            <a:off x="1524000" y="540000"/>
            <a:ext cx="9144000" cy="14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sz="6000" spc="-1" dirty="0">
                <a:solidFill>
                  <a:srgbClr val="000000"/>
                </a:solidFill>
                <a:latin typeface="Calibri"/>
              </a:rPr>
              <a:t>5 Kilpailua ja vaihdantaa markkinoilla</a:t>
            </a:r>
            <a:endParaRPr lang="fi-FI" sz="6000" dirty="0"/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24467B56-C345-C141-BF37-6E23ACEDE658}"/>
              </a:ext>
            </a:extLst>
          </p:cNvPr>
          <p:cNvSpPr txBox="1">
            <a:spLocks/>
          </p:cNvSpPr>
          <p:nvPr/>
        </p:nvSpPr>
        <p:spPr>
          <a:xfrm>
            <a:off x="838200" y="2196000"/>
            <a:ext cx="10515600" cy="7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i-FI" dirty="0"/>
              <a:t>Muistiinpanot</a:t>
            </a:r>
          </a:p>
        </p:txBody>
      </p:sp>
      <p:pic>
        <p:nvPicPr>
          <p:cNvPr id="17" name="Kuva 16" descr="Kuva, joka sisältää kohteen taivas, ulko, kukka, tori&#10;&#10;Kuvaus luotu automaattisesti">
            <a:extLst>
              <a:ext uri="{FF2B5EF4-FFF2-40B4-BE49-F238E27FC236}">
                <a16:creationId xmlns:a16="http://schemas.microsoft.com/office/drawing/2014/main" id="{E24EAD7D-FABB-8649-8B40-F5617E2FA7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332" y="2916000"/>
            <a:ext cx="5121335" cy="340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221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1FD7AC1-0092-4E92-907B-1493504A6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/>
              <a:t>2) Monopoli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55D69A1-067C-4E94-8CEF-8F27A3C9D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i-FI" altLang="fi-FI" dirty="0"/>
              <a:t>tuote tai palvelu on ainutlaatuinen</a:t>
            </a:r>
          </a:p>
          <a:p>
            <a:pPr eaLnBrk="1" hangingPunct="1"/>
            <a:r>
              <a:rPr lang="fi-FI" altLang="fi-FI" dirty="0"/>
              <a:t>myyjä määrittelee haluamansa hinnan</a:t>
            </a:r>
          </a:p>
          <a:p>
            <a:pPr eaLnBrk="1" hangingPunct="1"/>
            <a:r>
              <a:rPr lang="fi-FI" altLang="fi-FI" dirty="0"/>
              <a:t>hintaa ei kannata määrätä liian korkeaksi, koska kuluttajat voivat siirtyä käyttämään korvaavia tuotteita tai mahdollisesti ostamaan ulkomailta</a:t>
            </a:r>
          </a:p>
          <a:p>
            <a:pPr eaLnBrk="1" hangingPunct="1"/>
            <a:r>
              <a:rPr lang="fi-FI" altLang="fi-FI" dirty="0"/>
              <a:t>monopolisoitumisen syitä: laki, niukat luonnonvarat, patentti, tekninen osaaminen, suurten määrien tuottaminen, jotta kannattavaa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2939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E9BE8B53-D774-2746-950C-BEF7E8FED3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900" y="1955800"/>
            <a:ext cx="8712200" cy="29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8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854D86-3A10-4200-A532-9A92C265A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/>
              <a:t>3) Oligopoli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C44CA4A-11CF-4E8C-BE85-6363B3C5F0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altLang="fi-FI" dirty="0"/>
              <a:t>muutama yrittäjä markkinoilla</a:t>
            </a:r>
          </a:p>
          <a:p>
            <a:r>
              <a:rPr lang="fi-FI" altLang="fi-FI" dirty="0"/>
              <a:t>tuotteet tai palvelut samanlaisia tai erilaistettuja</a:t>
            </a:r>
          </a:p>
          <a:p>
            <a:r>
              <a:rPr lang="fi-FI" altLang="fi-FI" dirty="0"/>
              <a:t>yritykset eivät mielellään muuta hintoja</a:t>
            </a:r>
          </a:p>
          <a:p>
            <a:r>
              <a:rPr lang="fi-FI" altLang="fi-FI" dirty="0"/>
              <a:t>hinnanmuutoksissa uhkana hintasota, jota pyritään välttämään</a:t>
            </a:r>
          </a:p>
          <a:p>
            <a:r>
              <a:rPr lang="fi-FI" altLang="fi-FI" dirty="0"/>
              <a:t>hinnoista voitaisiin sopia: kartelli, joka on kielletty EU:n kilpailusäännöksissä</a:t>
            </a:r>
          </a:p>
          <a:p>
            <a:r>
              <a:rPr lang="fi-FI" altLang="fi-FI" dirty="0"/>
              <a:t>erikoistapaus duopoli, jossa kaksi yrittäjää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37979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D47C26-7BC7-4F3D-88CD-1964F1650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/>
              <a:t>4) Monopolistinen kilpailu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B79F404-3690-4A19-8F82-BCDFD21F5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altLang="fi-FI" dirty="0"/>
              <a:t>useita myyjiä</a:t>
            </a:r>
          </a:p>
          <a:p>
            <a:r>
              <a:rPr lang="fi-FI" altLang="fi-FI" dirty="0"/>
              <a:t>tuotteet erilaistettuja, esim. merkkituotteet</a:t>
            </a:r>
          </a:p>
          <a:p>
            <a:r>
              <a:rPr lang="fi-FI" altLang="fi-FI" dirty="0"/>
              <a:t>tuotteiden erilaisuus antaa vapautta hinnan määrittelyyn verrattuna oligopoliin</a:t>
            </a:r>
          </a:p>
          <a:p>
            <a:r>
              <a:rPr lang="fi-FI" altLang="fi-FI" dirty="0"/>
              <a:t>mainonnan ja imagon osuus merkittävä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18659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623139-E7A9-4351-BC3B-64835D538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/>
              <a:t>Mitä ovat markkinat?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0A59331-5C3E-4C79-A2CA-3F6E640F1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altLang="fi-FI" dirty="0"/>
              <a:t>markkinat = järjestely, joka yhdistää tavaroiden ja palvelujen myyjät ja ostajat</a:t>
            </a:r>
          </a:p>
          <a:p>
            <a:r>
              <a:rPr lang="fi-FI" altLang="fi-FI" dirty="0"/>
              <a:t>osapuolet: ostajat ja myyjät</a:t>
            </a:r>
          </a:p>
          <a:p>
            <a:r>
              <a:rPr lang="fi-FI" altLang="fi-FI" dirty="0"/>
              <a:t>markkinoiden laajuus vaihtelee tuotteesta riippuen: paikalliset, kansalliset tai kansainväliset markkinat</a:t>
            </a:r>
          </a:p>
          <a:p>
            <a:r>
              <a:rPr lang="fi-FI" altLang="fi-FI" dirty="0"/>
              <a:t>laajuus vaihtelee myös ostajien ja myyjien mukaan (esim. hammastahna- tai Picasso-markkinat)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7372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D4E3013-9443-41D6-A090-962D9AD28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Erilaisia markkinoita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1A99BB2-4014-41CF-9285-1B707965E0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fi-FI" altLang="fi-FI" b="1" dirty="0"/>
              <a:t>Markkinat</a:t>
            </a:r>
          </a:p>
          <a:p>
            <a:r>
              <a:rPr lang="fi-FI" altLang="fi-FI" dirty="0"/>
              <a:t>hyödykemarkkinat</a:t>
            </a:r>
          </a:p>
          <a:p>
            <a:r>
              <a:rPr lang="fi-FI" altLang="fi-FI" dirty="0"/>
              <a:t>vähittäismarkkinat</a:t>
            </a:r>
          </a:p>
          <a:p>
            <a:r>
              <a:rPr lang="fi-FI" altLang="fi-FI" dirty="0"/>
              <a:t>tukkumarkkinat</a:t>
            </a:r>
          </a:p>
          <a:p>
            <a:r>
              <a:rPr lang="fi-FI" altLang="fi-FI" dirty="0"/>
              <a:t>tuotannontekijämarkkinat: luonnonvarat, työvoima, koneet</a:t>
            </a:r>
          </a:p>
          <a:p>
            <a:r>
              <a:rPr lang="fi-FI" altLang="fi-FI" dirty="0"/>
              <a:t>rahoitusmarkkinat</a:t>
            </a:r>
          </a:p>
          <a:p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D87DA8D-2F36-4CDA-AFDE-9F826FF201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fi-FI" altLang="fi-FI" b="1" dirty="0"/>
              <a:t>Osapuolet</a:t>
            </a:r>
          </a:p>
          <a:p>
            <a:r>
              <a:rPr lang="fi-FI" altLang="fi-FI" dirty="0"/>
              <a:t>kuluttajat – yritykset – julkinen valta</a:t>
            </a:r>
          </a:p>
          <a:p>
            <a:r>
              <a:rPr lang="fi-FI" altLang="fi-FI" dirty="0"/>
              <a:t>kuluttajat – yritykset</a:t>
            </a:r>
          </a:p>
          <a:p>
            <a:r>
              <a:rPr lang="fi-FI" altLang="fi-FI" dirty="0"/>
              <a:t>yritykset – yritykset</a:t>
            </a:r>
          </a:p>
          <a:p>
            <a:r>
              <a:rPr lang="fi-FI" altLang="fi-FI" dirty="0"/>
              <a:t>yritykset – yritykset – kotitaloudet</a:t>
            </a:r>
          </a:p>
          <a:p>
            <a:r>
              <a:rPr lang="fi-FI" altLang="fi-FI" dirty="0"/>
              <a:t>lainanottajat – säästäjät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60088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4E5990F-13E5-42E0-B5E0-AA34AB199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/>
              <a:t>Markkinavoimat ja talous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8FFD81E-18E9-407F-9F61-EC6387EAE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altLang="fi-FI" dirty="0"/>
              <a:t>markkinavoimat: taloudelliset toimijat ja taloudelliset toiminnan yhteiskunnalliset seuraukset, erityisesti sijoittajien intressit</a:t>
            </a:r>
          </a:p>
          <a:p>
            <a:r>
              <a:rPr lang="fi-FI" altLang="fi-FI" dirty="0"/>
              <a:t>markkinatalous: yksityisomistukseen ja kilpailuun perustuva talousjärjestelmä</a:t>
            </a:r>
          </a:p>
          <a:p>
            <a:r>
              <a:rPr lang="fi-FI" altLang="fi-FI" dirty="0"/>
              <a:t>suunnitelmatalous: talousjärjestelmä, jossa julkinen valta päättää tuotannosta</a:t>
            </a:r>
          </a:p>
          <a:p>
            <a:r>
              <a:rPr lang="fi-FI" altLang="fi-FI" dirty="0"/>
              <a:t>kysynnällä, tarjonnalla ja hintamekanismilla ei suurta merkitystä suunnitelmataloudessa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46870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E16F78-2E01-4913-B169-45F8D2BDF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Kysyntä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CDBA04B-A8F9-4F5B-8D9D-1DE3292A0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altLang="fi-FI" dirty="0"/>
              <a:t>kysyntä kertoo, kuinka paljon kuluttajat ovat valmiita ostamaan hyödykkeitä eri hinnoilla</a:t>
            </a:r>
          </a:p>
          <a:p>
            <a:r>
              <a:rPr lang="fi-FI" altLang="fi-FI" dirty="0"/>
              <a:t>kysynnän määrä riippuu seuraavista tekijöistä:</a:t>
            </a:r>
          </a:p>
          <a:p>
            <a:pPr marL="457200" lvl="1" indent="0">
              <a:buNone/>
            </a:pPr>
            <a:r>
              <a:rPr lang="fi-FI" altLang="fi-FI" sz="2600" dirty="0"/>
              <a:t>1) hyödykkeen hinta</a:t>
            </a:r>
          </a:p>
          <a:p>
            <a:pPr marL="457200" lvl="1" indent="0">
              <a:buNone/>
            </a:pPr>
            <a:r>
              <a:rPr lang="fi-FI" altLang="fi-FI" sz="2600" dirty="0"/>
              <a:t>2) kuluttajien tulot ja arviot tulokehityksestä</a:t>
            </a:r>
          </a:p>
          <a:p>
            <a:pPr marL="457200" lvl="1" indent="0">
              <a:buNone/>
            </a:pPr>
            <a:r>
              <a:rPr lang="fi-FI" altLang="fi-FI" sz="2600" dirty="0"/>
              <a:t>3) kuluttajien maku</a:t>
            </a:r>
          </a:p>
          <a:p>
            <a:pPr marL="457200" lvl="1" indent="0">
              <a:buNone/>
            </a:pPr>
            <a:r>
              <a:rPr lang="fi-FI" altLang="fi-FI" sz="2600" dirty="0"/>
              <a:t>4) kilpailevien hyödykkeiden hinnat</a:t>
            </a:r>
          </a:p>
          <a:p>
            <a:pPr marL="457200" lvl="1" indent="0">
              <a:buNone/>
            </a:pPr>
            <a:r>
              <a:rPr lang="fi-FI" altLang="fi-FI" sz="2600" dirty="0"/>
              <a:t>5) ostajien arviot hyödykkeiden hintojen tulevasta muutoksesta</a:t>
            </a:r>
          </a:p>
          <a:p>
            <a:pPr marL="457200" lvl="1" indent="0">
              <a:buNone/>
            </a:pPr>
            <a:r>
              <a:rPr lang="fi-FI" altLang="fi-FI" sz="2600" dirty="0"/>
              <a:t>6) kuluttamisen eettisyys ja ympäristövaikutukset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11494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ECD881-8531-475B-AA84-AE32309FC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Tarjonta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387208-6646-4CB3-9BAA-68089A125B2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altLang="fi-FI" dirty="0"/>
              <a:t>tarjonta kertoo, kuinka paljon tuottajat ovat halukkaita tuottamaan tietyillä hinnoilla</a:t>
            </a:r>
          </a:p>
          <a:p>
            <a:r>
              <a:rPr lang="fi-FI" altLang="fi-FI" dirty="0"/>
              <a:t>tarjonnan määrä riippuu seuraavista:</a:t>
            </a:r>
          </a:p>
          <a:p>
            <a:pPr marL="720000" lvl="1" indent="-360000">
              <a:buNone/>
            </a:pPr>
            <a:r>
              <a:rPr lang="fi-FI" altLang="fi-FI" sz="2600" dirty="0"/>
              <a:t>1) tuotannontekijöiden määrä</a:t>
            </a:r>
          </a:p>
          <a:p>
            <a:pPr marL="720000" lvl="1" indent="-360000">
              <a:buNone/>
            </a:pPr>
            <a:r>
              <a:rPr lang="fi-FI" altLang="fi-FI" sz="2600" dirty="0"/>
              <a:t>2) tuotantoteknologia</a:t>
            </a:r>
          </a:p>
          <a:p>
            <a:pPr marL="720000" lvl="1" indent="-360000">
              <a:buNone/>
            </a:pPr>
            <a:r>
              <a:rPr lang="fi-FI" altLang="fi-FI" sz="2600" dirty="0"/>
              <a:t>3) tuotannon muuttuvat kustannukset, esim. palkat tai tuotantotilojen vuokrat</a:t>
            </a:r>
          </a:p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1E1DBD2E-9694-BA4E-AA56-A4D623D0A4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756" y="1905069"/>
            <a:ext cx="4763044" cy="375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757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B19141-0500-4005-86ED-4A232724B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/>
              <a:t>Markkinoiden tasapaino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49801E2-67B7-4AE3-BDC7-3FEADCFD80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altLang="fi-FI" dirty="0"/>
              <a:t>kun kysyntä ja tarjonta vastaavat toisiaan, markkinat ovat tasapainossa</a:t>
            </a:r>
          </a:p>
          <a:p>
            <a:r>
              <a:rPr lang="fi-FI" altLang="fi-FI" dirty="0"/>
              <a:t>kun tuotteen kysyntä kasvaa, hinta yleensä nousee</a:t>
            </a:r>
          </a:p>
          <a:p>
            <a:r>
              <a:rPr lang="fi-FI" altLang="fi-FI" dirty="0"/>
              <a:t>tuotteen kysynnän laskiessa hinta laskee</a:t>
            </a:r>
          </a:p>
          <a:p>
            <a:r>
              <a:rPr lang="fi-FI" altLang="fi-FI" dirty="0"/>
              <a:t>näin muodostuu hintamekanismi: hinnan muutoksista markkinoilta välittyy tieto valmistajille, jotka muuttavat tuotettuja määriä tarpeen mukaan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87630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B4761FD-2244-4D5A-A33A-FD7B394D2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/>
              <a:t>Markkinamuodot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412213-3C22-46E1-8F3D-DD4670FF7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i-FI" altLang="fi-FI" dirty="0"/>
              <a:t>markkinamuodot eli kilpailumuodot kertovat, kuinka monta yritystä markkinoilla toimii</a:t>
            </a:r>
          </a:p>
          <a:p>
            <a:pPr>
              <a:defRPr/>
            </a:pPr>
            <a:r>
              <a:rPr lang="fi-FI" altLang="fi-FI" dirty="0"/>
              <a:t>markkinoilla toimivien yritysten määrä vaikuttaa tuotteen hinnan muodostumiseen</a:t>
            </a:r>
          </a:p>
          <a:p>
            <a:pPr>
              <a:defRPr/>
            </a:pPr>
            <a:r>
              <a:rPr lang="fi-FI" altLang="fi-FI" dirty="0"/>
              <a:t>markkinamuotoja ovat:</a:t>
            </a:r>
          </a:p>
          <a:p>
            <a:pPr marL="457200" lvl="1" indent="0">
              <a:buNone/>
              <a:defRPr/>
            </a:pPr>
            <a:r>
              <a:rPr lang="fi-FI" altLang="fi-FI" sz="2600" dirty="0"/>
              <a:t>1) täydellinen kilpailu</a:t>
            </a:r>
          </a:p>
          <a:p>
            <a:pPr marL="457200" lvl="1" indent="0">
              <a:buNone/>
              <a:defRPr/>
            </a:pPr>
            <a:r>
              <a:rPr lang="fi-FI" altLang="fi-FI" sz="2600" dirty="0"/>
              <a:t>2) monopoli</a:t>
            </a:r>
          </a:p>
          <a:p>
            <a:pPr marL="457200" lvl="1" indent="0">
              <a:buNone/>
              <a:defRPr/>
            </a:pPr>
            <a:r>
              <a:rPr lang="fi-FI" altLang="fi-FI" sz="2600" dirty="0"/>
              <a:t>3) oligopoli</a:t>
            </a:r>
          </a:p>
          <a:p>
            <a:pPr marL="457200" lvl="1" indent="0">
              <a:buNone/>
              <a:defRPr/>
            </a:pPr>
            <a:r>
              <a:rPr lang="fi-FI" altLang="fi-FI" sz="2600" dirty="0"/>
              <a:t>4) monopolistinen kilpailu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71689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2C24AC-3D86-4BA8-B8DE-A94CEFB5E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/>
              <a:t>1) Täydellinen kilpailu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18C2711-A451-430C-8753-53B1E6FA0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altLang="fi-FI" dirty="0"/>
              <a:t>paljon myyjiä ja ostajia</a:t>
            </a:r>
          </a:p>
          <a:p>
            <a:r>
              <a:rPr lang="fi-FI" altLang="fi-FI" dirty="0"/>
              <a:t>niin monta yritystä markkinoilla, että yksi ei voi vaikuttaa hintaan</a:t>
            </a:r>
          </a:p>
          <a:p>
            <a:r>
              <a:rPr lang="fi-FI" altLang="fi-FI" dirty="0"/>
              <a:t>tuote on kaikilla myyjillä samanlainen</a:t>
            </a:r>
          </a:p>
          <a:p>
            <a:r>
              <a:rPr lang="fi-FI" altLang="fi-FI" dirty="0"/>
              <a:t>hinta määräytyy vapaasti markkinoilla ja on yleensä käytännössä sama kaikilla myyjillä </a:t>
            </a:r>
          </a:p>
          <a:p>
            <a:r>
              <a:rPr lang="fi-FI" altLang="fi-FI" dirty="0"/>
              <a:t>osittain teoreettinen tapaus; harvan tuotteen hinta määräytyy näin</a:t>
            </a:r>
          </a:p>
          <a:p>
            <a:r>
              <a:rPr lang="fi-FI" altLang="fi-FI" dirty="0"/>
              <a:t>esimerkkinä luonnontuotteiden torikauppa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04496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460</Words>
  <Application>Microsoft Macintosh PowerPoint</Application>
  <PresentationFormat>Laajakuva</PresentationFormat>
  <Paragraphs>77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Office-teema</vt:lpstr>
      <vt:lpstr>PowerPoint-esitys</vt:lpstr>
      <vt:lpstr>Mitä ovat markkinat?</vt:lpstr>
      <vt:lpstr>Erilaisia markkinoita</vt:lpstr>
      <vt:lpstr>Markkinavoimat ja talous</vt:lpstr>
      <vt:lpstr>Kysyntä</vt:lpstr>
      <vt:lpstr>Tarjonta</vt:lpstr>
      <vt:lpstr>Markkinoiden tasapaino</vt:lpstr>
      <vt:lpstr>Markkinamuodot</vt:lpstr>
      <vt:lpstr>1) Täydellinen kilpailu</vt:lpstr>
      <vt:lpstr>2) Monopoli</vt:lpstr>
      <vt:lpstr>PowerPoint-esitys</vt:lpstr>
      <vt:lpstr>3) Oligopoli</vt:lpstr>
      <vt:lpstr>4) Monopolistinen kilpailu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Minna Sallanen</dc:creator>
  <cp:lastModifiedBy>Anu Mikkonen</cp:lastModifiedBy>
  <cp:revision>36</cp:revision>
  <dcterms:created xsi:type="dcterms:W3CDTF">2020-11-26T06:08:36Z</dcterms:created>
  <dcterms:modified xsi:type="dcterms:W3CDTF">2021-06-28T08:06:49Z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949052526</vt:i4>
  </property>
  <property fmtid="{D5CDD505-2E9C-101B-9397-08002B2CF9AE}" pid="3" name="_NewReviewCycle">
    <vt:lpwstr/>
  </property>
  <property fmtid="{D5CDD505-2E9C-101B-9397-08002B2CF9AE}" pid="4" name="_EmailSubject">
    <vt:lpwstr>Kanta 2 kirjan I luvun opemateriaalit</vt:lpwstr>
  </property>
  <property fmtid="{D5CDD505-2E9C-101B-9397-08002B2CF9AE}" pid="5" name="_AuthorEmail">
    <vt:lpwstr>Jaana.Nieminen@tampere.fi</vt:lpwstr>
  </property>
  <property fmtid="{D5CDD505-2E9C-101B-9397-08002B2CF9AE}" pid="6" name="_AuthorEmailDisplayName">
    <vt:lpwstr>Nieminen Jaana</vt:lpwstr>
  </property>
</Properties>
</file>