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2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78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12.12.2022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2C2784A-46AD-C94B-90E2-06918E5C09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0E94D0A3-F0EE-5341-87B6-0487B1D46C50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4 Yritykset tuottavat, </a:t>
            </a:r>
            <a:br>
              <a:rPr lang="fi-FI" sz="6000" spc="-1" dirty="0">
                <a:solidFill>
                  <a:srgbClr val="000000"/>
                </a:solidFill>
                <a:latin typeface="Calibri"/>
              </a:rPr>
            </a:br>
            <a:r>
              <a:rPr lang="fi-FI" sz="6000" spc="-1" dirty="0">
                <a:solidFill>
                  <a:srgbClr val="000000"/>
                </a:solidFill>
                <a:latin typeface="Calibri"/>
              </a:rPr>
              <a:t>myyvät ja kilpailevat</a:t>
            </a:r>
            <a:endParaRPr lang="fi-FI" sz="6000" dirty="0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24467B56-C345-C141-BF37-6E23ACEDE658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5" name="Kuva 14" descr="Kuva, joka sisältää kohteen ulko, ruoho, henkilö, kasvi&#10;&#10;Kuvaus luotu automaattisesti">
            <a:extLst>
              <a:ext uri="{FF2B5EF4-FFF2-40B4-BE49-F238E27FC236}">
                <a16:creationId xmlns:a16="http://schemas.microsoft.com/office/drawing/2014/main" id="{FF2A1044-9621-3A4F-A118-2D412A55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916000"/>
            <a:ext cx="45720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98736C-5387-4180-B57B-CED0E5FA2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Suomen yritysrakenne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870B98-AB22-41C7-9525-2044879EF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000" indent="-270000">
              <a:spcBef>
                <a:spcPts val="500"/>
              </a:spcBef>
              <a:defRPr/>
            </a:pPr>
            <a:r>
              <a:rPr lang="fi-FI" dirty="0"/>
              <a:t>Suomessa oli 2018 noin 360 000 yritystä</a:t>
            </a:r>
          </a:p>
          <a:p>
            <a:pPr marL="270000" indent="-270000">
              <a:spcBef>
                <a:spcPts val="500"/>
              </a:spcBef>
              <a:defRPr/>
            </a:pPr>
            <a:r>
              <a:rPr lang="fi-FI" dirty="0"/>
              <a:t>Yritykset voidaan jakaa koon mukaan:</a:t>
            </a:r>
          </a:p>
          <a:p>
            <a:pPr marL="1080000" indent="-360000">
              <a:spcBef>
                <a:spcPts val="500"/>
              </a:spcBef>
              <a:buNone/>
              <a:defRPr/>
            </a:pPr>
            <a:r>
              <a:rPr lang="fi-FI" dirty="0"/>
              <a:t>1)	suuryritykset</a:t>
            </a:r>
          </a:p>
          <a:p>
            <a:pPr marL="1350000" indent="-270000">
              <a:spcBef>
                <a:spcPts val="500"/>
              </a:spcBef>
              <a:buNone/>
              <a:defRPr/>
            </a:pPr>
            <a:r>
              <a:rPr lang="fi-FI" dirty="0"/>
              <a:t>–	työntekijöitä yli 250, n. 650 kpl</a:t>
            </a:r>
          </a:p>
          <a:p>
            <a:pPr marL="1350000" indent="-270000">
              <a:spcBef>
                <a:spcPts val="500"/>
              </a:spcBef>
              <a:buNone/>
              <a:defRPr/>
            </a:pPr>
            <a:r>
              <a:rPr lang="fi-FI" dirty="0"/>
              <a:t>–	Suomessa vähän verrattuna moniin muihin Euroopan maihin</a:t>
            </a:r>
          </a:p>
          <a:p>
            <a:pPr marL="1080000" indent="-360000">
              <a:spcBef>
                <a:spcPts val="500"/>
              </a:spcBef>
              <a:buNone/>
              <a:defRPr/>
            </a:pPr>
            <a:r>
              <a:rPr lang="fi-FI" dirty="0"/>
              <a:t>2)	keskisuuret yritykset</a:t>
            </a:r>
          </a:p>
          <a:p>
            <a:pPr marL="1350000" lvl="2" indent="-270000">
              <a:buNone/>
              <a:defRPr/>
            </a:pPr>
            <a:r>
              <a:rPr lang="fi-FI" sz="2800" dirty="0"/>
              <a:t>–	työntekijöitä 50−249, n. 3 000 kpl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4485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8C3B43-D191-4CD7-8D70-696267F7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76E60C-3363-47A3-98F4-11E9E34D0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3) pienyritykset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työntekijöitä 10−49, n. 16 500 kpl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luetaan yhdessä keskisuurten yritysten kanssa pk-yrityksiksi eli pieniksi ja keskisuuriksi yrityksiksi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4) mikroyritykset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työntekijöitä 1−9, 265 000 kpl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näistä vain yhden henkilön työllistäviä elinkeinonharjoittajia eli yksinyrittäjiä on noin 170 000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mikroyritysten runsaus Suomelle tyypillistä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5438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D6C532-A51F-4E03-B7BA-946218CC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Yritykset Suomessa 2018</a:t>
            </a: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FDC6440-AC73-5843-B777-F9F1F2D96C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06"/>
          <a:stretch/>
        </p:blipFill>
        <p:spPr>
          <a:xfrm>
            <a:off x="240135" y="2264228"/>
            <a:ext cx="11711730" cy="309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752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E08223-3823-4E5A-B903-7419455C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Yrityksen talous ja rahavirrat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5653A-304C-405A-836E-951D6A75E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i-FI" dirty="0"/>
              <a:t>Yrityksen taloudellisen menestyksen mittarit: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1)	kannattavuus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liiketoiminnasta kertyy voittoa eli tuloja on enemmän kuin menoja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2)	maksuvalmius 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sz="2800" dirty="0"/>
              <a:t>yrityksen kyky selviytyä jokapäiväisistä menoista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3)	vakavaraisuus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yrityksen oman pääoman suhde vieraaseen pääomaan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vakavaraisessa yrityksessä esimerkiksi lainojen määrä on kohtuullinen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07872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Yrittäjän riskit</a:t>
            </a:r>
          </a:p>
        </p:txBody>
      </p:sp>
      <p:sp>
        <p:nvSpPr>
          <p:cNvPr id="21507" name="Sisällön paikkamerkki 2"/>
          <p:cNvSpPr>
            <a:spLocks noGrp="1"/>
          </p:cNvSpPr>
          <p:nvPr>
            <p:ph idx="1"/>
          </p:nvPr>
        </p:nvSpPr>
        <p:spPr>
          <a:xfrm>
            <a:off x="1981200" y="1573223"/>
            <a:ext cx="8229600" cy="4857750"/>
          </a:xfrm>
        </p:spPr>
        <p:txBody>
          <a:bodyPr/>
          <a:lstStyle/>
          <a:p>
            <a:pPr eaLnBrk="1" hangingPunct="1">
              <a:buNone/>
            </a:pPr>
            <a:r>
              <a:rPr lang="fi-FI" altLang="fi-FI" dirty="0"/>
              <a:t>   </a:t>
            </a:r>
          </a:p>
        </p:txBody>
      </p:sp>
      <p:sp>
        <p:nvSpPr>
          <p:cNvPr id="4" name="Suorakulmio 3"/>
          <p:cNvSpPr/>
          <p:nvPr/>
        </p:nvSpPr>
        <p:spPr>
          <a:xfrm>
            <a:off x="4695826" y="3918465"/>
            <a:ext cx="2663825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YRITYKSEN RISKIT</a:t>
            </a:r>
          </a:p>
        </p:txBody>
      </p:sp>
      <p:sp>
        <p:nvSpPr>
          <p:cNvPr id="5" name="Pyöristetty suorakulmio 4"/>
          <p:cNvSpPr/>
          <p:nvPr/>
        </p:nvSpPr>
        <p:spPr>
          <a:xfrm>
            <a:off x="4947444" y="3086111"/>
            <a:ext cx="2160588" cy="555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Liikeriskit</a:t>
            </a:r>
          </a:p>
        </p:txBody>
      </p:sp>
      <p:sp>
        <p:nvSpPr>
          <p:cNvPr id="6" name="Pyöristetty suorakulmio 5"/>
          <p:cNvSpPr/>
          <p:nvPr/>
        </p:nvSpPr>
        <p:spPr>
          <a:xfrm>
            <a:off x="4947444" y="4762882"/>
            <a:ext cx="2160588" cy="506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Vahinkoriskit</a:t>
            </a:r>
          </a:p>
        </p:txBody>
      </p:sp>
      <p:sp>
        <p:nvSpPr>
          <p:cNvPr id="7" name="Ellipsi 6"/>
          <p:cNvSpPr/>
          <p:nvPr/>
        </p:nvSpPr>
        <p:spPr>
          <a:xfrm>
            <a:off x="1715404" y="2034782"/>
            <a:ext cx="2879725" cy="2068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Taloudelliset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kannattavuuden vaihtelu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inflaatio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valuuttakurssit</a:t>
            </a:r>
          </a:p>
        </p:txBody>
      </p:sp>
      <p:sp>
        <p:nvSpPr>
          <p:cNvPr id="8" name="Ellipsi 7"/>
          <p:cNvSpPr/>
          <p:nvPr/>
        </p:nvSpPr>
        <p:spPr>
          <a:xfrm>
            <a:off x="4972051" y="1407759"/>
            <a:ext cx="2111375" cy="1296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Sosiaaliset</a:t>
            </a:r>
          </a:p>
          <a:p>
            <a:pPr algn="ctr">
              <a:defRPr/>
            </a:pPr>
            <a:r>
              <a:rPr lang="fi-FI" dirty="0"/>
              <a:t>- kuluttajien maun muutos</a:t>
            </a:r>
          </a:p>
        </p:txBody>
      </p:sp>
      <p:sp>
        <p:nvSpPr>
          <p:cNvPr id="9" name="Ellipsi 8"/>
          <p:cNvSpPr/>
          <p:nvPr/>
        </p:nvSpPr>
        <p:spPr>
          <a:xfrm>
            <a:off x="7443160" y="2034782"/>
            <a:ext cx="2928937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Poliittiset</a:t>
            </a:r>
          </a:p>
          <a:p>
            <a:pPr algn="ctr">
              <a:defRPr/>
            </a:pPr>
            <a:r>
              <a:rPr lang="fi-FI" dirty="0"/>
              <a:t> - kaupparajoitukset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luonnonsuojelu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verojen ja maksujen lisäykset</a:t>
            </a:r>
          </a:p>
        </p:txBody>
      </p:sp>
      <p:sp>
        <p:nvSpPr>
          <p:cNvPr id="10" name="Ellipsi 9"/>
          <p:cNvSpPr/>
          <p:nvPr/>
        </p:nvSpPr>
        <p:spPr>
          <a:xfrm>
            <a:off x="1826529" y="4207390"/>
            <a:ext cx="2768600" cy="1922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Omaisuus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vaurioituminen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tuhoutuminen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töiden keskeytyminen</a:t>
            </a:r>
          </a:p>
        </p:txBody>
      </p:sp>
      <p:sp>
        <p:nvSpPr>
          <p:cNvPr id="11" name="Ellipsi 10"/>
          <p:cNvSpPr/>
          <p:nvPr/>
        </p:nvSpPr>
        <p:spPr>
          <a:xfrm>
            <a:off x="4519613" y="5588515"/>
            <a:ext cx="3016250" cy="850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Vastuu</a:t>
            </a:r>
          </a:p>
          <a:p>
            <a:pPr algn="ctr">
              <a:defRPr/>
            </a:pPr>
            <a:r>
              <a:rPr lang="fi-FI" dirty="0"/>
              <a:t>- korvausvelvollisuus</a:t>
            </a:r>
          </a:p>
        </p:txBody>
      </p:sp>
      <p:sp>
        <p:nvSpPr>
          <p:cNvPr id="12" name="Ellipsi 11"/>
          <p:cNvSpPr/>
          <p:nvPr/>
        </p:nvSpPr>
        <p:spPr>
          <a:xfrm>
            <a:off x="7443160" y="4207390"/>
            <a:ext cx="2930525" cy="2019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/>
              <a:t>Henkilöt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sairaus, kuolema</a:t>
            </a:r>
          </a:p>
          <a:p>
            <a:pPr marL="285750" indent="-285750" algn="ctr">
              <a:buFontTx/>
              <a:buChar char="-"/>
              <a:defRPr/>
            </a:pPr>
            <a:r>
              <a:rPr lang="fi-FI" dirty="0"/>
              <a:t>avainhenkilöt kilpailijan palvelukseen</a:t>
            </a:r>
          </a:p>
        </p:txBody>
      </p:sp>
      <p:cxnSp>
        <p:nvCxnSpPr>
          <p:cNvPr id="14" name="Suora yhdysviiva 13"/>
          <p:cNvCxnSpPr>
            <a:cxnSpLocks/>
          </p:cNvCxnSpPr>
          <p:nvPr/>
        </p:nvCxnSpPr>
        <p:spPr>
          <a:xfrm>
            <a:off x="6027738" y="36417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nuoliyhdysviiva 14">
            <a:extLst>
              <a:ext uri="{FF2B5EF4-FFF2-40B4-BE49-F238E27FC236}">
                <a16:creationId xmlns:a16="http://schemas.microsoft.com/office/drawing/2014/main" id="{B1484347-7B39-614E-820D-337A848C9694}"/>
              </a:ext>
            </a:extLst>
          </p:cNvPr>
          <p:cNvCxnSpPr>
            <a:stCxn id="5" idx="0"/>
            <a:endCxn id="8" idx="4"/>
          </p:cNvCxnSpPr>
          <p:nvPr/>
        </p:nvCxnSpPr>
        <p:spPr>
          <a:xfrm flipV="1">
            <a:off x="6027738" y="2704746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uora nuoliyhdysviiva 25">
            <a:extLst>
              <a:ext uri="{FF2B5EF4-FFF2-40B4-BE49-F238E27FC236}">
                <a16:creationId xmlns:a16="http://schemas.microsoft.com/office/drawing/2014/main" id="{245D5343-9BD5-4B41-9009-4D60686C5A8B}"/>
              </a:ext>
            </a:extLst>
          </p:cNvPr>
          <p:cNvCxnSpPr>
            <a:cxnSpLocks/>
          </p:cNvCxnSpPr>
          <p:nvPr/>
        </p:nvCxnSpPr>
        <p:spPr>
          <a:xfrm flipV="1">
            <a:off x="6027738" y="3651766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uora nuoliyhdysviiva 27">
            <a:extLst>
              <a:ext uri="{FF2B5EF4-FFF2-40B4-BE49-F238E27FC236}">
                <a16:creationId xmlns:a16="http://schemas.microsoft.com/office/drawing/2014/main" id="{22912EE2-A985-1549-8743-5D453034880D}"/>
              </a:ext>
            </a:extLst>
          </p:cNvPr>
          <p:cNvCxnSpPr>
            <a:cxnSpLocks/>
          </p:cNvCxnSpPr>
          <p:nvPr/>
        </p:nvCxnSpPr>
        <p:spPr>
          <a:xfrm rot="10800000" flipV="1">
            <a:off x="6027738" y="4380061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nuoliyhdysviiva 28">
            <a:extLst>
              <a:ext uri="{FF2B5EF4-FFF2-40B4-BE49-F238E27FC236}">
                <a16:creationId xmlns:a16="http://schemas.microsoft.com/office/drawing/2014/main" id="{E91156B0-1A3E-264C-AFD7-A45CDB03ABE5}"/>
              </a:ext>
            </a:extLst>
          </p:cNvPr>
          <p:cNvCxnSpPr>
            <a:cxnSpLocks/>
          </p:cNvCxnSpPr>
          <p:nvPr/>
        </p:nvCxnSpPr>
        <p:spPr>
          <a:xfrm rot="10800000" flipV="1">
            <a:off x="6026330" y="5191105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>
            <a:extLst>
              <a:ext uri="{FF2B5EF4-FFF2-40B4-BE49-F238E27FC236}">
                <a16:creationId xmlns:a16="http://schemas.microsoft.com/office/drawing/2014/main" id="{C50835D2-6871-1349-8EF8-04DADEBEB812}"/>
              </a:ext>
            </a:extLst>
          </p:cNvPr>
          <p:cNvCxnSpPr>
            <a:cxnSpLocks/>
          </p:cNvCxnSpPr>
          <p:nvPr/>
        </p:nvCxnSpPr>
        <p:spPr>
          <a:xfrm rot="5400000" flipV="1">
            <a:off x="7298714" y="3123734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>
            <a:extLst>
              <a:ext uri="{FF2B5EF4-FFF2-40B4-BE49-F238E27FC236}">
                <a16:creationId xmlns:a16="http://schemas.microsoft.com/office/drawing/2014/main" id="{16107216-647C-D747-9087-99B3B3B73BB2}"/>
              </a:ext>
            </a:extLst>
          </p:cNvPr>
          <p:cNvCxnSpPr>
            <a:cxnSpLocks/>
          </p:cNvCxnSpPr>
          <p:nvPr/>
        </p:nvCxnSpPr>
        <p:spPr>
          <a:xfrm rot="5400000" flipV="1">
            <a:off x="7298714" y="4797140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>
            <a:extLst>
              <a:ext uri="{FF2B5EF4-FFF2-40B4-BE49-F238E27FC236}">
                <a16:creationId xmlns:a16="http://schemas.microsoft.com/office/drawing/2014/main" id="{58105252-8BD4-E84A-827A-6B7F02BB58FA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44399" y="3123734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>
            <a:extLst>
              <a:ext uri="{FF2B5EF4-FFF2-40B4-BE49-F238E27FC236}">
                <a16:creationId xmlns:a16="http://schemas.microsoft.com/office/drawing/2014/main" id="{448C770F-B45D-D24A-A67A-BBD68088E762}"/>
              </a:ext>
            </a:extLst>
          </p:cNvPr>
          <p:cNvCxnSpPr>
            <a:cxnSpLocks/>
          </p:cNvCxnSpPr>
          <p:nvPr/>
        </p:nvCxnSpPr>
        <p:spPr>
          <a:xfrm rot="16200000" flipV="1">
            <a:off x="4749595" y="4793784"/>
            <a:ext cx="1" cy="3813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17A862-9013-435E-B8E8-49631A465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Yritystoiminnan edellytykset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AAC664-9813-4F43-80A3-78ECDFA22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1)	toiminta-ajatus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perustetaanko esim. paperitehdas vai kahvila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2)	Liikeidea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jokin uusi tuote tai palvelu tai uusi toteuttamistapa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3)	rahoitus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4)	tarvittavat tuotannontekijät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esim. työvoima, raaka-aineet, toimitilat</a:t>
            </a:r>
          </a:p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dirty="0"/>
              <a:t>5)	osaaminen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dirty="0"/>
              <a:t>esim. tuoteosaaminen, yritystalouden, markkinoiden ja markkinoinnin tuntemus</a:t>
            </a:r>
          </a:p>
          <a:p>
            <a:pPr marL="63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206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700222-31EF-470C-807F-792E5A325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Yrityksen rahoitus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DFFCC9-CC67-40D3-9161-DB46D643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0" indent="-360000">
              <a:spcBef>
                <a:spcPts val="500"/>
              </a:spcBef>
              <a:buNone/>
              <a:defRPr/>
            </a:pPr>
            <a:r>
              <a:rPr lang="fi-FI" sz="2800" dirty="0"/>
              <a:t>1) oma pääoma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sz="2800" dirty="0"/>
              <a:t>oma panos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sz="2800" dirty="0"/>
              <a:t>yrityskumppanin pääoma, esim. kommandiittiyhtiön äänetön yhtiömies</a:t>
            </a:r>
          </a:p>
          <a:p>
            <a:pPr marL="360000" indent="-360000">
              <a:spcBef>
                <a:spcPts val="1100"/>
              </a:spcBef>
              <a:buNone/>
              <a:defRPr/>
            </a:pPr>
            <a:r>
              <a:rPr lang="fi-FI" sz="2800" dirty="0"/>
              <a:t>2 ) vieras pääoma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sz="2800" dirty="0"/>
              <a:t>pankkilaina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sz="2800" dirty="0"/>
              <a:t>yritystuki yhteiskunnalta, esim. Finnvera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sz="2800" dirty="0"/>
              <a:t>pääomasijoitusyhtiöt, bisnesenkelit</a:t>
            </a:r>
          </a:p>
          <a:p>
            <a:pPr marL="630000" indent="-270000">
              <a:spcBef>
                <a:spcPts val="500"/>
              </a:spcBef>
              <a:defRPr/>
            </a:pPr>
            <a:r>
              <a:rPr lang="fi-FI" sz="2800" dirty="0"/>
              <a:t>joukkorahoitus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529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662987-641F-40DC-8BEA-9D58E812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Yritysmuodot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13CCA9-9808-4660-B709-475742DC1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sz="2800" dirty="0"/>
              <a:t>toiminimi</a:t>
            </a:r>
          </a:p>
          <a:p>
            <a:r>
              <a:rPr lang="fi-FI" altLang="fi-FI" sz="2800" dirty="0"/>
              <a:t>avoin yhtiö</a:t>
            </a:r>
          </a:p>
          <a:p>
            <a:r>
              <a:rPr lang="fi-FI" altLang="fi-FI" sz="2800" dirty="0"/>
              <a:t>kommandiittiyhtiö</a:t>
            </a:r>
          </a:p>
          <a:p>
            <a:r>
              <a:rPr lang="fi-FI" altLang="fi-FI" sz="2800" dirty="0"/>
              <a:t>osakeyhtiö</a:t>
            </a:r>
          </a:p>
          <a:p>
            <a:r>
              <a:rPr lang="fi-FI" altLang="fi-FI" sz="2800" dirty="0"/>
              <a:t>osuuskunta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15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5ED607-1234-428F-A2EF-0DB9CC447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Toiminimi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34924C-F8FF-47AB-B723-3BA0F8385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yleensä yhden hengen yritys, jossa yrittäjä myy omaa ammattitaitoaan</a:t>
            </a:r>
          </a:p>
          <a:p>
            <a:r>
              <a:rPr lang="fi-FI" sz="2800" dirty="0"/>
              <a:t>helppo tapa perustaa yritys</a:t>
            </a:r>
          </a:p>
          <a:p>
            <a:r>
              <a:rPr lang="fi-FI" sz="2800" dirty="0"/>
              <a:t>toiminimeä verotetaan kuin palkkatyön tekijää</a:t>
            </a:r>
          </a:p>
          <a:p>
            <a:r>
              <a:rPr lang="fi-FI" sz="2800" dirty="0"/>
              <a:t>yrittäjä vastaa omalla omaisuudellaan mahdollisista yritystoiminnan tappioista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7175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C42C2F-7655-4939-B38F-B5211A455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Avoin yhtiö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9DC929-C6F6-4B14-8B2C-A897E7092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vähintään kaksi yhteistä liiketoimintaa harjoittavaa yhtiömiestä</a:t>
            </a:r>
          </a:p>
          <a:p>
            <a:r>
              <a:rPr lang="fi-FI" sz="2800" dirty="0"/>
              <a:t>keskeistä on yhtiösopimus, jolla sovitaan esimerkiksi tehtävien jaosta</a:t>
            </a:r>
          </a:p>
          <a:p>
            <a:r>
              <a:rPr lang="fi-FI" sz="2800" dirty="0"/>
              <a:t>yhtiömiehet vastaavat yhtiön sitoumuksista omalla henkilökohtaisella omaisuudellaan</a:t>
            </a:r>
          </a:p>
          <a:p>
            <a:r>
              <a:rPr lang="fi-FI" sz="2800" dirty="0"/>
              <a:t>ei ole yrityksenä verovelvollinen, vaan avointa yhtiötä verotetaan yhtiömiesten tuloina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802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D7BF8C-619C-4D9C-BDB7-415969FD6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Kommandiittiyhtiö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4C5721-C7E1-400F-9A23-056AA5DD4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oikeudellisesti avoimen yhtiön kaltainen</a:t>
            </a:r>
          </a:p>
          <a:p>
            <a:r>
              <a:rPr lang="fi-FI" sz="2800" dirty="0"/>
              <a:t>yhtiössä on vähintään yksi vastuunalainen yhtiömies, jonka asema on sama kuin avoimen yhtiön yhtiömiehen</a:t>
            </a:r>
          </a:p>
          <a:p>
            <a:r>
              <a:rPr lang="fi-FI" sz="2800" dirty="0"/>
              <a:t>tämän lisäksi äänettömiä yhtiömiehiä, jotka sijoittavat rahaa yhtiöön</a:t>
            </a:r>
          </a:p>
          <a:p>
            <a:r>
              <a:rPr lang="fi-FI" sz="2800" dirty="0"/>
              <a:t>äänettömät yhtiömiehet eivät osallistu yhtiön hallintoon eivätkä henkilökohtaisesti vastaa yhtiön veloista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9628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CEB6F8-DB83-497D-BF30-88B7F1C64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Osakeyhtiö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1A3703-8B38-444D-8D84-A2711A308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vähimmäisosakepääoma 0 euroa, lyhenne oy</a:t>
            </a:r>
          </a:p>
          <a:p>
            <a:r>
              <a:rPr lang="fi-FI" dirty="0"/>
              <a:t>osa yhtiöistä on julkisia (oyj), joilla on suuri osakepääoma ja laaja velvollisuus tiedottaa</a:t>
            </a:r>
          </a:p>
          <a:p>
            <a:r>
              <a:rPr lang="fi-FI" dirty="0"/>
              <a:t>Suomessa kaikki pörssiin listautuneet yritykset ovat julkisia osakeyhtiöitä</a:t>
            </a:r>
          </a:p>
          <a:p>
            <a:r>
              <a:rPr lang="fi-FI" dirty="0"/>
              <a:t>asioista päättää yhtiökokous, joka valitsee hallituksen ja toimitusjohtajan</a:t>
            </a:r>
          </a:p>
          <a:p>
            <a:r>
              <a:rPr lang="fi-FI" dirty="0"/>
              <a:t>omistajien vastuu rajoittuu yhtiöön sijoitettuun osakepääomaan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029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7C3789-E76B-4C74-B0EB-8858FCCB4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Osuuskunta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BF5013-C695-4DC5-9C8C-3B478E248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jäsentensä omistama yhteisö, jonka tarkoituksena on tuottaa taloudellisia etuja omistajilleen</a:t>
            </a:r>
          </a:p>
          <a:p>
            <a:pPr>
              <a:defRPr/>
            </a:pPr>
            <a:r>
              <a:rPr lang="fi-FI" dirty="0"/>
              <a:t>jäsenet saavat etua käyttäessään osuuskunnan palveluksia (esim. bonukset)</a:t>
            </a:r>
          </a:p>
          <a:p>
            <a:pPr>
              <a:defRPr/>
            </a:pPr>
            <a:r>
              <a:rPr lang="fi-FI" dirty="0"/>
              <a:t>ei välttämättä tähtää voiton maksimointiin</a:t>
            </a:r>
          </a:p>
          <a:p>
            <a:pPr>
              <a:defRPr/>
            </a:pPr>
            <a:r>
              <a:rPr lang="fi-FI" dirty="0"/>
              <a:t>suuri osa suomalaisesta vähittäiskaupasta ja pankkitoiminnasta osuustoiminnallisten yritysten hallussa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855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484</Words>
  <Application>Microsoft Office PowerPoint</Application>
  <PresentationFormat>Laajakuva</PresentationFormat>
  <Paragraphs>103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Office-teema</vt:lpstr>
      <vt:lpstr>PowerPoint-esitys</vt:lpstr>
      <vt:lpstr>Yritystoiminnan edellytykset</vt:lpstr>
      <vt:lpstr>Yrityksen rahoitus</vt:lpstr>
      <vt:lpstr>Yritysmuodot</vt:lpstr>
      <vt:lpstr>Toiminimi</vt:lpstr>
      <vt:lpstr>Avoin yhtiö</vt:lpstr>
      <vt:lpstr>Kommandiittiyhtiö</vt:lpstr>
      <vt:lpstr>Osakeyhtiö</vt:lpstr>
      <vt:lpstr>Osuuskunta</vt:lpstr>
      <vt:lpstr>Suomen yritysrakenne</vt:lpstr>
      <vt:lpstr>PowerPoint-esitys</vt:lpstr>
      <vt:lpstr>Yritykset Suomessa 2018</vt:lpstr>
      <vt:lpstr>Yrityksen talous ja rahavirrat</vt:lpstr>
      <vt:lpstr>Yrittäjän riskit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Heikki Siitonen</cp:lastModifiedBy>
  <cp:revision>34</cp:revision>
  <dcterms:created xsi:type="dcterms:W3CDTF">2020-11-26T06:08:36Z</dcterms:created>
  <dcterms:modified xsi:type="dcterms:W3CDTF">2022-12-12T11:02:53Z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