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0E94D0A3-F0EE-5341-87B6-0487B1D46C50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3 Kotitaloudet kansantaloudessa</a:t>
            </a:r>
            <a:endParaRPr lang="fi-FI" sz="6000" dirty="0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24467B56-C345-C141-BF37-6E23ACEDE658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3" name="Kuva 12" descr="Kuva, joka sisältää kohteen polkupyörä, ulko, ratsastus, katu&#10;&#10;Kuvaus luotu automaattisesti">
            <a:extLst>
              <a:ext uri="{FF2B5EF4-FFF2-40B4-BE49-F238E27FC236}">
                <a16:creationId xmlns:a16="http://schemas.microsoft.com/office/drawing/2014/main" id="{EC2A2C53-077E-2C43-AE8D-21DB2F1C1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250" y="2916000"/>
            <a:ext cx="53975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5ADA3A-F659-44B6-97EA-B4439D9C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Kotitalous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3B89EA-6444-4F5A-9CC5-1C4E78AD6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kotitalous = samassa asunnossa asuvat ja yhdessä tuloja käyttävät ihmiset</a:t>
            </a:r>
          </a:p>
          <a:p>
            <a:r>
              <a:rPr lang="fi-FI" altLang="fi-FI" dirty="0"/>
              <a:t>Suomessa on n. 2,5 miljoonaa kotitaloutta</a:t>
            </a:r>
          </a:p>
          <a:p>
            <a:r>
              <a:rPr lang="fi-FI" altLang="fi-FI" dirty="0"/>
              <a:t>kotitalouksien kehitystrendi: keskikoko pienenee, yhden hengen talouksien määrä kasvaa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422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C75186-B048-4DDD-AEF7-E505B55A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Kotitalouksien roolit kansantaloudessa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CA6B73-B2C2-42B9-996E-DEA770AD5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altLang="fi-FI" dirty="0"/>
              <a:t>Kotitaloudet ovat</a:t>
            </a:r>
          </a:p>
          <a:p>
            <a:pPr>
              <a:buNone/>
            </a:pPr>
            <a:r>
              <a:rPr lang="fi-FI" altLang="fi-FI" dirty="0"/>
              <a:t>1) kuluttajia</a:t>
            </a:r>
          </a:p>
          <a:p>
            <a:pPr>
              <a:buNone/>
            </a:pPr>
            <a:r>
              <a:rPr lang="fi-FI" altLang="fi-FI" dirty="0"/>
              <a:t>2) säästäjiä</a:t>
            </a:r>
          </a:p>
          <a:p>
            <a:pPr>
              <a:buNone/>
            </a:pPr>
            <a:r>
              <a:rPr lang="fi-FI" altLang="fi-FI" dirty="0"/>
              <a:t>3) työntekijöitä</a:t>
            </a:r>
          </a:p>
          <a:p>
            <a:pPr>
              <a:buNone/>
            </a:pPr>
            <a:r>
              <a:rPr lang="fi-FI" altLang="fi-FI" dirty="0"/>
              <a:t>4) yrittäjiä.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86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35A657-2F3F-4AE9-A7B0-25F5F6DD0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Kotitalouksien säästöt ja velat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B516BB9-9620-4399-B4AB-143D64C9D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z="2800" dirty="0"/>
              <a:t>velkaantumisaste = kotitalouksien velat suhteessa</a:t>
            </a:r>
            <a:r>
              <a:rPr lang="fi-FI" altLang="fi-FI" sz="2800" dirty="0">
                <a:cs typeface="Arial" charset="0"/>
              </a:rPr>
              <a:t> vuoden aikana kertyneisiin tuloihin</a:t>
            </a:r>
          </a:p>
          <a:p>
            <a:r>
              <a:rPr lang="fi-FI" altLang="fi-FI" sz="2800" dirty="0">
                <a:cs typeface="Arial" charset="0"/>
              </a:rPr>
              <a:t>velkaantumisaste Suomessa n. 130 %</a:t>
            </a:r>
          </a:p>
          <a:p>
            <a:pPr lvl="1"/>
            <a:r>
              <a:rPr lang="fi-FI" altLang="fi-FI" dirty="0">
                <a:cs typeface="Arial" charset="0"/>
              </a:rPr>
              <a:t>kasvanut 2000-luvulla</a:t>
            </a:r>
          </a:p>
          <a:p>
            <a:pPr lvl="1"/>
            <a:r>
              <a:rPr lang="fi-FI" altLang="fi-FI" dirty="0">
                <a:cs typeface="Arial" charset="0"/>
              </a:rPr>
              <a:t>kansainvälisesti kuitenkin matala</a:t>
            </a:r>
          </a:p>
          <a:p>
            <a:r>
              <a:rPr lang="fi-FI" altLang="fi-FI" sz="2800" dirty="0">
                <a:cs typeface="Arial" charset="0"/>
              </a:rPr>
              <a:t>säästämisaste = kuluttamatta jäävien tulojen osuus kaikista tuloista</a:t>
            </a:r>
          </a:p>
          <a:p>
            <a:r>
              <a:rPr lang="fi-FI" altLang="fi-FI" sz="2800" dirty="0">
                <a:cs typeface="Arial" charset="0"/>
              </a:rPr>
              <a:t>tulojen käyttöön vaikuttaa myös varallisuus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399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B6E738-3E48-465D-8A92-3750F0E7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Kotitalouksien varallisuus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5EA0E9-EFD4-49E2-9C34-75CCBBF25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z="2800" dirty="0"/>
              <a:t>omistusasunnot</a:t>
            </a:r>
          </a:p>
          <a:p>
            <a:r>
              <a:rPr lang="fi-FI" altLang="fi-FI" sz="2800" dirty="0"/>
              <a:t>vapaa-ajan asunnot</a:t>
            </a:r>
          </a:p>
          <a:p>
            <a:r>
              <a:rPr lang="fi-FI" altLang="fi-FI" sz="2800" dirty="0"/>
              <a:t>metsäpalstat (n. 300 000 kotitaloudella)</a:t>
            </a:r>
          </a:p>
          <a:p>
            <a:r>
              <a:rPr lang="fi-FI" altLang="fi-FI" sz="2800" dirty="0"/>
              <a:t>säästöt</a:t>
            </a:r>
          </a:p>
          <a:p>
            <a:r>
              <a:rPr lang="fi-FI" altLang="fi-FI" sz="2800" dirty="0"/>
              <a:t>sijoitukset</a:t>
            </a:r>
          </a:p>
          <a:p>
            <a:r>
              <a:rPr lang="fi-FI" altLang="fi-FI" sz="2800" dirty="0"/>
              <a:t>kun varallisuuden arvo muuttuu </a:t>
            </a:r>
            <a:r>
              <a:rPr lang="fi-FI" altLang="fi-FI" sz="2800" dirty="0">
                <a:cs typeface="Arial" charset="0"/>
              </a:rPr>
              <a:t>→ kulutus muuttuu (arvo lisääntyy: kulutus kiihtyy)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904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90D279-75FB-47DA-9A5F-28999942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00" y="365125"/>
            <a:ext cx="10515600" cy="1325563"/>
          </a:xfrm>
        </p:spPr>
        <p:txBody>
          <a:bodyPr/>
          <a:lstStyle/>
          <a:p>
            <a:r>
              <a:rPr lang="fi-FI" dirty="0"/>
              <a:t>Etsi ja löydä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638AE7-1A60-4298-86E4-E99CA83C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00" y="182562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fi-FI" dirty="0"/>
              <a:t>Etsi netistä tämänhetkinen suomalaisten</a:t>
            </a:r>
          </a:p>
          <a:p>
            <a:pPr>
              <a:buNone/>
            </a:pPr>
            <a:r>
              <a:rPr lang="fi-FI" dirty="0"/>
              <a:t>kotitalouksien säästämis- ja velkaantumisaste.</a:t>
            </a:r>
            <a:endParaRPr lang="fi-FI" altLang="fi-FI" dirty="0"/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A8CAE9FA-FA81-2A45-B7EF-0624E6634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31" y="426380"/>
            <a:ext cx="8890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7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FAD7D85A-A95C-7F4C-BE8D-6A9DAD8BA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057400"/>
            <a:ext cx="8763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6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129</Words>
  <Application>Microsoft Macintosh PowerPoint</Application>
  <PresentationFormat>Laajakuva</PresentationFormat>
  <Paragraphs>29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PowerPoint-esitys</vt:lpstr>
      <vt:lpstr>Kotitalous</vt:lpstr>
      <vt:lpstr>Kotitalouksien roolit kansantaloudessa</vt:lpstr>
      <vt:lpstr>Kotitalouksien säästöt ja velat</vt:lpstr>
      <vt:lpstr>Kotitalouksien varallisuus</vt:lpstr>
      <vt:lpstr>Etsi ja löydä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28</cp:revision>
  <dcterms:created xsi:type="dcterms:W3CDTF">2020-11-26T06:08:36Z</dcterms:created>
  <dcterms:modified xsi:type="dcterms:W3CDTF">2021-06-28T07:40:38Z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