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2" r:id="rId2"/>
    <p:sldId id="257" r:id="rId3"/>
    <p:sldId id="320" r:id="rId4"/>
    <p:sldId id="315" r:id="rId5"/>
    <p:sldId id="316" r:id="rId6"/>
    <p:sldId id="317" r:id="rId7"/>
    <p:sldId id="301" r:id="rId8"/>
    <p:sldId id="302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3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Suomen elinkeinorakenteen muutos </a:t>
            </a:r>
          </a:p>
          <a:p>
            <a:endParaRPr lang="fi-FI" dirty="0"/>
          </a:p>
          <a:p>
            <a:r>
              <a:rPr lang="fi-FI" dirty="0"/>
              <a:t>Taloudessa syntyvä tuotanto (BKT) jaetaan kolmeen toimialaan: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alkutuotantoon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jalostukseen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palveluihin.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Vinkki opettajalle:</a:t>
            </a:r>
          </a:p>
          <a:p>
            <a:r>
              <a:rPr lang="fi-FI" dirty="0"/>
              <a:t>Tehtävä 4 löytyy kirjan sivulta 33.</a:t>
            </a:r>
          </a:p>
          <a:p>
            <a:endParaRPr lang="fi-FI" dirty="0"/>
          </a:p>
          <a:p>
            <a:r>
              <a:rPr lang="fi-FI" b="1" dirty="0"/>
              <a:t>Mitkä ovat talouden</a:t>
            </a:r>
          </a:p>
          <a:p>
            <a:endParaRPr lang="fi-FI" b="1" dirty="0"/>
          </a:p>
          <a:p>
            <a:pPr>
              <a:buNone/>
            </a:pPr>
            <a:r>
              <a:rPr lang="fi-FI" b="1" dirty="0"/>
              <a:t>kansallisia osa-alueita?</a:t>
            </a:r>
          </a:p>
          <a:p>
            <a:pPr>
              <a:buFont typeface="Arial" charset="0"/>
              <a:buChar char="•"/>
            </a:pPr>
            <a:r>
              <a:rPr lang="fi-FI" dirty="0"/>
              <a:t> useimmat palvelut</a:t>
            </a:r>
          </a:p>
          <a:p>
            <a:pPr>
              <a:buFont typeface="Arial" charset="0"/>
              <a:buChar char="•"/>
            </a:pPr>
            <a:r>
              <a:rPr lang="fi-FI" dirty="0"/>
              <a:t> kulutustavarat, joilla on vain paikallista kysyntää (esim. mämmi) tai joita ei kannata kuljettaa pitkiä matkoja (esim. maito) </a:t>
            </a:r>
          </a:p>
          <a:p>
            <a:pPr>
              <a:buFont typeface="Arial" charset="0"/>
              <a:buChar char="•"/>
            </a:pPr>
            <a:endParaRPr lang="fi-FI" dirty="0"/>
          </a:p>
          <a:p>
            <a:pPr>
              <a:buNone/>
            </a:pPr>
            <a:r>
              <a:rPr lang="fi-FI" b="1" dirty="0"/>
              <a:t>globaaleja osa-alueita?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osa palveluista (esim. </a:t>
            </a:r>
            <a:r>
              <a:rPr lang="fi-FI" dirty="0" err="1"/>
              <a:t>internetpalvelut</a:t>
            </a:r>
            <a:r>
              <a:rPr lang="fi-FI" dirty="0"/>
              <a:t> tai matkailupalvelut)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osa kulutustavaroista (esim. </a:t>
            </a:r>
            <a:r>
              <a:rPr lang="fi-FI" dirty="0" err="1"/>
              <a:t>internetistä</a:t>
            </a:r>
            <a:r>
              <a:rPr lang="fi-FI" dirty="0"/>
              <a:t> tilattavat kestokulutustavarat)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Globalisaation talousvaikutukset  </a:t>
            </a:r>
          </a:p>
          <a:p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 Globalisaatio  vahvistui toisen maailmansodan jälkeen vapaakaupan lisääntymisen myötä.</a:t>
            </a:r>
          </a:p>
          <a:p>
            <a:pPr>
              <a:buFont typeface="Arial" pitchFamily="34" charset="0"/>
              <a:buChar char="•"/>
            </a:pPr>
            <a:r>
              <a:rPr lang="fi-FI" baseline="0" dirty="0"/>
              <a:t> </a:t>
            </a:r>
            <a:r>
              <a:rPr lang="fi-FI" dirty="0"/>
              <a:t>Nykyisin globalisaatiota kiihdyttävät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rahoitusmarkkinoiden vapautuminen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informaatioteknologia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 yritystoiminnan liikkuvuuden lisääntyminen.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Kaupan vapautuminen ja globalisaatio ovat edistyneet kansainvälisten sopimusten ja talousorganisaatioiden kautta.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 Lue kansainvälisistä talousorganisaatioista kirjan sivulta 34.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Vinkki opettajalle:</a:t>
            </a:r>
          </a:p>
          <a:p>
            <a:r>
              <a:rPr lang="fi-FI" dirty="0"/>
              <a:t>Kuvio löytyy kirjan sivulta 32. </a:t>
            </a:r>
          </a:p>
          <a:p>
            <a:endParaRPr lang="fi-FI" dirty="0"/>
          </a:p>
          <a:p>
            <a:r>
              <a:rPr lang="fi-FI" dirty="0"/>
              <a:t>Maailman talousalueet </a:t>
            </a:r>
          </a:p>
          <a:p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 Keskeiset maaryhmät</a:t>
            </a:r>
          </a:p>
          <a:p>
            <a:pPr lvl="1"/>
            <a:r>
              <a:rPr lang="fi-FI" dirty="0"/>
              <a:t>EU-maat</a:t>
            </a:r>
          </a:p>
          <a:p>
            <a:pPr lvl="1"/>
            <a:r>
              <a:rPr lang="fi-FI" dirty="0"/>
              <a:t>Yhdysvallat</a:t>
            </a:r>
          </a:p>
          <a:p>
            <a:pPr lvl="1"/>
            <a:r>
              <a:rPr lang="fi-FI" dirty="0" err="1"/>
              <a:t>BRIC-maat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 Eniten käytettyjä valuuttoja</a:t>
            </a:r>
          </a:p>
          <a:p>
            <a:pPr lvl="1"/>
            <a:r>
              <a:rPr lang="fi-FI" dirty="0"/>
              <a:t>USA:n dollari</a:t>
            </a:r>
          </a:p>
          <a:p>
            <a:pPr lvl="1"/>
            <a:r>
              <a:rPr lang="fi-FI" dirty="0"/>
              <a:t>Japanin jeni</a:t>
            </a:r>
          </a:p>
          <a:p>
            <a:pPr lvl="1"/>
            <a:r>
              <a:rPr lang="fi-FI" dirty="0"/>
              <a:t>euro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046F-DA4D-4F44-BDA2-B6C0DCBDA8CD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10.8.2021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E099266-C7BA-49B1-849E-F55D7BF903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169" y="2916000"/>
            <a:ext cx="4277661" cy="334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C6E9F9CC-3CE1-AF49-97A5-4215A1BE3209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2 Suomi ja </a:t>
            </a:r>
          </a:p>
          <a:p>
            <a:pPr algn="ctr"/>
            <a:r>
              <a:rPr lang="fi-FI" sz="6000" spc="-1">
                <a:solidFill>
                  <a:srgbClr val="000000"/>
                </a:solidFill>
                <a:latin typeface="Calibri"/>
              </a:rPr>
              <a:t>kansainvälinen </a:t>
            </a:r>
            <a:r>
              <a:rPr lang="fi-FI" sz="6000" spc="-1" dirty="0">
                <a:solidFill>
                  <a:srgbClr val="000000"/>
                </a:solidFill>
                <a:latin typeface="Calibri"/>
              </a:rPr>
              <a:t>talous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31A1C130-5AB2-A949-978F-3D60C6029F9C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800" y="363600"/>
            <a:ext cx="8544340" cy="1143000"/>
          </a:xfrm>
        </p:spPr>
        <p:txBody>
          <a:bodyPr>
            <a:normAutofit/>
          </a:bodyPr>
          <a:lstStyle/>
          <a:p>
            <a:r>
              <a:rPr lang="fi-FI" dirty="0"/>
              <a:t>Suomen elinkeinorakenteen muutos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800" y="1825200"/>
            <a:ext cx="9648478" cy="4153928"/>
          </a:xfrm>
        </p:spPr>
        <p:txBody>
          <a:bodyPr>
            <a:noAutofit/>
          </a:bodyPr>
          <a:lstStyle/>
          <a:p>
            <a:r>
              <a:rPr lang="fi-FI" dirty="0"/>
              <a:t>Taloudessa syntyvä tuotanto (BKT) jaetaan kolmeen toimialaan: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alkutuotantoon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jalostukseen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palveluihin.</a:t>
            </a:r>
          </a:p>
          <a:p>
            <a:r>
              <a:rPr lang="fi-FI" dirty="0"/>
              <a:t>Kolmijako on sikäli vanhentunut, koska palveluihin laskettava tietotyö voisi olla oma toimialansa suurimpana työllistäjänä.</a:t>
            </a:r>
          </a:p>
          <a:p>
            <a:r>
              <a:rPr lang="fi-FI" dirty="0"/>
              <a:t>Alkutuotannon osuus on suuri köyhissä ja kehittymättömissä talouksissa.</a:t>
            </a:r>
          </a:p>
          <a:p>
            <a:pPr lvl="1"/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3178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A6DBE-61A4-49EE-8A56-E69662A7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elinkeinorakenteen muutos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60789F1-8865-470D-BD8A-A4BE061CFE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Mitkä tekijät selittävät palveluiden osuuden kehitystä Suomen taloudessa 1960-luvulta eteenpäin?</a:t>
            </a:r>
          </a:p>
          <a:p>
            <a:r>
              <a:rPr lang="fi-FI" dirty="0"/>
              <a:t>Miten jalostuksen osuus Suomen taloudessa on muuttunut?</a:t>
            </a:r>
          </a:p>
          <a:p>
            <a:endParaRPr lang="fi-FI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E08C25B-62D0-40F2-8223-47A00FB475E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11810" y="2491741"/>
            <a:ext cx="5095208" cy="353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330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BCA98F-34AB-4827-B302-08E12896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Suomen elinkeinorakenteen muutos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177931-5AAC-43EE-9DA5-829E07ABB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dirty="0"/>
              <a:t>Suomessa maatalous oli suurin elinkeino 1950-luvulle asti.</a:t>
            </a:r>
          </a:p>
          <a:p>
            <a:r>
              <a:rPr lang="fi-FI" dirty="0"/>
              <a:t>Teollisuuden osuus työpaikoista kasvoi 1950-luvulta 1970-luvulle</a:t>
            </a:r>
          </a:p>
          <a:p>
            <a:pPr marL="457200" lvl="1" indent="0">
              <a:buNone/>
            </a:pPr>
            <a:r>
              <a:rPr lang="fi-FI" sz="2600" dirty="0"/>
              <a:t>– sotakorvaukset</a:t>
            </a:r>
          </a:p>
          <a:p>
            <a:pPr marL="457200" lvl="1" indent="0">
              <a:buNone/>
            </a:pPr>
            <a:r>
              <a:rPr lang="fi-FI" sz="2600" dirty="0"/>
              <a:t>– vientiteollisuuden lisääntyminen</a:t>
            </a:r>
          </a:p>
          <a:p>
            <a:pPr marL="3600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→ </a:t>
            </a:r>
            <a:r>
              <a:rPr lang="fi-FI" sz="2600" dirty="0">
                <a:sym typeface="Wingdings" panose="05000000000000000000" pitchFamily="2" charset="2"/>
              </a:rPr>
              <a:t>työpaikkojen ja tulojen lisääntyminen; kauppa ja palvelualat kasvoivat.</a:t>
            </a:r>
          </a:p>
          <a:p>
            <a:pPr marL="360000" indent="0">
              <a:spcBef>
                <a:spcPts val="500"/>
              </a:spcBef>
              <a:buNone/>
            </a:pPr>
            <a:r>
              <a:rPr lang="fi-FI" sz="2400" dirty="0">
                <a:sym typeface="Wingdings" panose="05000000000000000000" pitchFamily="2" charset="2"/>
              </a:rPr>
              <a:t>→ </a:t>
            </a:r>
            <a:r>
              <a:rPr lang="fi-FI" sz="2600" dirty="0">
                <a:sym typeface="Wingdings" panose="05000000000000000000" pitchFamily="2" charset="2"/>
              </a:rPr>
              <a:t>Julkiset ja yksityiset palvelut olivat suurin työllistäjä 1960-luvun lopulla.</a:t>
            </a:r>
          </a:p>
          <a:p>
            <a:r>
              <a:rPr lang="fi-FI" dirty="0"/>
              <a:t>Globalisaatio ja digitalisaatio ovat muuttaneet tuotantorakennetta viimeisten vuosikymmenien aikana.</a:t>
            </a:r>
          </a:p>
          <a:p>
            <a:endParaRPr lang="fi-FI" dirty="0"/>
          </a:p>
          <a:p>
            <a:endParaRPr lang="fi-FI" dirty="0"/>
          </a:p>
          <a:p>
            <a:pPr lvl="1"/>
            <a:endParaRPr lang="fi-FI" sz="28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902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49AEE9-5328-4814-87D7-1B7C966DF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30" y="1825200"/>
            <a:ext cx="10515600" cy="4351338"/>
          </a:xfrm>
        </p:spPr>
        <p:txBody>
          <a:bodyPr>
            <a:normAutofit/>
          </a:bodyPr>
          <a:lstStyle/>
          <a:p>
            <a:r>
              <a:rPr lang="fi-FI" dirty="0"/>
              <a:t>Toinen teollinen vallankumous 2000-luvulla</a:t>
            </a:r>
          </a:p>
          <a:p>
            <a:r>
              <a:rPr lang="fi-FI" dirty="0"/>
              <a:t>Metsäteollisuuden kilpailukyvyn heikkeneminen globaalissa taloudessa</a:t>
            </a:r>
          </a:p>
          <a:p>
            <a:pPr marL="457200" lvl="1" indent="0">
              <a:buNone/>
            </a:pPr>
            <a:r>
              <a:rPr lang="fi-FI" sz="2600" dirty="0">
                <a:sym typeface="Wingdings" panose="05000000000000000000" pitchFamily="2" charset="2"/>
              </a:rPr>
              <a:t>→ tuotantoyksiköiden sulkeminen/siirtäminen</a:t>
            </a:r>
          </a:p>
          <a:p>
            <a:pPr marL="457200" lvl="1" indent="0">
              <a:buNone/>
            </a:pPr>
            <a:r>
              <a:rPr lang="fi-FI" sz="2600" dirty="0">
                <a:sym typeface="Wingdings" panose="05000000000000000000" pitchFamily="2" charset="2"/>
              </a:rPr>
              <a:t>→ vahvistaa aluekehityksen kahtiajakoa Suomessa.</a:t>
            </a:r>
          </a:p>
          <a:p>
            <a:pPr marL="457200" lvl="1" indent="0">
              <a:buNone/>
            </a:pPr>
            <a:endParaRPr lang="fi-FI" sz="2800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Rajanveto teollisuuden ja palvelualojen välillä on hälvennyt</a:t>
            </a:r>
          </a:p>
          <a:p>
            <a:pPr lvl="1">
              <a:buFont typeface="Järjestelmäfontti"/>
              <a:buChar char="–"/>
            </a:pPr>
            <a:r>
              <a:rPr lang="fi-FI" sz="2600" dirty="0">
                <a:sym typeface="Wingdings" panose="05000000000000000000" pitchFamily="2" charset="2"/>
              </a:rPr>
              <a:t>teollisuus ulkoistaa aiemmin itse tuottamiaan palveluita: siivous, kuljetus, kirjanpito, markkinointi, viestintä….</a:t>
            </a:r>
          </a:p>
          <a:p>
            <a:pPr lvl="1">
              <a:buFontTx/>
              <a:buChar char="-"/>
            </a:pPr>
            <a:endParaRPr lang="fi-FI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i-FI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i-FI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i-FI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  <a:p>
            <a:pPr marL="457200" lvl="1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01735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88FC6C-E692-4EDC-BD02-C07F8A1D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Aluekehitys Suomessa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71A128B-B937-42C6-A982-4BCE202A0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97491" cy="4351338"/>
          </a:xfrm>
        </p:spPr>
        <p:txBody>
          <a:bodyPr>
            <a:noAutofit/>
          </a:bodyPr>
          <a:lstStyle/>
          <a:p>
            <a:r>
              <a:rPr lang="fi-FI" dirty="0"/>
              <a:t>Talouden globalisaatio on kärjistänyt aluekehityksen eroja kasvukeskuksiin ja muuttotappioalueisiin.</a:t>
            </a:r>
          </a:p>
          <a:p>
            <a:r>
              <a:rPr lang="fi-FI" dirty="0"/>
              <a:t>Markkinavoimat eli kysyntä ja tarjonta ohjaavat aluekehitystä </a:t>
            </a:r>
          </a:p>
          <a:p>
            <a:pPr lvl="1">
              <a:spcBef>
                <a:spcPts val="200"/>
              </a:spcBef>
              <a:buFont typeface="Järjestelmäfontti"/>
              <a:buChar char="–"/>
            </a:pPr>
            <a:r>
              <a:rPr lang="fi-FI" sz="2600" dirty="0"/>
              <a:t>yritystoiminta syntyy sinne missä tuotannon edellytykset </a:t>
            </a:r>
            <a:br>
              <a:rPr lang="fi-FI" sz="2600" dirty="0"/>
            </a:br>
            <a:r>
              <a:rPr lang="fi-FI" sz="2600" dirty="0"/>
              <a:t>parhaimmat: markkinat, työvoima, raaka-aineet, </a:t>
            </a:r>
            <a:br>
              <a:rPr lang="fi-FI" sz="2600" dirty="0"/>
            </a:br>
            <a:r>
              <a:rPr lang="fi-FI" sz="2600" dirty="0"/>
              <a:t>liikenneyhteydet</a:t>
            </a:r>
          </a:p>
          <a:p>
            <a:pPr lvl="1">
              <a:spcBef>
                <a:spcPts val="200"/>
              </a:spcBef>
              <a:buFont typeface="Järjestelmäfontti"/>
              <a:buChar char="–"/>
            </a:pPr>
            <a:r>
              <a:rPr lang="fi-FI" sz="2600" dirty="0"/>
              <a:t>työpaikat syntyvät sinne missä on yritystoimintaa.</a:t>
            </a:r>
          </a:p>
          <a:p>
            <a:r>
              <a:rPr lang="fi-FI" dirty="0"/>
              <a:t>Aluekehitystä tasoittavia asioita:</a:t>
            </a:r>
          </a:p>
          <a:p>
            <a:pPr lvl="1">
              <a:spcBef>
                <a:spcPts val="200"/>
              </a:spcBef>
              <a:buFont typeface="Järjestelmäfontti"/>
              <a:buChar char="–"/>
            </a:pPr>
            <a:r>
              <a:rPr lang="fi-FI" sz="2600" dirty="0"/>
              <a:t>tietotyö</a:t>
            </a:r>
          </a:p>
          <a:p>
            <a:pPr lvl="1">
              <a:spcBef>
                <a:spcPts val="200"/>
              </a:spcBef>
              <a:buFont typeface="Järjestelmäfontti"/>
              <a:buChar char="–"/>
            </a:pPr>
            <a:r>
              <a:rPr lang="fi-FI" sz="2600" dirty="0"/>
              <a:t>asumisen hinta</a:t>
            </a:r>
          </a:p>
          <a:p>
            <a:pPr lvl="1">
              <a:spcBef>
                <a:spcPts val="200"/>
              </a:spcBef>
              <a:buFont typeface="Järjestelmäfontti"/>
              <a:buChar char="–"/>
            </a:pPr>
            <a:r>
              <a:rPr lang="fi-FI" sz="2600" dirty="0"/>
              <a:t>elämänlaatu</a:t>
            </a:r>
          </a:p>
          <a:p>
            <a:pPr lvl="1">
              <a:spcBef>
                <a:spcPts val="200"/>
              </a:spcBef>
              <a:buFont typeface="Järjestelmäfontti"/>
              <a:buChar char="–"/>
            </a:pPr>
            <a:r>
              <a:rPr lang="fi-FI" sz="2600" dirty="0"/>
              <a:t>julkisen vallan aluepolitiikka.</a:t>
            </a:r>
          </a:p>
          <a:p>
            <a:endParaRPr lang="fi-FI" dirty="0"/>
          </a:p>
          <a:p>
            <a:pPr marL="457200" lvl="1" indent="0">
              <a:buNone/>
            </a:pPr>
            <a:endParaRPr lang="fi-FI" sz="2800" dirty="0"/>
          </a:p>
          <a:p>
            <a:endParaRPr lang="fi-FI" dirty="0"/>
          </a:p>
        </p:txBody>
      </p:sp>
      <p:pic>
        <p:nvPicPr>
          <p:cNvPr id="4" name="Kuva 3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60A98038-868F-B947-9EAF-E6F34BDE8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690" y="3138430"/>
            <a:ext cx="22860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59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Mitkä ovat talouden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fi-FI" b="1" dirty="0"/>
              <a:t>kansallisia osa-alueita?</a:t>
            </a:r>
          </a:p>
          <a:p>
            <a:pPr>
              <a:buFont typeface="Arial" charset="0"/>
              <a:buChar char="•"/>
            </a:pPr>
            <a:r>
              <a:rPr lang="fi-FI" dirty="0"/>
              <a:t>useimmat palvelut</a:t>
            </a:r>
          </a:p>
          <a:p>
            <a:pPr>
              <a:buFont typeface="Arial" charset="0"/>
              <a:buChar char="•"/>
            </a:pPr>
            <a:r>
              <a:rPr lang="fi-FI" dirty="0"/>
              <a:t>kulutustavarat, joilla on vain paikallista kysyntää (esim. mämmi) tai joita ei kannata kuljettaa pitkiä matkoja (esim. maito) </a:t>
            </a:r>
          </a:p>
          <a:p>
            <a:pPr>
              <a:buNone/>
            </a:pPr>
            <a:endParaRPr lang="fi-FI" dirty="0"/>
          </a:p>
          <a:p>
            <a:pPr lvl="1"/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fi-FI" b="1" dirty="0"/>
              <a:t>globaaleja osa-alueita?</a:t>
            </a:r>
          </a:p>
          <a:p>
            <a:r>
              <a:rPr lang="fi-FI" dirty="0"/>
              <a:t>osa palveluista (esim. </a:t>
            </a:r>
            <a:r>
              <a:rPr lang="fi-FI" dirty="0" err="1"/>
              <a:t>internetpalvelut</a:t>
            </a:r>
            <a:r>
              <a:rPr lang="fi-FI" dirty="0"/>
              <a:t> tai matkailupalvelut)</a:t>
            </a:r>
          </a:p>
          <a:p>
            <a:r>
              <a:rPr lang="fi-FI" dirty="0"/>
              <a:t>osa kulutustavaroista (esim. </a:t>
            </a:r>
            <a:r>
              <a:rPr lang="fi-FI" dirty="0" err="1"/>
              <a:t>internetistä</a:t>
            </a:r>
            <a:r>
              <a:rPr lang="fi-FI" dirty="0"/>
              <a:t> tilattavat kestokulutustavarat)</a:t>
            </a:r>
          </a:p>
          <a:p>
            <a:pPr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36508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800" y="363600"/>
            <a:ext cx="8229600" cy="1143000"/>
          </a:xfrm>
        </p:spPr>
        <p:txBody>
          <a:bodyPr/>
          <a:lstStyle/>
          <a:p>
            <a:r>
              <a:rPr lang="fi-FI" dirty="0"/>
              <a:t>Globalisaation talousvaikutukset 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Globalisaatio  vahvistui toisen maailmansodan jälkeen vapaakaupan lisääntymisen myötä.</a:t>
            </a:r>
          </a:p>
          <a:p>
            <a:r>
              <a:rPr lang="fi-FI" dirty="0"/>
              <a:t> Nykyisin globalisaatiota kiihdyttävät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rahoitusmarkkinoiden vapautuminen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informaatioteknologia</a:t>
            </a:r>
          </a:p>
          <a:p>
            <a:pPr lvl="1">
              <a:buFont typeface="Järjestelmäfontti"/>
              <a:buChar char="–"/>
            </a:pPr>
            <a:r>
              <a:rPr lang="fi-FI" sz="2600" dirty="0"/>
              <a:t>yritystoiminnan liikkuvuuden lisääntyminen.</a:t>
            </a:r>
          </a:p>
          <a:p>
            <a:r>
              <a:rPr lang="fi-FI" dirty="0"/>
              <a:t>Kaupan vapautuminen ja globalisaatio ovat edistyneet kansainvälisten sopimusten ja talousorganisaatioiden kautta.</a:t>
            </a:r>
          </a:p>
          <a:p>
            <a:r>
              <a:rPr lang="fi-FI" dirty="0"/>
              <a:t>Lue kansainvälisistä talousorganisaatioista kappaleesta </a:t>
            </a:r>
            <a:r>
              <a:rPr lang="fi-FI" i="1" dirty="0"/>
              <a:t>Kansainvälisiä talousorganisaatioita</a:t>
            </a:r>
            <a:r>
              <a:rPr lang="fi-FI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800" y="27463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Maailman talousalueet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7513192" y="2005011"/>
            <a:ext cx="4412800" cy="4351338"/>
          </a:xfrm>
        </p:spPr>
        <p:txBody>
          <a:bodyPr>
            <a:normAutofit/>
          </a:bodyPr>
          <a:lstStyle/>
          <a:p>
            <a:r>
              <a:rPr lang="fi-FI" dirty="0"/>
              <a:t>Keskeiset maaryhmät</a:t>
            </a:r>
          </a:p>
          <a:p>
            <a:pPr lvl="1"/>
            <a:r>
              <a:rPr lang="fi-FI" dirty="0"/>
              <a:t>EU-maat</a:t>
            </a:r>
          </a:p>
          <a:p>
            <a:pPr lvl="1"/>
            <a:r>
              <a:rPr lang="fi-FI" dirty="0"/>
              <a:t>Yhdysvallat</a:t>
            </a:r>
          </a:p>
          <a:p>
            <a:pPr lvl="1"/>
            <a:r>
              <a:rPr lang="fi-FI" dirty="0" err="1"/>
              <a:t>BRIC-maat</a:t>
            </a:r>
            <a:endParaRPr lang="fi-FI" dirty="0"/>
          </a:p>
          <a:p>
            <a:r>
              <a:rPr lang="fi-FI" dirty="0"/>
              <a:t>Eniten käytettyjä valuuttoja</a:t>
            </a:r>
          </a:p>
          <a:p>
            <a:pPr lvl="1"/>
            <a:r>
              <a:rPr lang="fi-FI" dirty="0"/>
              <a:t>USA:n dollari</a:t>
            </a:r>
          </a:p>
          <a:p>
            <a:pPr lvl="1"/>
            <a:r>
              <a:rPr lang="fi-FI" dirty="0"/>
              <a:t>Japanin jeni</a:t>
            </a:r>
          </a:p>
          <a:p>
            <a:pPr lvl="1"/>
            <a:r>
              <a:rPr lang="fi-FI" dirty="0"/>
              <a:t>euro</a:t>
            </a:r>
          </a:p>
          <a:p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8C0E04E-9B89-5E40-A83B-84A57802B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8" y="1417638"/>
            <a:ext cx="6966065" cy="4895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500</Words>
  <Application>Microsoft Macintosh PowerPoint</Application>
  <PresentationFormat>Laajakuva</PresentationFormat>
  <Paragraphs>115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Järjestelmäfontti</vt:lpstr>
      <vt:lpstr>Office-teema</vt:lpstr>
      <vt:lpstr>PowerPoint-esitys</vt:lpstr>
      <vt:lpstr>Suomen elinkeinorakenteen muutos</vt:lpstr>
      <vt:lpstr>Suomen elinkeinorakenteen muutos</vt:lpstr>
      <vt:lpstr>Suomen elinkeinorakenteen muutos</vt:lpstr>
      <vt:lpstr>PowerPoint-esitys</vt:lpstr>
      <vt:lpstr>Aluekehitys Suomessa</vt:lpstr>
      <vt:lpstr>Mitkä ovat talouden</vt:lpstr>
      <vt:lpstr>Globalisaation talousvaikutukset </vt:lpstr>
      <vt:lpstr>Maailman talousalueet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20</cp:revision>
  <dcterms:created xsi:type="dcterms:W3CDTF">2020-11-26T06:08:36Z</dcterms:created>
  <dcterms:modified xsi:type="dcterms:W3CDTF">2021-08-10T15:12:24Z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