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2" r:id="rId2"/>
    <p:sldId id="257" r:id="rId3"/>
    <p:sldId id="320" r:id="rId4"/>
    <p:sldId id="315" r:id="rId5"/>
    <p:sldId id="316" r:id="rId6"/>
    <p:sldId id="317" r:id="rId7"/>
    <p:sldId id="301" r:id="rId8"/>
    <p:sldId id="302" r:id="rId9"/>
    <p:sldId id="304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13" autoAdjust="0"/>
    <p:restoredTop sz="94660"/>
  </p:normalViewPr>
  <p:slideViewPr>
    <p:cSldViewPr snapToGrid="0">
      <p:cViewPr varScale="1">
        <p:scale>
          <a:sx n="164" d="100"/>
          <a:sy n="164" d="100"/>
        </p:scale>
        <p:origin x="12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2CC40-9ACE-43B2-BE31-D3726DE1DF9A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C36B5-0B9E-43F0-98CC-7F1302A067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5631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Suomen elinkeinorakenteen muutos </a:t>
            </a:r>
          </a:p>
          <a:p>
            <a:endParaRPr lang="fi-FI" dirty="0"/>
          </a:p>
          <a:p>
            <a:r>
              <a:rPr lang="fi-FI" dirty="0"/>
              <a:t>Taloudessa syntyvä tuotanto (BKT) jaetaan kolmeen toimialaan:</a:t>
            </a:r>
          </a:p>
          <a:p>
            <a:pPr lvl="1">
              <a:buFont typeface="Arial" pitchFamily="34" charset="0"/>
              <a:buChar char="•"/>
            </a:pPr>
            <a:r>
              <a:rPr lang="fi-FI" dirty="0"/>
              <a:t> alkutuotantoon</a:t>
            </a:r>
          </a:p>
          <a:p>
            <a:pPr lvl="1">
              <a:buFont typeface="Arial" pitchFamily="34" charset="0"/>
              <a:buChar char="•"/>
            </a:pPr>
            <a:r>
              <a:rPr lang="fi-FI" dirty="0"/>
              <a:t> jalostukseen</a:t>
            </a:r>
          </a:p>
          <a:p>
            <a:pPr lvl="1">
              <a:buFont typeface="Arial" pitchFamily="34" charset="0"/>
              <a:buChar char="•"/>
            </a:pPr>
            <a:r>
              <a:rPr lang="fi-FI" dirty="0"/>
              <a:t> palveluihin.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D046F-DA4D-4F44-BDA2-B6C0DCBDA8CD}" type="slidenum">
              <a:rPr lang="fi-FI" smtClean="0"/>
              <a:pPr/>
              <a:t>2</a:t>
            </a:fld>
            <a:endParaRPr lang="fi-F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Vinkki opettajalle:</a:t>
            </a:r>
          </a:p>
          <a:p>
            <a:r>
              <a:rPr lang="fi-FI" dirty="0"/>
              <a:t>Tehtävä 4 löytyy kirjan sivulta 33.</a:t>
            </a:r>
          </a:p>
          <a:p>
            <a:endParaRPr lang="fi-FI" dirty="0"/>
          </a:p>
          <a:p>
            <a:r>
              <a:rPr lang="fi-FI" b="1" dirty="0"/>
              <a:t>Mitkä ovat talouden</a:t>
            </a:r>
          </a:p>
          <a:p>
            <a:endParaRPr lang="fi-FI" b="1" dirty="0"/>
          </a:p>
          <a:p>
            <a:pPr>
              <a:buNone/>
            </a:pPr>
            <a:r>
              <a:rPr lang="fi-FI" b="1" dirty="0"/>
              <a:t>kansallisia osa-alueita?</a:t>
            </a:r>
          </a:p>
          <a:p>
            <a:pPr>
              <a:buFont typeface="Arial" charset="0"/>
              <a:buChar char="•"/>
            </a:pPr>
            <a:r>
              <a:rPr lang="fi-FI" dirty="0"/>
              <a:t> useimmat palvelut</a:t>
            </a:r>
          </a:p>
          <a:p>
            <a:pPr>
              <a:buFont typeface="Arial" charset="0"/>
              <a:buChar char="•"/>
            </a:pPr>
            <a:r>
              <a:rPr lang="fi-FI" dirty="0"/>
              <a:t> kulutustavarat, joilla on vain paikallista kysyntää (esim. mämmi) tai joita ei kannata kuljettaa pitkiä matkoja (esim. maito) </a:t>
            </a:r>
          </a:p>
          <a:p>
            <a:pPr>
              <a:buFont typeface="Arial" charset="0"/>
              <a:buChar char="•"/>
            </a:pPr>
            <a:endParaRPr lang="fi-FI" dirty="0"/>
          </a:p>
          <a:p>
            <a:pPr>
              <a:buNone/>
            </a:pPr>
            <a:r>
              <a:rPr lang="fi-FI" b="1" dirty="0"/>
              <a:t>globaaleja osa-alueita?</a:t>
            </a:r>
          </a:p>
          <a:p>
            <a:pPr>
              <a:buFont typeface="Arial" pitchFamily="34" charset="0"/>
              <a:buChar char="•"/>
            </a:pPr>
            <a:r>
              <a:rPr lang="fi-FI" dirty="0"/>
              <a:t> osa palveluista (esim. </a:t>
            </a:r>
            <a:r>
              <a:rPr lang="fi-FI" dirty="0" err="1"/>
              <a:t>internetpalvelut</a:t>
            </a:r>
            <a:r>
              <a:rPr lang="fi-FI" dirty="0"/>
              <a:t> tai matkailupalvelut)</a:t>
            </a:r>
          </a:p>
          <a:p>
            <a:pPr>
              <a:buFont typeface="Arial" pitchFamily="34" charset="0"/>
              <a:buChar char="•"/>
            </a:pPr>
            <a:r>
              <a:rPr lang="fi-FI" dirty="0"/>
              <a:t> osa kulutustavaroista (esim. </a:t>
            </a:r>
            <a:r>
              <a:rPr lang="fi-FI" dirty="0" err="1"/>
              <a:t>internetistä</a:t>
            </a:r>
            <a:r>
              <a:rPr lang="fi-FI" dirty="0"/>
              <a:t> tilattavat kestokulutustavarat)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D046F-DA4D-4F44-BDA2-B6C0DCBDA8CD}" type="slidenum">
              <a:rPr lang="fi-FI" smtClean="0"/>
              <a:pPr/>
              <a:t>7</a:t>
            </a:fld>
            <a:endParaRPr lang="fi-F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Globalisaation talousvaikutukset  </a:t>
            </a:r>
          </a:p>
          <a:p>
            <a:endParaRPr lang="fi-FI" dirty="0"/>
          </a:p>
          <a:p>
            <a:pPr>
              <a:buFont typeface="Arial" pitchFamily="34" charset="0"/>
              <a:buChar char="•"/>
            </a:pPr>
            <a:r>
              <a:rPr lang="fi-FI" dirty="0"/>
              <a:t> Globalisaatio  vahvistui toisen maailmansodan jälkeen vapaakaupan lisääntymisen myötä.</a:t>
            </a:r>
          </a:p>
          <a:p>
            <a:pPr>
              <a:buFont typeface="Arial" pitchFamily="34" charset="0"/>
              <a:buChar char="•"/>
            </a:pPr>
            <a:r>
              <a:rPr lang="fi-FI" baseline="0" dirty="0"/>
              <a:t> </a:t>
            </a:r>
            <a:r>
              <a:rPr lang="fi-FI" dirty="0"/>
              <a:t>Nykyisin globalisaatiota kiihdyttävät</a:t>
            </a:r>
          </a:p>
          <a:p>
            <a:pPr lvl="1">
              <a:buFont typeface="Arial" pitchFamily="34" charset="0"/>
              <a:buChar char="•"/>
            </a:pPr>
            <a:r>
              <a:rPr lang="fi-FI" dirty="0"/>
              <a:t> rahoitusmarkkinoiden vapautuminen</a:t>
            </a:r>
          </a:p>
          <a:p>
            <a:pPr lvl="1">
              <a:buFont typeface="Arial" pitchFamily="34" charset="0"/>
              <a:buChar char="•"/>
            </a:pPr>
            <a:r>
              <a:rPr lang="fi-FI" dirty="0"/>
              <a:t> informaatioteknologia</a:t>
            </a:r>
          </a:p>
          <a:p>
            <a:pPr lvl="1">
              <a:buFont typeface="Arial" pitchFamily="34" charset="0"/>
              <a:buChar char="•"/>
            </a:pPr>
            <a:r>
              <a:rPr lang="fi-FI" dirty="0"/>
              <a:t> yritystoiminnan liikkuvuuden lisääntyminen.</a:t>
            </a:r>
          </a:p>
          <a:p>
            <a:pPr>
              <a:buFont typeface="Arial" pitchFamily="34" charset="0"/>
              <a:buChar char="•"/>
            </a:pPr>
            <a:r>
              <a:rPr lang="fi-FI" dirty="0"/>
              <a:t> Kaupan vapautuminen ja globalisaatio ovat edistyneet kansainvälisten sopimusten ja talousorganisaatioiden kautta.</a:t>
            </a:r>
          </a:p>
          <a:p>
            <a:pPr>
              <a:buFont typeface="Arial" pitchFamily="34" charset="0"/>
              <a:buChar char="•"/>
            </a:pPr>
            <a:r>
              <a:rPr lang="fi-FI" dirty="0"/>
              <a:t> Lue kansainvälisistä talousorganisaatioista kirjan sivulta 34. 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D046F-DA4D-4F44-BDA2-B6C0DCBDA8CD}" type="slidenum">
              <a:rPr lang="fi-FI" smtClean="0"/>
              <a:pPr/>
              <a:t>8</a:t>
            </a:fld>
            <a:endParaRPr lang="fi-F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Vinkki opettajalle:</a:t>
            </a:r>
          </a:p>
          <a:p>
            <a:r>
              <a:rPr lang="fi-FI" dirty="0"/>
              <a:t>Kuvio löytyy kirjan sivulta 32. </a:t>
            </a:r>
          </a:p>
          <a:p>
            <a:endParaRPr lang="fi-FI" dirty="0"/>
          </a:p>
          <a:p>
            <a:r>
              <a:rPr lang="fi-FI" dirty="0"/>
              <a:t>Maailman talousalueet </a:t>
            </a:r>
          </a:p>
          <a:p>
            <a:endParaRPr lang="fi-FI" dirty="0"/>
          </a:p>
          <a:p>
            <a:pPr>
              <a:buFont typeface="Arial" pitchFamily="34" charset="0"/>
              <a:buChar char="•"/>
            </a:pPr>
            <a:r>
              <a:rPr lang="fi-FI" dirty="0"/>
              <a:t> Keskeiset maaryhmät</a:t>
            </a:r>
          </a:p>
          <a:p>
            <a:pPr lvl="1"/>
            <a:r>
              <a:rPr lang="fi-FI" dirty="0"/>
              <a:t>EU-maat</a:t>
            </a:r>
          </a:p>
          <a:p>
            <a:pPr lvl="1"/>
            <a:r>
              <a:rPr lang="fi-FI" dirty="0"/>
              <a:t>Yhdysvallat</a:t>
            </a:r>
          </a:p>
          <a:p>
            <a:pPr lvl="1"/>
            <a:r>
              <a:rPr lang="fi-FI" dirty="0" err="1"/>
              <a:t>BRIC-maat</a:t>
            </a:r>
            <a:endParaRPr lang="fi-FI" dirty="0"/>
          </a:p>
          <a:p>
            <a:pPr>
              <a:buFont typeface="Arial" pitchFamily="34" charset="0"/>
              <a:buChar char="•"/>
            </a:pPr>
            <a:r>
              <a:rPr lang="fi-FI" dirty="0"/>
              <a:t> Eniten käytettyjä valuuttoja</a:t>
            </a:r>
          </a:p>
          <a:p>
            <a:pPr lvl="1"/>
            <a:r>
              <a:rPr lang="fi-FI" dirty="0"/>
              <a:t>USA:n dollari</a:t>
            </a:r>
          </a:p>
          <a:p>
            <a:pPr lvl="1"/>
            <a:r>
              <a:rPr lang="fi-FI" dirty="0"/>
              <a:t>Japanin jeni</a:t>
            </a:r>
          </a:p>
          <a:p>
            <a:pPr lvl="1"/>
            <a:r>
              <a:rPr lang="fi-FI" dirty="0"/>
              <a:t>euro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6D046F-DA4D-4F44-BDA2-B6C0DCBDA8CD}" type="slidenum">
              <a:rPr lang="fi-FI" smtClean="0"/>
              <a:pPr/>
              <a:t>9</a:t>
            </a:fld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62CC03-8ED6-44DB-8D8B-B049A153E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028B28F-8691-4D23-9962-0592DBC58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B5AE728-BA33-4833-BC11-C766B3D53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4908C12-9C71-41A3-8872-6A3B8A5F9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5BE718C-6A4B-452E-8C32-8B54DCA88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063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2AA726-6418-4A69-A57A-7C62EC463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DCE31F9-66AF-4DC8-8691-65DC9AEB5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5B0F871-A5BD-46E9-82AB-FD3B505F1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FFD5D0-49A9-40E3-98E4-D5314C473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236C690-E69B-4D0D-8089-CD27D2224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103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5D41C62D-A64D-47D3-A37C-64EBDADAB4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0D2F171-6D00-4973-9A23-DEE988A9B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C9F3865-748C-4754-AF84-E4BCEB661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574051-401C-4017-8F8B-2D4A0FBC5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5EF7920-1C19-4A64-8D0F-434F9CA40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52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F1976EE-A374-48A5-9DCF-28640A066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3DD96BF-A2DB-4BAB-9FDC-988584E90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7AF3B9-1DBD-41A6-BE90-47D7BA2DF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2AE5AA9-B35F-42B8-9C51-4457D2B30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0302E7D-757E-477F-A1A3-3DD5FC5BE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2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9DF9CC-D6A8-4925-BBFB-4A0FC6820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3A0E279-FD7C-41BC-81D8-F62367D66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98CA084-73F7-432C-8F79-7C5D1DA21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A4F0EBA-47B1-4118-B5B6-8A56ACE3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6329C95-4CFD-4324-A007-2D465F185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688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63A8021-9CA6-4BC4-83E8-9F7404095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2DCA5BE-EAD9-44ED-BEC8-4E919658D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427652D-A145-4449-BDAF-2875904F3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799F769-ED1F-4D65-A513-00A07D85A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9BD17AC-EDB9-4150-BC8E-1C00F50AE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43D1C53-0C7E-4786-B078-408B62F41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8649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687E84-C7E7-4BED-A434-55D1C7CBD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82786CD-109F-41CF-ACD5-B8E75A8B5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5DAE002-FC9D-4119-AB6D-E1F00AE62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82764BB-5E4F-4FD8-A155-B52B321C2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46D8CF8-AFD2-442A-8D07-15D47F2BAC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6F205F2-0AE6-48F2-A0E9-95253B265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5698B901-A28F-4232-981E-2D44E594C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0A7F567C-F337-4492-8FBA-D8E44F8BC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51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2A6A51-C291-4B56-9E26-F5DDB9C5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0238A37-920B-407F-8054-3482C9971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E2B0DDA-2A97-4FA1-BAAD-946FEC1DA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8C55A8E-F485-4167-8B4C-DB7B17D32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266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B3A4B69-0FA5-406B-8F89-8F5A9803D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8FC5CC8-0E77-4233-88BC-269D1FE6B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01CEE54-A89A-48A8-B6FC-032FAD807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86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AB5A4E-FE1A-4975-8254-F5EE20592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FA2086A-0A01-4FCB-8EF4-9805D5E53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BDF6779-C842-4D80-8C2D-7CEBDB32D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2658749-1B03-48FC-9DEB-CBF5EA4D5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86D4435-21FF-451F-8379-625A7B481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97ECF63-518B-42A8-A99F-E7E9D17A5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3047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5107E7-A820-4A3F-A698-940985A7D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26BDDAA-5F3A-4254-A5B8-C071283E7B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3950F04-EB0C-4CB0-BB3E-C8BC1B3BC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4000E5-5730-4A58-A791-7BCE02DD0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FD6E95A-1C98-4696-A7F3-FAA2ECD59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7ABD950-9CE2-4D50-BCF0-BF35792B8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077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05DF3A8-A34E-4201-99ED-34A6AB7BD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10B27F4-5024-46B3-AE65-56B5B0EC2F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95C3C0B-723D-4320-AFD6-A3095CCE06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A0BAD-D582-4C09-9CDF-887CBE9A8775}" type="datetimeFigureOut">
              <a:rPr lang="fi-FI" smtClean="0"/>
              <a:t>10.8.2021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75E0BB0-D720-4035-AAB6-981FC5EC03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4F6F5A0-285D-4591-9C9C-CAE0909640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1EF2D-5999-4351-8801-391AAB3C1529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2E099266-C7BA-49B1-849E-F55D7BF9037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7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2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7169" y="2916000"/>
            <a:ext cx="4277661" cy="3347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tsikko 1">
            <a:extLst>
              <a:ext uri="{FF2B5EF4-FFF2-40B4-BE49-F238E27FC236}">
                <a16:creationId xmlns:a16="http://schemas.microsoft.com/office/drawing/2014/main" id="{C6E9F9CC-3CE1-AF49-97A5-4215A1BE3209}"/>
              </a:ext>
            </a:extLst>
          </p:cNvPr>
          <p:cNvSpPr txBox="1">
            <a:spLocks/>
          </p:cNvSpPr>
          <p:nvPr/>
        </p:nvSpPr>
        <p:spPr>
          <a:xfrm>
            <a:off x="1524000" y="540000"/>
            <a:ext cx="9144000" cy="14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i-FI" sz="6000" spc="-1" dirty="0">
                <a:solidFill>
                  <a:srgbClr val="000000"/>
                </a:solidFill>
                <a:latin typeface="Calibri"/>
              </a:rPr>
              <a:t>2 Suomi ja </a:t>
            </a:r>
          </a:p>
          <a:p>
            <a:pPr algn="ctr"/>
            <a:r>
              <a:rPr lang="fi-FI" sz="6000" spc="-1">
                <a:solidFill>
                  <a:srgbClr val="000000"/>
                </a:solidFill>
                <a:latin typeface="Calibri"/>
              </a:rPr>
              <a:t>kansainvälinen </a:t>
            </a:r>
            <a:r>
              <a:rPr lang="fi-FI" sz="6000" spc="-1" dirty="0">
                <a:solidFill>
                  <a:srgbClr val="000000"/>
                </a:solidFill>
                <a:latin typeface="Calibri"/>
              </a:rPr>
              <a:t>talous</a:t>
            </a:r>
            <a:endParaRPr lang="fi-FI" sz="6000" dirty="0"/>
          </a:p>
        </p:txBody>
      </p:sp>
      <p:sp>
        <p:nvSpPr>
          <p:cNvPr id="7" name="Sisällön paikkamerkki 2">
            <a:extLst>
              <a:ext uri="{FF2B5EF4-FFF2-40B4-BE49-F238E27FC236}">
                <a16:creationId xmlns:a16="http://schemas.microsoft.com/office/drawing/2014/main" id="{31A1C130-5AB2-A949-978F-3D60C6029F9C}"/>
              </a:ext>
            </a:extLst>
          </p:cNvPr>
          <p:cNvSpPr txBox="1">
            <a:spLocks/>
          </p:cNvSpPr>
          <p:nvPr/>
        </p:nvSpPr>
        <p:spPr>
          <a:xfrm>
            <a:off x="838200" y="2196000"/>
            <a:ext cx="10515600" cy="72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i-FI" dirty="0"/>
              <a:t>Muistiinpanot</a:t>
            </a:r>
          </a:p>
        </p:txBody>
      </p:sp>
    </p:spTree>
    <p:extLst>
      <p:ext uri="{BB962C8B-B14F-4D97-AF65-F5344CB8AC3E}">
        <p14:creationId xmlns:p14="http://schemas.microsoft.com/office/powerpoint/2010/main" val="2390221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800" y="363600"/>
            <a:ext cx="8544340" cy="1143000"/>
          </a:xfrm>
        </p:spPr>
        <p:txBody>
          <a:bodyPr>
            <a:normAutofit/>
          </a:bodyPr>
          <a:lstStyle/>
          <a:p>
            <a:r>
              <a:rPr lang="fi-FI" dirty="0"/>
              <a:t>Suomen elinkeinorakenteen muutos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800" y="1825200"/>
            <a:ext cx="9648478" cy="4153928"/>
          </a:xfrm>
        </p:spPr>
        <p:txBody>
          <a:bodyPr>
            <a:noAutofit/>
          </a:bodyPr>
          <a:lstStyle/>
          <a:p>
            <a:r>
              <a:rPr lang="fi-FI" dirty="0"/>
              <a:t>Taloudessa syntyvä tuotanto (BKT) jaetaan kolmeen toimialaan:</a:t>
            </a:r>
          </a:p>
          <a:p>
            <a:pPr lvl="1">
              <a:buFont typeface="Järjestelmäfontti"/>
              <a:buChar char="–"/>
            </a:pPr>
            <a:r>
              <a:rPr lang="fi-FI" sz="2600" dirty="0"/>
              <a:t>alkutuotantoon</a:t>
            </a:r>
          </a:p>
          <a:p>
            <a:pPr lvl="1">
              <a:buFont typeface="Järjestelmäfontti"/>
              <a:buChar char="–"/>
            </a:pPr>
            <a:r>
              <a:rPr lang="fi-FI" sz="2600" dirty="0"/>
              <a:t>jalostukseen</a:t>
            </a:r>
          </a:p>
          <a:p>
            <a:pPr lvl="1">
              <a:buFont typeface="Järjestelmäfontti"/>
              <a:buChar char="–"/>
            </a:pPr>
            <a:r>
              <a:rPr lang="fi-FI" sz="2600" dirty="0"/>
              <a:t>palveluihin.</a:t>
            </a:r>
          </a:p>
          <a:p>
            <a:r>
              <a:rPr lang="fi-FI" dirty="0"/>
              <a:t>Kolmijako on sikäli vanhentunut, koska palveluihin laskettava tietotyö voisi olla oma toimialansa suurimpana työllistäjänä.</a:t>
            </a:r>
          </a:p>
          <a:p>
            <a:r>
              <a:rPr lang="fi-FI" dirty="0"/>
              <a:t>Alkutuotannon osuus on suuri köyhissä ja kehittymättömissä talouksissa.</a:t>
            </a:r>
          </a:p>
          <a:p>
            <a:pPr lvl="1"/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431780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55A6DBE-61A4-49EE-8A56-E69662A76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Suomen elinkeinorakenteen muutos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60789F1-8865-470D-BD8A-A4BE061CFEA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Mitkä tekijät selittävät palveluiden osuuden kehitystä Suomen taloudessa 1960-luvulta eteenpäin?</a:t>
            </a:r>
          </a:p>
          <a:p>
            <a:r>
              <a:rPr lang="fi-FI" dirty="0"/>
              <a:t>Miten jalostuksen osuus Suomen taloudessa on muuttunut?</a:t>
            </a:r>
          </a:p>
          <a:p>
            <a:endParaRPr lang="fi-FI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1E08C25B-62D0-40F2-8223-47A00FB475EC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611810" y="2491741"/>
            <a:ext cx="5095208" cy="3539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73308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BCA98F-34AB-4827-B302-08E12896F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Suomen elinkeinorakenteen muutos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E177931-5AAC-43EE-9DA5-829E07ABB9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i-FI" dirty="0"/>
              <a:t>Suomessa maatalous oli suurin elinkeino 1950-luvulle asti.</a:t>
            </a:r>
          </a:p>
          <a:p>
            <a:r>
              <a:rPr lang="fi-FI" dirty="0"/>
              <a:t>Teollisuuden osuus työpaikoista kasvoi 1950-luvulta 1970-luvulle</a:t>
            </a:r>
          </a:p>
          <a:p>
            <a:pPr marL="457200" lvl="1" indent="0">
              <a:buNone/>
            </a:pPr>
            <a:r>
              <a:rPr lang="fi-FI" sz="2600" dirty="0"/>
              <a:t>– sotakorvaukset</a:t>
            </a:r>
          </a:p>
          <a:p>
            <a:pPr marL="457200" lvl="1" indent="0">
              <a:buNone/>
            </a:pPr>
            <a:r>
              <a:rPr lang="fi-FI" sz="2600" dirty="0"/>
              <a:t>– vientiteollisuuden lisääntyminen</a:t>
            </a:r>
          </a:p>
          <a:p>
            <a:pPr marL="360000" lvl="1" indent="0">
              <a:buNone/>
            </a:pPr>
            <a:r>
              <a:rPr lang="fi-FI" dirty="0">
                <a:sym typeface="Wingdings" panose="05000000000000000000" pitchFamily="2" charset="2"/>
              </a:rPr>
              <a:t>→ </a:t>
            </a:r>
            <a:r>
              <a:rPr lang="fi-FI" sz="2600" dirty="0">
                <a:sym typeface="Wingdings" panose="05000000000000000000" pitchFamily="2" charset="2"/>
              </a:rPr>
              <a:t>työpaikkojen ja tulojen lisääntyminen; kauppa ja palvelualat kasvoivat.</a:t>
            </a:r>
          </a:p>
          <a:p>
            <a:pPr marL="360000" indent="0">
              <a:spcBef>
                <a:spcPts val="500"/>
              </a:spcBef>
              <a:buNone/>
            </a:pPr>
            <a:r>
              <a:rPr lang="fi-FI" sz="2400" dirty="0">
                <a:sym typeface="Wingdings" panose="05000000000000000000" pitchFamily="2" charset="2"/>
              </a:rPr>
              <a:t>→ </a:t>
            </a:r>
            <a:r>
              <a:rPr lang="fi-FI" sz="2600" dirty="0">
                <a:sym typeface="Wingdings" panose="05000000000000000000" pitchFamily="2" charset="2"/>
              </a:rPr>
              <a:t>Julkiset ja yksityiset palvelut olivat suurin työllistäjä 1960-luvun lopulla.</a:t>
            </a:r>
          </a:p>
          <a:p>
            <a:r>
              <a:rPr lang="fi-FI" dirty="0"/>
              <a:t>Globalisaatio ja digitalisaatio ovat muuttaneet tuotantorakennetta viimeisten vuosikymmenien aikana.</a:t>
            </a:r>
          </a:p>
          <a:p>
            <a:endParaRPr lang="fi-FI" dirty="0"/>
          </a:p>
          <a:p>
            <a:endParaRPr lang="fi-FI" dirty="0"/>
          </a:p>
          <a:p>
            <a:pPr lvl="1"/>
            <a:endParaRPr lang="fi-FI" sz="2800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29024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249AEE9-5328-4814-87D7-1B7C966DF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530" y="1825200"/>
            <a:ext cx="10515600" cy="4351338"/>
          </a:xfrm>
        </p:spPr>
        <p:txBody>
          <a:bodyPr>
            <a:normAutofit/>
          </a:bodyPr>
          <a:lstStyle/>
          <a:p>
            <a:r>
              <a:rPr lang="fi-FI" dirty="0"/>
              <a:t>Toinen teollinen vallankumous 2000-luvulla</a:t>
            </a:r>
          </a:p>
          <a:p>
            <a:r>
              <a:rPr lang="fi-FI" dirty="0"/>
              <a:t>Metsäteollisuuden kilpailukyvyn heikkeneminen globaalissa taloudessa</a:t>
            </a:r>
          </a:p>
          <a:p>
            <a:pPr marL="457200" lvl="1" indent="0">
              <a:buNone/>
            </a:pPr>
            <a:r>
              <a:rPr lang="fi-FI" sz="2600" dirty="0">
                <a:sym typeface="Wingdings" panose="05000000000000000000" pitchFamily="2" charset="2"/>
              </a:rPr>
              <a:t>→ tuotantoyksiköiden sulkeminen/siirtäminen</a:t>
            </a:r>
          </a:p>
          <a:p>
            <a:pPr marL="457200" lvl="1" indent="0">
              <a:buNone/>
            </a:pPr>
            <a:r>
              <a:rPr lang="fi-FI" sz="2600" dirty="0">
                <a:sym typeface="Wingdings" panose="05000000000000000000" pitchFamily="2" charset="2"/>
              </a:rPr>
              <a:t>→ vahvistaa aluekehityksen kahtiajakoa Suomessa.</a:t>
            </a:r>
          </a:p>
          <a:p>
            <a:pPr marL="457200" lvl="1" indent="0">
              <a:buNone/>
            </a:pPr>
            <a:endParaRPr lang="fi-FI" sz="2800" dirty="0">
              <a:sym typeface="Wingdings" panose="05000000000000000000" pitchFamily="2" charset="2"/>
            </a:endParaRPr>
          </a:p>
          <a:p>
            <a:r>
              <a:rPr lang="fi-FI" dirty="0">
                <a:sym typeface="Wingdings" panose="05000000000000000000" pitchFamily="2" charset="2"/>
              </a:rPr>
              <a:t>Rajanveto teollisuuden ja palvelualojen välillä on hälvennyt</a:t>
            </a:r>
          </a:p>
          <a:p>
            <a:pPr lvl="1">
              <a:buFont typeface="Järjestelmäfontti"/>
              <a:buChar char="–"/>
            </a:pPr>
            <a:r>
              <a:rPr lang="fi-FI" sz="2600" dirty="0">
                <a:sym typeface="Wingdings" panose="05000000000000000000" pitchFamily="2" charset="2"/>
              </a:rPr>
              <a:t>teollisuus ulkoistaa aiemmin itse tuottamiaan palveluita: siivous, kuljetus, kirjanpito, markkinointi, viestintä….</a:t>
            </a:r>
          </a:p>
          <a:p>
            <a:pPr lvl="1">
              <a:buFontTx/>
              <a:buChar char="-"/>
            </a:pPr>
            <a:endParaRPr lang="fi-FI" sz="28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fi-FI" sz="28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fi-FI" sz="28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fi-FI" sz="28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fi-FI" sz="2800" dirty="0"/>
          </a:p>
          <a:p>
            <a:pPr marL="457200" lvl="1" indent="0">
              <a:buNone/>
            </a:pPr>
            <a:endParaRPr lang="fi-FI" sz="2800" dirty="0"/>
          </a:p>
          <a:p>
            <a:pPr marL="457200" lvl="1" indent="0">
              <a:buNone/>
            </a:pP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3017350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88FC6C-E692-4EDC-BD02-C07F8A1DA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Aluekehitys Suomessa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871A128B-B937-42C6-A982-4BCE202A0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97491" cy="4351338"/>
          </a:xfrm>
        </p:spPr>
        <p:txBody>
          <a:bodyPr>
            <a:noAutofit/>
          </a:bodyPr>
          <a:lstStyle/>
          <a:p>
            <a:r>
              <a:rPr lang="fi-FI" dirty="0"/>
              <a:t>Talouden globalisaatio on kärjistänyt aluekehityksen eroja kasvukeskuksiin ja muuttotappioalueisiin.</a:t>
            </a:r>
          </a:p>
          <a:p>
            <a:r>
              <a:rPr lang="fi-FI" dirty="0"/>
              <a:t>Markkinavoimat eli kysyntä ja tarjonta ohjaavat aluekehitystä </a:t>
            </a:r>
          </a:p>
          <a:p>
            <a:pPr lvl="1">
              <a:spcBef>
                <a:spcPts val="200"/>
              </a:spcBef>
              <a:buFont typeface="Järjestelmäfontti"/>
              <a:buChar char="–"/>
            </a:pPr>
            <a:r>
              <a:rPr lang="fi-FI" sz="2600" dirty="0"/>
              <a:t>yritystoiminta syntyy sinne missä tuotannon edellytykset </a:t>
            </a:r>
            <a:br>
              <a:rPr lang="fi-FI" sz="2600" dirty="0"/>
            </a:br>
            <a:r>
              <a:rPr lang="fi-FI" sz="2600" dirty="0"/>
              <a:t>parhaimmat: markkinat, työvoima, raaka-aineet, </a:t>
            </a:r>
            <a:br>
              <a:rPr lang="fi-FI" sz="2600" dirty="0"/>
            </a:br>
            <a:r>
              <a:rPr lang="fi-FI" sz="2600" dirty="0"/>
              <a:t>liikenneyhteydet</a:t>
            </a:r>
          </a:p>
          <a:p>
            <a:pPr lvl="1">
              <a:spcBef>
                <a:spcPts val="200"/>
              </a:spcBef>
              <a:buFont typeface="Järjestelmäfontti"/>
              <a:buChar char="–"/>
            </a:pPr>
            <a:r>
              <a:rPr lang="fi-FI" sz="2600" dirty="0"/>
              <a:t>työpaikat syntyvät sinne missä on yritystoimintaa.</a:t>
            </a:r>
          </a:p>
          <a:p>
            <a:r>
              <a:rPr lang="fi-FI" dirty="0"/>
              <a:t>Aluekehitystä tasoittavia asioita:</a:t>
            </a:r>
          </a:p>
          <a:p>
            <a:pPr lvl="1">
              <a:spcBef>
                <a:spcPts val="200"/>
              </a:spcBef>
              <a:buFont typeface="Järjestelmäfontti"/>
              <a:buChar char="–"/>
            </a:pPr>
            <a:r>
              <a:rPr lang="fi-FI" sz="2600" dirty="0"/>
              <a:t>tietotyö</a:t>
            </a:r>
          </a:p>
          <a:p>
            <a:pPr lvl="1">
              <a:spcBef>
                <a:spcPts val="200"/>
              </a:spcBef>
              <a:buFont typeface="Järjestelmäfontti"/>
              <a:buChar char="–"/>
            </a:pPr>
            <a:r>
              <a:rPr lang="fi-FI" sz="2600" dirty="0"/>
              <a:t>asumisen hinta</a:t>
            </a:r>
          </a:p>
          <a:p>
            <a:pPr lvl="1">
              <a:spcBef>
                <a:spcPts val="200"/>
              </a:spcBef>
              <a:buFont typeface="Järjestelmäfontti"/>
              <a:buChar char="–"/>
            </a:pPr>
            <a:r>
              <a:rPr lang="fi-FI" sz="2600" dirty="0"/>
              <a:t>elämänlaatu</a:t>
            </a:r>
          </a:p>
          <a:p>
            <a:pPr lvl="1">
              <a:spcBef>
                <a:spcPts val="200"/>
              </a:spcBef>
              <a:buFont typeface="Järjestelmäfontti"/>
              <a:buChar char="–"/>
            </a:pPr>
            <a:r>
              <a:rPr lang="fi-FI" sz="2600" dirty="0"/>
              <a:t>julkisen vallan aluepolitiikka.</a:t>
            </a:r>
          </a:p>
          <a:p>
            <a:endParaRPr lang="fi-FI" dirty="0"/>
          </a:p>
          <a:p>
            <a:pPr marL="457200" lvl="1" indent="0">
              <a:buNone/>
            </a:pPr>
            <a:endParaRPr lang="fi-FI" sz="2800" dirty="0"/>
          </a:p>
          <a:p>
            <a:endParaRPr lang="fi-FI" dirty="0"/>
          </a:p>
        </p:txBody>
      </p:sp>
      <p:pic>
        <p:nvPicPr>
          <p:cNvPr id="4" name="Kuva 3" descr="Kuva, joka sisältää kohteen kartta&#10;&#10;Kuvaus luotu automaattisesti">
            <a:extLst>
              <a:ext uri="{FF2B5EF4-FFF2-40B4-BE49-F238E27FC236}">
                <a16:creationId xmlns:a16="http://schemas.microsoft.com/office/drawing/2014/main" id="{60A98038-868F-B947-9EAF-E6F34BDE88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9690" y="3138430"/>
            <a:ext cx="2286000" cy="367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595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Mitkä ovat talouden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fi-FI" b="1" dirty="0"/>
              <a:t>kansallisia osa-alueita?</a:t>
            </a:r>
          </a:p>
          <a:p>
            <a:pPr>
              <a:buFont typeface="Arial" charset="0"/>
              <a:buChar char="•"/>
            </a:pPr>
            <a:r>
              <a:rPr lang="fi-FI" dirty="0"/>
              <a:t>useimmat palvelut</a:t>
            </a:r>
          </a:p>
          <a:p>
            <a:pPr>
              <a:buFont typeface="Arial" charset="0"/>
              <a:buChar char="•"/>
            </a:pPr>
            <a:r>
              <a:rPr lang="fi-FI" dirty="0"/>
              <a:t>kulutustavarat, joilla on vain paikallista kysyntää (esim. mämmi) tai joita ei kannata kuljettaa pitkiä matkoja (esim. maito) </a:t>
            </a:r>
          </a:p>
          <a:p>
            <a:pPr>
              <a:buNone/>
            </a:pPr>
            <a:endParaRPr lang="fi-FI" dirty="0"/>
          </a:p>
          <a:p>
            <a:pPr lvl="1"/>
            <a:endParaRPr lang="fi-FI" dirty="0"/>
          </a:p>
        </p:txBody>
      </p:sp>
      <p:sp>
        <p:nvSpPr>
          <p:cNvPr id="6" name="Sisällön paikkamerkki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fi-FI" b="1" dirty="0"/>
              <a:t>globaaleja osa-alueita?</a:t>
            </a:r>
          </a:p>
          <a:p>
            <a:r>
              <a:rPr lang="fi-FI" dirty="0"/>
              <a:t>osa palveluista (esim. </a:t>
            </a:r>
            <a:r>
              <a:rPr lang="fi-FI" dirty="0" err="1"/>
              <a:t>internetpalvelut</a:t>
            </a:r>
            <a:r>
              <a:rPr lang="fi-FI" dirty="0"/>
              <a:t> tai matkailupalvelut)</a:t>
            </a:r>
          </a:p>
          <a:p>
            <a:r>
              <a:rPr lang="fi-FI" dirty="0"/>
              <a:t>osa kulutustavaroista (esim. </a:t>
            </a:r>
            <a:r>
              <a:rPr lang="fi-FI" dirty="0" err="1"/>
              <a:t>internetistä</a:t>
            </a:r>
            <a:r>
              <a:rPr lang="fi-FI" dirty="0"/>
              <a:t> tilattavat kestokulutustavarat)</a:t>
            </a:r>
          </a:p>
          <a:p>
            <a:pPr>
              <a:buNone/>
            </a:pP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236508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838800" y="363600"/>
            <a:ext cx="8229600" cy="1143000"/>
          </a:xfrm>
        </p:spPr>
        <p:txBody>
          <a:bodyPr/>
          <a:lstStyle/>
          <a:p>
            <a:r>
              <a:rPr lang="fi-FI" dirty="0"/>
              <a:t>Globalisaation talousvaikutukset 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Globalisaatio  vahvistui toisen maailmansodan jälkeen vapaakaupan lisääntymisen myötä.</a:t>
            </a:r>
          </a:p>
          <a:p>
            <a:r>
              <a:rPr lang="fi-FI" dirty="0"/>
              <a:t> Nykyisin globalisaatiota kiihdyttävät</a:t>
            </a:r>
          </a:p>
          <a:p>
            <a:pPr lvl="1">
              <a:buFont typeface="Järjestelmäfontti"/>
              <a:buChar char="–"/>
            </a:pPr>
            <a:r>
              <a:rPr lang="fi-FI" sz="2600" dirty="0"/>
              <a:t>rahoitusmarkkinoiden vapautuminen</a:t>
            </a:r>
          </a:p>
          <a:p>
            <a:pPr lvl="1">
              <a:buFont typeface="Järjestelmäfontti"/>
              <a:buChar char="–"/>
            </a:pPr>
            <a:r>
              <a:rPr lang="fi-FI" sz="2600" dirty="0"/>
              <a:t>informaatioteknologia</a:t>
            </a:r>
          </a:p>
          <a:p>
            <a:pPr lvl="1">
              <a:buFont typeface="Järjestelmäfontti"/>
              <a:buChar char="–"/>
            </a:pPr>
            <a:r>
              <a:rPr lang="fi-FI" sz="2600" dirty="0"/>
              <a:t>yritystoiminnan liikkuvuuden lisääntyminen.</a:t>
            </a:r>
          </a:p>
          <a:p>
            <a:r>
              <a:rPr lang="fi-FI" dirty="0"/>
              <a:t>Kaupan vapautuminen ja globalisaatio ovat edistyneet kansainvälisten sopimusten ja talousorganisaatioiden kautta.</a:t>
            </a:r>
          </a:p>
          <a:p>
            <a:r>
              <a:rPr lang="fi-FI" dirty="0"/>
              <a:t>Lue kansainvälisistä talousorganisaatioista kappaleesta </a:t>
            </a:r>
            <a:r>
              <a:rPr lang="fi-FI" i="1" dirty="0"/>
              <a:t>Kansainvälisiä talousorganisaatioita</a:t>
            </a:r>
            <a:r>
              <a:rPr lang="fi-FI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838800" y="274638"/>
            <a:ext cx="8229600" cy="1143000"/>
          </a:xfrm>
        </p:spPr>
        <p:txBody>
          <a:bodyPr>
            <a:normAutofit/>
          </a:bodyPr>
          <a:lstStyle/>
          <a:p>
            <a:r>
              <a:rPr lang="fi-FI" dirty="0"/>
              <a:t>Maailman talousalueet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8" name="Sisällön paikkamerkki 7"/>
          <p:cNvSpPr>
            <a:spLocks noGrp="1"/>
          </p:cNvSpPr>
          <p:nvPr>
            <p:ph sz="half" idx="2"/>
          </p:nvPr>
        </p:nvSpPr>
        <p:spPr>
          <a:xfrm>
            <a:off x="7513192" y="2005011"/>
            <a:ext cx="4412800" cy="4351338"/>
          </a:xfrm>
        </p:spPr>
        <p:txBody>
          <a:bodyPr>
            <a:normAutofit/>
          </a:bodyPr>
          <a:lstStyle/>
          <a:p>
            <a:r>
              <a:rPr lang="fi-FI" dirty="0"/>
              <a:t>Keskeiset maaryhmät</a:t>
            </a:r>
          </a:p>
          <a:p>
            <a:pPr lvl="1"/>
            <a:r>
              <a:rPr lang="fi-FI" dirty="0"/>
              <a:t>EU-maat</a:t>
            </a:r>
          </a:p>
          <a:p>
            <a:pPr lvl="1"/>
            <a:r>
              <a:rPr lang="fi-FI" dirty="0"/>
              <a:t>Yhdysvallat</a:t>
            </a:r>
          </a:p>
          <a:p>
            <a:pPr lvl="1"/>
            <a:r>
              <a:rPr lang="fi-FI" dirty="0" err="1"/>
              <a:t>BRIC-maat</a:t>
            </a:r>
            <a:endParaRPr lang="fi-FI" dirty="0"/>
          </a:p>
          <a:p>
            <a:r>
              <a:rPr lang="fi-FI" dirty="0"/>
              <a:t>Eniten käytettyjä valuuttoja</a:t>
            </a:r>
          </a:p>
          <a:p>
            <a:pPr lvl="1"/>
            <a:r>
              <a:rPr lang="fi-FI" dirty="0"/>
              <a:t>USA:n dollari</a:t>
            </a:r>
          </a:p>
          <a:p>
            <a:pPr lvl="1"/>
            <a:r>
              <a:rPr lang="fi-FI" dirty="0"/>
              <a:t>Japanin jeni</a:t>
            </a:r>
          </a:p>
          <a:p>
            <a:pPr lvl="1"/>
            <a:r>
              <a:rPr lang="fi-FI" dirty="0"/>
              <a:t>euro</a:t>
            </a:r>
          </a:p>
          <a:p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98C0E04E-9B89-5E40-A83B-84A57802B6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008" y="1417638"/>
            <a:ext cx="6966065" cy="48955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500</Words>
  <Application>Microsoft Macintosh PowerPoint</Application>
  <PresentationFormat>Laajakuva</PresentationFormat>
  <Paragraphs>115</Paragraphs>
  <Slides>9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Järjestelmäfontti</vt:lpstr>
      <vt:lpstr>Office-teema</vt:lpstr>
      <vt:lpstr>PowerPoint-esitys</vt:lpstr>
      <vt:lpstr>Suomen elinkeinorakenteen muutos</vt:lpstr>
      <vt:lpstr>Suomen elinkeinorakenteen muutos</vt:lpstr>
      <vt:lpstr>Suomen elinkeinorakenteen muutos</vt:lpstr>
      <vt:lpstr>PowerPoint-esitys</vt:lpstr>
      <vt:lpstr>Aluekehitys Suomessa</vt:lpstr>
      <vt:lpstr>Mitkä ovat talouden</vt:lpstr>
      <vt:lpstr>Globalisaation talousvaikutukset </vt:lpstr>
      <vt:lpstr>Maailman talousalueet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Minna Sallanen</dc:creator>
  <cp:lastModifiedBy>Anu Mikkonen</cp:lastModifiedBy>
  <cp:revision>20</cp:revision>
  <dcterms:created xsi:type="dcterms:W3CDTF">2020-11-26T06:08:36Z</dcterms:created>
  <dcterms:modified xsi:type="dcterms:W3CDTF">2021-08-10T15:12:24Z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949052526</vt:i4>
  </property>
  <property fmtid="{D5CDD505-2E9C-101B-9397-08002B2CF9AE}" pid="3" name="_NewReviewCycle">
    <vt:lpwstr/>
  </property>
  <property fmtid="{D5CDD505-2E9C-101B-9397-08002B2CF9AE}" pid="4" name="_EmailSubject">
    <vt:lpwstr>Kanta 2 kirjan I luvun opemateriaalit</vt:lpwstr>
  </property>
  <property fmtid="{D5CDD505-2E9C-101B-9397-08002B2CF9AE}" pid="5" name="_AuthorEmail">
    <vt:lpwstr>Jaana.Nieminen@tampere.fi</vt:lpwstr>
  </property>
  <property fmtid="{D5CDD505-2E9C-101B-9397-08002B2CF9AE}" pid="6" name="_AuthorEmailDisplayName">
    <vt:lpwstr>Nieminen Jaana</vt:lpwstr>
  </property>
</Properties>
</file>