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76" r:id="rId2"/>
    <p:sldId id="377" r:id="rId3"/>
    <p:sldId id="378" r:id="rId4"/>
    <p:sldId id="379" r:id="rId5"/>
    <p:sldId id="380" r:id="rId6"/>
    <p:sldId id="381" r:id="rId7"/>
    <p:sldId id="38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2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6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69C5E6FF-D160-D141-B80A-20E721B8417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1">
            <a:extLst>
              <a:ext uri="{FF2B5EF4-FFF2-40B4-BE49-F238E27FC236}">
                <a16:creationId xmlns:a16="http://schemas.microsoft.com/office/drawing/2014/main" id="{7EB406E2-42DF-1244-B66B-1BE809B3482B}"/>
              </a:ext>
            </a:extLst>
          </p:cNvPr>
          <p:cNvSpPr txBox="1">
            <a:spLocks/>
          </p:cNvSpPr>
          <p:nvPr/>
        </p:nvSpPr>
        <p:spPr>
          <a:xfrm>
            <a:off x="838200" y="540000"/>
            <a:ext cx="105156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18 Tulopolitiikassa päätetään palkoista ja muista työehdoista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FCC5DA9A-F320-D343-9E99-502972810EF9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  <p:pic>
        <p:nvPicPr>
          <p:cNvPr id="11" name="Kuva 10" descr="Kuva, joka sisältää kohteen teksti, henkilö&#10;&#10;Kuvaus luotu automaattisesti">
            <a:extLst>
              <a:ext uri="{FF2B5EF4-FFF2-40B4-BE49-F238E27FC236}">
                <a16:creationId xmlns:a16="http://schemas.microsoft.com/office/drawing/2014/main" id="{104F6458-8998-B14E-BFF0-1EA477106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350" y="2916000"/>
            <a:ext cx="2781300" cy="394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62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058D26-F51A-47E5-AB54-20C7E6EFF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Tulopolitiikka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9E6F2D-A6DB-4F22-8DA1-11E6DED5E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Tulopolitiikalla pyritään vaikuttamaan palkansaajien </a:t>
            </a:r>
            <a:r>
              <a:rPr lang="fi-FI" b="1" dirty="0"/>
              <a:t>ostovoimaan</a:t>
            </a:r>
            <a:r>
              <a:rPr lang="fi-FI" dirty="0"/>
              <a:t> ja toisaalta yritysten kilpailukykyyn.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Palkoista voidaan sopia kolmella tasolla: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keskitetysti keskusjärjestötasolla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liittokohtaisesti (toimialakohtaisesti) ammattiliittojen kesken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paikallisesti työpaikoilla.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Suomessa ns. keskitetty tulopoliittinen järjestelmä (TUPO) 1960-luvulta 2000-luvulle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valtio (hallitus) mukana tulonsiirtopolitiikan ja verotuksen kautta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palkankorotuksista ja muista työehdoista sovittiin keskusjärjestöjen tasolla, ja sopimus sitoi lähes kaikkia ammattiliittoja.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552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A6E492-A18F-44D7-BF62-28679E99E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872CF2E-13C8-4678-AE2C-34F399CE8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</a:pPr>
            <a:r>
              <a:rPr lang="fi-FI" dirty="0"/>
              <a:t>Nykyään palkoista sovitaan liittokohtaisesti eli hajautetulla järjestelmällä.</a:t>
            </a:r>
          </a:p>
          <a:p>
            <a:pPr marL="270000" indent="-270000">
              <a:spcBef>
                <a:spcPts val="500"/>
              </a:spcBef>
            </a:pPr>
            <a:r>
              <a:rPr lang="fi-FI" dirty="0"/>
              <a:t>Keskustelua siirtymisestä paikalliseen sopimiseen käydään yhteiskunnassa jatkuvasti: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poliittinen vasemmisto ja ammattijärjestöt vastustavat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poliittinen keskusta-oikeisto ja (suuret) yritykset kannattavat.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235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3D9697D4-89E1-CC40-B35B-E2B0B958B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034" y="1423416"/>
            <a:ext cx="7329932" cy="4011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49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E0ADF2-4281-484E-96D9-AF43A809E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Keskitetty vai  hajautettu sopiminen ? 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68BF7EE-A6FC-4525-8335-5C15A7145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93611"/>
            <a:ext cx="5354639" cy="823912"/>
          </a:xfrm>
        </p:spPr>
        <p:txBody>
          <a:bodyPr>
            <a:noAutofit/>
          </a:bodyPr>
          <a:lstStyle/>
          <a:p>
            <a:r>
              <a:rPr lang="fi-FI" sz="2800" dirty="0"/>
              <a:t>Argumentteja hajautetun puolesta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089F22A-4208-4774-B2DA-DA6FC1D89F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lIns="90000"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sz="2600" dirty="0"/>
              <a:t>Keskitetyssä sopimisessa ei oteta tarpeeksi huomioon alakohtaisia ja yrityskohtaisia huolia. Työnantajan vaatimus on, että liitot neuvottelisivat alakohtaisista ehdoista.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sz="2600" dirty="0"/>
              <a:t>Alakohtaiset ja yrityskohtaiset erot palkanmaksukyvyssä ovat niin suuria, että tupo ei toimi . Palkkojen maksu ei noudata yrityskohtaista palkanmaksuvaraa.</a:t>
            </a:r>
          </a:p>
          <a:p>
            <a:pPr marL="270000" indent="-270000">
              <a:spcBef>
                <a:spcPts val="500"/>
              </a:spcBef>
            </a:pPr>
            <a:endParaRPr lang="fi-FI" sz="2600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E8A91D7-2F44-421D-8165-DC09E3FEF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9207" y="1593611"/>
            <a:ext cx="5183188" cy="823912"/>
          </a:xfrm>
        </p:spPr>
        <p:txBody>
          <a:bodyPr>
            <a:normAutofit/>
          </a:bodyPr>
          <a:lstStyle/>
          <a:p>
            <a:r>
              <a:rPr lang="fi-FI" sz="2800" dirty="0"/>
              <a:t>Argumentteja keskitetyn puolesta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A29FBE7B-1047-4CF4-97E9-7ECF22C806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9207" y="2505075"/>
            <a:ext cx="5183188" cy="3684588"/>
          </a:xfrm>
        </p:spPr>
        <p:txBody>
          <a:bodyPr>
            <a:no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sz="2600" dirty="0"/>
              <a:t>Liitto- tai yrityskohtaisissa palkkaneuvotteluissa ei voi ottaa samalla tavalla huomioon koko kansantalouden etua.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sz="2600" dirty="0"/>
              <a:t>Keskitetyllä ratkaisulla voidaan varmistaa työrauha tärkeimmillä toimialoilla 2–3 vuodeksi.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sz="2600" dirty="0"/>
              <a:t>Hajautettu ratkaisu voi johtaa palkkakilpailuun.</a:t>
            </a:r>
          </a:p>
          <a:p>
            <a:pPr marL="270000" indent="-270000">
              <a:spcBef>
                <a:spcPts val="500"/>
              </a:spcBef>
            </a:pPr>
            <a:endParaRPr lang="fi-FI" sz="2600" dirty="0"/>
          </a:p>
        </p:txBody>
      </p:sp>
    </p:spTree>
    <p:extLst>
      <p:ext uri="{BB962C8B-B14F-4D97-AF65-F5344CB8AC3E}">
        <p14:creationId xmlns:p14="http://schemas.microsoft.com/office/powerpoint/2010/main" val="4243396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F61A9B5-03F8-4A75-848F-4608783D0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Käsitteitä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6DCB701-0AFC-4BF4-B8D9-89EA130B0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u="sng" dirty="0">
                <a:cs typeface="Arial" charset="0"/>
              </a:rPr>
              <a:t>Ansiotasoindeksi</a:t>
            </a:r>
            <a:r>
              <a:rPr lang="fi-FI" altLang="fi-FI" dirty="0">
                <a:cs typeface="Arial" charset="0"/>
              </a:rPr>
              <a:t> kuvaa koko kansantalouden palkkakehitystä.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u="sng" dirty="0">
                <a:cs typeface="Arial" charset="0"/>
              </a:rPr>
              <a:t>Reaaliansiot</a:t>
            </a:r>
            <a:r>
              <a:rPr lang="fi-FI" altLang="fi-FI" dirty="0">
                <a:cs typeface="Arial" charset="0"/>
              </a:rPr>
              <a:t> kertoo todellisen ansiotason nousun: nimellispalkan noususta on vähennetty inflaation vaikutus.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u="sng" dirty="0">
                <a:cs typeface="Arial" charset="0"/>
              </a:rPr>
              <a:t>Ostovoima</a:t>
            </a:r>
            <a:r>
              <a:rPr lang="fi-FI" altLang="fi-FI" dirty="0">
                <a:cs typeface="Arial" charset="0"/>
              </a:rPr>
              <a:t> on laajin käsite: siinä on huomioitu kaikki kotitalouden tuloihin vaikuttavat tekijät.</a:t>
            </a:r>
          </a:p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altLang="fi-FI" u="sng" dirty="0">
                <a:cs typeface="Arial" charset="0"/>
              </a:rPr>
              <a:t>Liukuma</a:t>
            </a:r>
            <a:r>
              <a:rPr lang="fi-FI" altLang="fi-FI" dirty="0">
                <a:cs typeface="Arial" charset="0"/>
              </a:rPr>
              <a:t> on yksittäiselle palkansaajalle maksettu korotus, ”hyvän miehen lisä”.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164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078708-6CA7-4C63-81BF-302D53D7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Emu-jäsenyyden vaikutus tulopolitiikkaan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5E45D78-FB1F-43FF-8ABB-30731FEE6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0000" indent="-270000">
              <a:spcBef>
                <a:spcPts val="500"/>
              </a:spcBef>
              <a:buFont typeface="Arial" pitchFamily="34" charset="0"/>
              <a:buChar char="•"/>
            </a:pPr>
            <a:r>
              <a:rPr lang="fi-FI" dirty="0"/>
              <a:t>Jos palkkataso ja muut työn kustannukset nousevat muihin rahaliiton jäseniin nähden,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yritysten kilpailukyky heikkenee (hintataso kallistuu)</a:t>
            </a:r>
          </a:p>
          <a:p>
            <a:pPr marL="540000" lvl="1" indent="-270000">
              <a:buSzPct val="75000"/>
              <a:buFont typeface="Järjestelmäfontti"/>
              <a:buChar char="–"/>
            </a:pPr>
            <a:r>
              <a:rPr lang="fi-FI" sz="2600" dirty="0"/>
              <a:t>yksittäinen valtio ei voi devalvoimalla vaikuttaa tilanteeseen</a:t>
            </a:r>
          </a:p>
          <a:p>
            <a:pPr marL="630000" lvl="1" indent="-360000">
              <a:buNone/>
            </a:pPr>
            <a:r>
              <a:rPr lang="fi-FI" sz="2800">
                <a:sym typeface="Wingdings" panose="05000000000000000000" pitchFamily="2" charset="2"/>
              </a:rPr>
              <a:t>→ </a:t>
            </a:r>
            <a:r>
              <a:rPr lang="fi-FI" sz="2800" dirty="0"/>
              <a:t>pitäisi siis alentaa palkkoja tuotantokustannusten alentamiseksi (käytännössä palkkoja ei ole kuitenkaan koskaan leikattu Suomessa).</a:t>
            </a:r>
          </a:p>
          <a:p>
            <a:pPr marL="270000" indent="-270000">
              <a:spcBef>
                <a:spcPts val="500"/>
              </a:spcBef>
            </a:pPr>
            <a:endParaRPr lang="fi-FI" dirty="0"/>
          </a:p>
          <a:p>
            <a:pPr marL="270000" indent="-270000">
              <a:spcBef>
                <a:spcPts val="500"/>
              </a:spcBef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662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276</Words>
  <Application>Microsoft Macintosh PowerPoint</Application>
  <PresentationFormat>Laajakuva</PresentationFormat>
  <Paragraphs>33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Järjestelmäfontti</vt:lpstr>
      <vt:lpstr>Office-teema</vt:lpstr>
      <vt:lpstr>PowerPoint-esitys</vt:lpstr>
      <vt:lpstr>Tulopolitiikka</vt:lpstr>
      <vt:lpstr>PowerPoint-esitys</vt:lpstr>
      <vt:lpstr>PowerPoint-esitys</vt:lpstr>
      <vt:lpstr>Keskitetty vai  hajautettu sopiminen ? </vt:lpstr>
      <vt:lpstr>Käsitteitä</vt:lpstr>
      <vt:lpstr>Emu-jäsenyyden vaikutus tulopolitiikkaan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44</cp:revision>
  <dcterms:created xsi:type="dcterms:W3CDTF">2020-11-26T06:08:36Z</dcterms:created>
  <dcterms:modified xsi:type="dcterms:W3CDTF">2021-08-10T15:18:12Z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