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6" r:id="rId2"/>
    <p:sldId id="365" r:id="rId3"/>
    <p:sldId id="366" r:id="rId4"/>
    <p:sldId id="367" r:id="rId5"/>
    <p:sldId id="368" r:id="rId6"/>
    <p:sldId id="369" r:id="rId7"/>
    <p:sldId id="37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9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9C5E6FF-D160-D141-B80A-20E721B84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CF54FDF3-19E6-2948-9457-7D354AB8934F}"/>
              </a:ext>
            </a:extLst>
          </p:cNvPr>
          <p:cNvSpPr txBox="1">
            <a:spLocks/>
          </p:cNvSpPr>
          <p:nvPr/>
        </p:nvSpPr>
        <p:spPr>
          <a:xfrm>
            <a:off x="1446176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16 Keskuspankin rahapolitiikka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9CB6B78-F12D-1046-AB2F-8B877A475BD0}"/>
              </a:ext>
            </a:extLst>
          </p:cNvPr>
          <p:cNvSpPr txBox="1">
            <a:spLocks/>
          </p:cNvSpPr>
          <p:nvPr/>
        </p:nvSpPr>
        <p:spPr>
          <a:xfrm>
            <a:off x="760376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3" name="Kuva 12" descr="Kuva, joka sisältää kohteen teksti, taivas, ulko&#10;&#10;Kuvaus luotu automaattisesti">
            <a:extLst>
              <a:ext uri="{FF2B5EF4-FFF2-40B4-BE49-F238E27FC236}">
                <a16:creationId xmlns:a16="http://schemas.microsoft.com/office/drawing/2014/main" id="{FDD2B37D-E54E-0041-AF7D-96F0A3E6CE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3"/>
          <a:stretch/>
        </p:blipFill>
        <p:spPr>
          <a:xfrm>
            <a:off x="4640631" y="2916001"/>
            <a:ext cx="2755089" cy="39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7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7FC697-7EA2-4E55-9B4A-1596E4783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Keskuspankin talouspolitiikka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F6B300-3344-44B9-849F-84FEBB2E4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00363" cy="4351338"/>
          </a:xfrm>
        </p:spPr>
        <p:txBody>
          <a:bodyPr>
            <a:noAutofit/>
          </a:bodyPr>
          <a:lstStyle/>
          <a:p>
            <a:pPr marL="270000" indent="-270000">
              <a:lnSpc>
                <a:spcPct val="85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Keskuspankin talouspolitiikkaa harjoittavat Euroopan keskuspankki EKP ja jäsenvaltioiden keskuspankit (EKPJ).</a:t>
            </a:r>
          </a:p>
          <a:p>
            <a:pPr marL="540000" lvl="1" indent="-270000">
              <a:lnSpc>
                <a:spcPct val="85000"/>
              </a:lnSpc>
              <a:spcBef>
                <a:spcPts val="350"/>
              </a:spcBef>
              <a:buSzPct val="75000"/>
              <a:buFont typeface="Järjestelmäfontti"/>
              <a:buChar char="–"/>
            </a:pPr>
            <a:r>
              <a:rPr lang="fi-FI" sz="2600" b="1" dirty="0"/>
              <a:t>EKP:n johtokunta</a:t>
            </a:r>
            <a:r>
              <a:rPr lang="fi-FI" sz="2600" dirty="0"/>
              <a:t> valmistelee ja tekee esitykset.</a:t>
            </a:r>
          </a:p>
          <a:p>
            <a:pPr marL="540000" lvl="1" indent="-270000">
              <a:lnSpc>
                <a:spcPct val="85000"/>
              </a:lnSpc>
              <a:spcBef>
                <a:spcPts val="350"/>
              </a:spcBef>
              <a:buSzPct val="75000"/>
              <a:buFont typeface="Järjestelmäfontti"/>
              <a:buChar char="–"/>
            </a:pPr>
            <a:r>
              <a:rPr lang="fi-FI" sz="2600" b="1" dirty="0"/>
              <a:t>EKP:n neuvosto</a:t>
            </a:r>
            <a:r>
              <a:rPr lang="fi-FI" sz="2600" dirty="0"/>
              <a:t> päättää niistä.</a:t>
            </a:r>
          </a:p>
          <a:p>
            <a:pPr marL="270000" indent="-270000">
              <a:lnSpc>
                <a:spcPct val="85000"/>
              </a:lnSpc>
              <a:spcBef>
                <a:spcPts val="500"/>
              </a:spcBef>
            </a:pPr>
            <a:r>
              <a:rPr lang="fi-FI" dirty="0"/>
              <a:t>Keskeisin tavoite on hintavakaus (inflaatio korkeintaan 2 %), joka saavutetaan</a:t>
            </a:r>
          </a:p>
          <a:p>
            <a:pPr marL="540000" lvl="1" indent="-270000">
              <a:lnSpc>
                <a:spcPct val="85000"/>
              </a:lnSpc>
              <a:spcBef>
                <a:spcPts val="350"/>
              </a:spcBef>
              <a:buSzPct val="75000"/>
              <a:buFont typeface="Järjestelmäfontti"/>
              <a:buChar char="–"/>
            </a:pPr>
            <a:r>
              <a:rPr lang="fi-FI" sz="2600" dirty="0"/>
              <a:t>ohjaamalla  korkoja ja valuuttakursseja</a:t>
            </a:r>
          </a:p>
          <a:p>
            <a:pPr marL="540000" lvl="1" indent="-270000">
              <a:lnSpc>
                <a:spcPct val="85000"/>
              </a:lnSpc>
              <a:spcBef>
                <a:spcPts val="350"/>
              </a:spcBef>
              <a:buSzPct val="75000"/>
              <a:buFont typeface="Järjestelmäfontti"/>
              <a:buChar char="–"/>
            </a:pPr>
            <a:r>
              <a:rPr lang="fi-FI" sz="2600" dirty="0"/>
              <a:t>seuraamalla hinta- ja kustannusindeksejä (yhdenmukaistettu kuluttajahintaindeksi)</a:t>
            </a:r>
          </a:p>
          <a:p>
            <a:pPr marL="540000" lvl="1" indent="-270000">
              <a:lnSpc>
                <a:spcPct val="85000"/>
              </a:lnSpc>
              <a:spcBef>
                <a:spcPts val="350"/>
              </a:spcBef>
              <a:buSzPct val="75000"/>
              <a:buFont typeface="Järjestelmäfontti"/>
              <a:buChar char="–"/>
            </a:pPr>
            <a:r>
              <a:rPr lang="fi-FI" sz="2600" dirty="0"/>
              <a:t>asettamalla </a:t>
            </a:r>
            <a:r>
              <a:rPr lang="fi-FI" sz="2600" b="1" dirty="0"/>
              <a:t>rahan määrän</a:t>
            </a:r>
            <a:r>
              <a:rPr lang="fi-FI" sz="2600" dirty="0"/>
              <a:t> kasvulle rajat kalenterivuodeksi eteenpäin</a:t>
            </a:r>
          </a:p>
          <a:p>
            <a:pPr marL="810000" lvl="4" indent="-270000">
              <a:lnSpc>
                <a:spcPct val="85000"/>
              </a:lnSpc>
              <a:spcBef>
                <a:spcPts val="200"/>
              </a:spcBef>
              <a:buFont typeface="Järjestelmäfontti"/>
              <a:buChar char="-"/>
            </a:pPr>
            <a:r>
              <a:rPr lang="fi-FI" sz="2400" dirty="0"/>
              <a:t>liikkeellä oleva käteinen raha</a:t>
            </a:r>
          </a:p>
          <a:p>
            <a:pPr marL="810000" lvl="4" indent="-270000">
              <a:lnSpc>
                <a:spcPct val="85000"/>
              </a:lnSpc>
              <a:spcBef>
                <a:spcPts val="200"/>
              </a:spcBef>
              <a:buFont typeface="Järjestelmäfontti"/>
              <a:buChar char="-"/>
            </a:pPr>
            <a:r>
              <a:rPr lang="fi-FI" sz="2400" dirty="0"/>
              <a:t>lyhytaikaiset luottotalletukset</a:t>
            </a:r>
          </a:p>
          <a:p>
            <a:pPr marL="810000" lvl="4" indent="-270000">
              <a:lnSpc>
                <a:spcPct val="85000"/>
              </a:lnSpc>
              <a:spcBef>
                <a:spcPts val="200"/>
              </a:spcBef>
              <a:buFont typeface="Järjestelmäfontti"/>
              <a:buChar char="-"/>
            </a:pPr>
            <a:r>
              <a:rPr lang="fi-FI" sz="2400" dirty="0"/>
              <a:t>liikkeelle lasketut korolliset ja lyhytaikaiset arvopaperit.</a:t>
            </a:r>
          </a:p>
          <a:p>
            <a:pPr marL="270000" indent="-270000">
              <a:lnSpc>
                <a:spcPct val="85000"/>
              </a:lnSpc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951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3AD67F-E709-4A4A-BFAE-4C2FF85AE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Rahapolitiikan välineet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C8BC01-35F4-4C99-BE00-6FF55C7DC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000" indent="-2700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fi-FI" sz="2800" dirty="0"/>
              <a:t>ohjauskoron säätely (nostaminen tai laskeminen) </a:t>
            </a:r>
          </a:p>
          <a:p>
            <a:pPr marL="270000" indent="-2700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fi-FI" sz="2800" dirty="0"/>
              <a:t>valuuttainterventiot (eurojen ostaminen ja myyminen valuuttamarkkinoilla)</a:t>
            </a:r>
          </a:p>
          <a:p>
            <a:pPr marL="270000" indent="-2700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fi-FI" sz="2800" dirty="0"/>
              <a:t>pankkien talletusten sääntely (pankkien on talletettava osa omista talletuksistaan keskuspankkiin)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882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074547-DF4F-4A3B-8821-A9D069A2B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1315"/>
            <a:ext cx="10515600" cy="1325563"/>
          </a:xfrm>
        </p:spPr>
        <p:txBody>
          <a:bodyPr>
            <a:normAutofit/>
          </a:bodyPr>
          <a:lstStyle/>
          <a:p>
            <a:r>
              <a:rPr lang="fi-FI" dirty="0"/>
              <a:t>EKP huomioi rahapolitiikassaan mm. seuraavia indikaattoreita: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2DE628-F652-4234-8B4B-F6AC3D7ED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9910"/>
            <a:ext cx="10515600" cy="4351338"/>
          </a:xfrm>
        </p:spPr>
        <p:txBody>
          <a:bodyPr>
            <a:normAutofit/>
          </a:bodyPr>
          <a:lstStyle/>
          <a:p>
            <a:pPr marL="270000" lvl="1" indent="-270000">
              <a:buFont typeface="Arial" charset="0"/>
              <a:buChar char="•"/>
            </a:pPr>
            <a:r>
              <a:rPr lang="fi-FI" sz="2800" dirty="0"/>
              <a:t>talouskasvun vauhti</a:t>
            </a:r>
          </a:p>
          <a:p>
            <a:pPr marL="270000" lvl="1" indent="-270000">
              <a:buFont typeface="Arial" charset="0"/>
              <a:buChar char="•"/>
            </a:pPr>
            <a:r>
              <a:rPr lang="fi-FI" sz="2800" dirty="0"/>
              <a:t>pankkien luotonannon kasvu</a:t>
            </a:r>
          </a:p>
          <a:p>
            <a:pPr marL="270000" lvl="1" indent="-270000">
              <a:buFont typeface="Arial" charset="0"/>
              <a:buChar char="•"/>
            </a:pPr>
            <a:r>
              <a:rPr lang="fi-FI" sz="2800" dirty="0"/>
              <a:t>asuntojen hintakehitys</a:t>
            </a:r>
          </a:p>
          <a:p>
            <a:pPr marL="270000" lvl="1" indent="-270000">
              <a:buFont typeface="Arial" charset="0"/>
              <a:buChar char="•"/>
            </a:pPr>
            <a:r>
              <a:rPr lang="fi-FI" sz="2800" dirty="0"/>
              <a:t>palkkojen ja työllisyyden kehitys</a:t>
            </a:r>
          </a:p>
          <a:p>
            <a:pPr marL="270000" lvl="1" indent="-270000">
              <a:buFont typeface="Arial" charset="0"/>
              <a:buChar char="•"/>
            </a:pPr>
            <a:r>
              <a:rPr lang="fi-FI" sz="2800" dirty="0"/>
              <a:t>kuluttajien ja yritysten velkaantuneisuus</a:t>
            </a:r>
          </a:p>
          <a:p>
            <a:pPr marL="270000" lvl="1" indent="-270000">
              <a:buFont typeface="Arial" charset="0"/>
              <a:buChar char="•"/>
            </a:pPr>
            <a:r>
              <a:rPr lang="fi-FI" sz="2800" dirty="0"/>
              <a:t>osake- ja valuuttamarkkinoiden kehitys</a:t>
            </a:r>
          </a:p>
          <a:p>
            <a:pPr marL="270000" lvl="1" indent="-270000">
              <a:buFont typeface="Arial" charset="0"/>
              <a:buChar char="•"/>
            </a:pPr>
            <a:r>
              <a:rPr lang="fi-FI" sz="2800" dirty="0"/>
              <a:t>liikkeessä olevan rahan määrän muutokset</a:t>
            </a:r>
          </a:p>
          <a:p>
            <a:pPr marL="270000" indent="-270000">
              <a:spcBef>
                <a:spcPts val="500"/>
              </a:spcBef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304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CDC52C-13D0-44CC-9C2C-47141493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Ohjauskorolla säätely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2176E5-FADF-4C23-8825-0F9E69D08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</a:pPr>
            <a:r>
              <a:rPr lang="fi-FI" dirty="0"/>
              <a:t>Keskuspankki nostaa ohjauskorkoa liian suuren talouskasvun ja inflaation hillitsemiseksi.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Keskuspankki laskee ohjauskorkoa talouden ja inflaation elvyttämiseksi.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Vuodesta 2016 EKP:n ohjauskorko on ollut nollassa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vuoden 2008 finanssikriisi ja sitä seuraava Euroopan velkakriisi </a:t>
            </a:r>
            <a:br>
              <a:rPr lang="fi-FI" sz="2600" dirty="0"/>
            </a:br>
            <a:r>
              <a:rPr lang="fi-FI" sz="2600" dirty="0"/>
              <a:t>2010-luvulla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covid-19-pandemian aiheuttama talouskriisi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matala talouskasvu ja ikärakenne.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597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BDB30C-C2B8-4C48-AC09-F86042795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nollakoroista seuraa?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55202A-51E2-40BB-A39F-BD4BA6C7A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</a:pPr>
            <a:r>
              <a:rPr lang="fi-FI" dirty="0"/>
              <a:t>Pankkitalletuksilla ei korkotuottoa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pankkien kannattavuus heikkenee (niukka korkokate)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yritykset joutuvat maksamaan isoimmista talletuksistaan pankille korkoa.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Kotitaloudet yltävät suurempiin asuntolainoihin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kotitalouksien velkaantuminen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asuntojen hinnannousu.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Sijoitukset osakemarkkinoille lisääntyvät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voi johtaa osakkeiden epärealistisen korkeisiin hintoihin.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Julkinen talous hyötyy lainojen korkomenojen pienentyessä.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Kuinka paljon valtio voi velkaantua?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573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125C3F-FFAD-4C56-8164-681D443F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Yhteisen rahapolitiikan haasteet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6FB4D7-4192-424D-8B44-AD8AE4A65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</a:pPr>
            <a:r>
              <a:rPr lang="fi-FI" dirty="0"/>
              <a:t>Euroalue koostuu erikokoista ja eri taloustilanteessa olevista kansantalouksista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>
                <a:sym typeface="Wingdings" panose="05000000000000000000" pitchFamily="2" charset="2"/>
              </a:rPr>
              <a:t>yhteinen korkotaso haasteellinen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>
                <a:sym typeface="Wingdings" panose="05000000000000000000" pitchFamily="2" charset="2"/>
              </a:rPr>
              <a:t>Ohjauskorko päätetään euroalueen talouskehityksen mukaan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>
                <a:sym typeface="Wingdings" panose="05000000000000000000" pitchFamily="2" charset="2"/>
              </a:rPr>
              <a:t>suurten talouksien (BKT) painoarvo on suuri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>
                <a:sym typeface="Wingdings" panose="05000000000000000000" pitchFamily="2" charset="2"/>
              </a:rPr>
              <a:t>Yksittäisen valtion talousongelmiin ei voida reagoida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>
                <a:sym typeface="Wingdings" panose="05000000000000000000" pitchFamily="2" charset="2"/>
              </a:rPr>
              <a:t>korkotaso voi olla liian korkea tai matala maan taloustilanteeseen</a:t>
            </a:r>
          </a:p>
          <a:p>
            <a:pPr marL="270000" lvl="1" indent="-270000"/>
            <a:endParaRPr lang="fi-FI" sz="2800" dirty="0"/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9709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281</Words>
  <Application>Microsoft Macintosh PowerPoint</Application>
  <PresentationFormat>Laajakuva</PresentationFormat>
  <Paragraphs>50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Järjestelmäfontti</vt:lpstr>
      <vt:lpstr>Office-teema</vt:lpstr>
      <vt:lpstr>PowerPoint-esitys</vt:lpstr>
      <vt:lpstr>Keskuspankin talouspolitiikka</vt:lpstr>
      <vt:lpstr>Rahapolitiikan välineet</vt:lpstr>
      <vt:lpstr>EKP huomioi rahapolitiikassaan mm. seuraavia indikaattoreita:</vt:lpstr>
      <vt:lpstr>Ohjauskorolla säätely</vt:lpstr>
      <vt:lpstr>Mitä nollakoroista seuraa?</vt:lpstr>
      <vt:lpstr>Yhteisen rahapolitiikan haasteet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36</cp:revision>
  <dcterms:created xsi:type="dcterms:W3CDTF">2020-11-26T06:08:36Z</dcterms:created>
  <dcterms:modified xsi:type="dcterms:W3CDTF">2021-08-09T07:56:09Z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