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26" r:id="rId2"/>
    <p:sldId id="327" r:id="rId3"/>
    <p:sldId id="328" r:id="rId4"/>
    <p:sldId id="329" r:id="rId5"/>
    <p:sldId id="330" r:id="rId6"/>
    <p:sldId id="342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61" r:id="rId18"/>
    <p:sldId id="362" r:id="rId1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2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Vinkki opettajalle:</a:t>
            </a:r>
          </a:p>
          <a:p>
            <a:r>
              <a:rPr lang="fi-FI" dirty="0"/>
              <a:t>Kuvio löytyy kirjan sivulta 135. </a:t>
            </a:r>
          </a:p>
          <a:p>
            <a:endParaRPr lang="fi-FI" dirty="0"/>
          </a:p>
          <a:p>
            <a:r>
              <a:rPr lang="fi-FI" dirty="0"/>
              <a:t>Valtion tulot </a:t>
            </a:r>
          </a:p>
          <a:p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altLang="fi-FI" sz="1200" dirty="0"/>
              <a:t> verotulot</a:t>
            </a:r>
          </a:p>
          <a:p>
            <a:pPr>
              <a:buFont typeface="Arial" pitchFamily="34" charset="0"/>
              <a:buChar char="•"/>
            </a:pPr>
            <a:r>
              <a:rPr lang="fi-FI" altLang="fi-FI" sz="1200" dirty="0"/>
              <a:t> palveluiden myynti</a:t>
            </a:r>
          </a:p>
          <a:p>
            <a:pPr>
              <a:buFont typeface="Arial" pitchFamily="34" charset="0"/>
              <a:buChar char="•"/>
            </a:pPr>
            <a:r>
              <a:rPr lang="fi-FI" altLang="fi-FI" sz="1200" dirty="0"/>
              <a:t> osinkotulot</a:t>
            </a:r>
          </a:p>
          <a:p>
            <a:pPr>
              <a:buFont typeface="Arial" pitchFamily="34" charset="0"/>
              <a:buChar char="•"/>
            </a:pPr>
            <a:r>
              <a:rPr lang="fi-FI" altLang="fi-FI" sz="1200" dirty="0"/>
              <a:t> korkotulot</a:t>
            </a:r>
          </a:p>
          <a:p>
            <a:pPr>
              <a:buFont typeface="Arial" pitchFamily="34" charset="0"/>
              <a:buChar char="•"/>
            </a:pPr>
            <a:r>
              <a:rPr lang="fi-FI" altLang="fi-FI" sz="1200" dirty="0"/>
              <a:t> laina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046F-DA4D-4F44-BDA2-B6C0DCBDA8CD}" type="slidenum">
              <a:rPr lang="fi-FI" smtClean="0"/>
              <a:pPr/>
              <a:t>6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Vinkki opettajalle:</a:t>
            </a:r>
          </a:p>
          <a:p>
            <a:r>
              <a:rPr lang="fi-FI" dirty="0"/>
              <a:t>Kuvio löytyy kirjan sivulta 135.</a:t>
            </a:r>
          </a:p>
          <a:p>
            <a:endParaRPr lang="fi-FI" dirty="0"/>
          </a:p>
          <a:p>
            <a:r>
              <a:rPr lang="fi-FI" dirty="0"/>
              <a:t>Valtion menot</a:t>
            </a:r>
          </a:p>
          <a:p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altLang="fi-FI" sz="2300" dirty="0"/>
              <a:t> taloudellisen laadun mukaan:</a:t>
            </a:r>
          </a:p>
          <a:p>
            <a:pPr lvl="1"/>
            <a:r>
              <a:rPr lang="fi-FI" altLang="fi-FI" dirty="0"/>
              <a:t>a) kulutusmenot (hallinnon, opetuksen, terveydenhuollon ja sosiaalitoimen ylläpito)</a:t>
            </a:r>
          </a:p>
          <a:p>
            <a:pPr lvl="1"/>
            <a:r>
              <a:rPr lang="fi-FI" altLang="fi-FI" dirty="0"/>
              <a:t>b) siirtomenot  (valtionavut kotitalouksille, kunnille ja elinkeinoelämälle)</a:t>
            </a:r>
          </a:p>
          <a:p>
            <a:pPr>
              <a:buFont typeface="Arial" pitchFamily="34" charset="0"/>
              <a:buChar char="•"/>
            </a:pPr>
            <a:r>
              <a:rPr lang="fi-FI" altLang="fi-FI" sz="2300" dirty="0"/>
              <a:t> sijoitusmenot</a:t>
            </a:r>
          </a:p>
          <a:p>
            <a:pPr>
              <a:buFont typeface="Arial" pitchFamily="34" charset="0"/>
              <a:buChar char="•"/>
            </a:pPr>
            <a:r>
              <a:rPr lang="fi-FI" altLang="fi-FI" sz="2300" dirty="0"/>
              <a:t> valtionvelan korot</a:t>
            </a:r>
          </a:p>
          <a:p>
            <a:r>
              <a:rPr lang="fi-FI" dirty="0"/>
              <a:t>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046F-DA4D-4F44-BDA2-B6C0DCBDA8CD}" type="slidenum">
              <a:rPr lang="fi-FI" smtClean="0"/>
              <a:pPr/>
              <a:t>7</a:t>
            </a:fld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Sosiaaliturvarahastot osana julkista taloutta </a:t>
            </a:r>
          </a:p>
          <a:p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dirty="0"/>
              <a:t> </a:t>
            </a:r>
            <a:r>
              <a:rPr lang="fi-FI" sz="1200" dirty="0"/>
              <a:t>rahastojen tulot koostuvat palkasta otettavista  eläke- ja sosiaaliturvamaksuista</a:t>
            </a:r>
          </a:p>
          <a:p>
            <a:pPr>
              <a:buFont typeface="Arial" pitchFamily="34" charset="0"/>
              <a:buChar char="•"/>
            </a:pPr>
            <a:r>
              <a:rPr lang="fi-FI" sz="1200" dirty="0"/>
              <a:t> osan maksaa työntekijä ja osan työnantaja</a:t>
            </a:r>
          </a:p>
          <a:p>
            <a:pPr>
              <a:buFont typeface="Arial" pitchFamily="34" charset="0"/>
              <a:buChar char="•"/>
            </a:pPr>
            <a:r>
              <a:rPr lang="fi-FI" sz="1200" dirty="0"/>
              <a:t> kassojen tulot ovat menoja suuremmat</a:t>
            </a:r>
          </a:p>
          <a:p>
            <a:pPr>
              <a:buFont typeface="Arial" pitchFamily="34" charset="0"/>
              <a:buChar char="•"/>
            </a:pPr>
            <a:endParaRPr lang="fi-FI" sz="1200" dirty="0"/>
          </a:p>
          <a:p>
            <a:r>
              <a:rPr lang="fi-FI" sz="1200" dirty="0"/>
              <a:t>Selvitä oppikirjan avulla: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200" dirty="0"/>
              <a:t>Mitä tarkoittaa, että Suomessa rahastojen varoja on rahastoitu?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200" dirty="0"/>
              <a:t>Miksi näin on tehty?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046F-DA4D-4F44-BDA2-B6C0DCBDA8CD}" type="slidenum">
              <a:rPr lang="fi-FI" smtClean="0"/>
              <a:pPr/>
              <a:t>17</a:t>
            </a:fld>
            <a:endParaRPr lang="fi-F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§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DC36B5-0B9E-43F0-98CC-7F1302A0670B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897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9C5E6FF-D160-D141-B80A-20E721B8417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CF54FDF3-19E6-2948-9457-7D354AB8934F}"/>
              </a:ext>
            </a:extLst>
          </p:cNvPr>
          <p:cNvSpPr txBox="1">
            <a:spLocks/>
          </p:cNvSpPr>
          <p:nvPr/>
        </p:nvSpPr>
        <p:spPr>
          <a:xfrm>
            <a:off x="1446176" y="540000"/>
            <a:ext cx="9144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15 Finanssipolitiikka säätelee julkisia tuloja ja menoja</a:t>
            </a:r>
            <a:endParaRPr lang="fi-FI" sz="6000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79CB6B78-F12D-1046-AB2F-8B877A475BD0}"/>
              </a:ext>
            </a:extLst>
          </p:cNvPr>
          <p:cNvSpPr txBox="1">
            <a:spLocks/>
          </p:cNvSpPr>
          <p:nvPr/>
        </p:nvSpPr>
        <p:spPr>
          <a:xfrm>
            <a:off x="760376" y="2196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11" name="Kuva 10" descr="Kuva, joka sisältää kohteen henkilö&#10;&#10;Kuvaus luotu automaattisesti">
            <a:extLst>
              <a:ext uri="{FF2B5EF4-FFF2-40B4-BE49-F238E27FC236}">
                <a16:creationId xmlns:a16="http://schemas.microsoft.com/office/drawing/2014/main" id="{F5A53056-4D6D-7B40-AA27-62F7BF24D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092" y="3256262"/>
            <a:ext cx="4889815" cy="325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070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84E338-9D21-463A-AF17-A57483AE2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Valtion finanssipolitiikka talouspolitiikassa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9781464-FFF3-414E-9A9C-9A5B57402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  <a:buNone/>
            </a:pPr>
            <a:r>
              <a:rPr lang="fi-FI" b="1" dirty="0"/>
              <a:t>Vahva julkisen vallan rooli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tulonjako kotitalouksien kesken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julkisen vallan järjestämät laajat sosiaalipalvelut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korkea veroaste</a:t>
            </a:r>
          </a:p>
          <a:p>
            <a:pPr marL="270000" indent="-270000">
              <a:spcBef>
                <a:spcPts val="1100"/>
              </a:spcBef>
              <a:buNone/>
            </a:pPr>
            <a:r>
              <a:rPr lang="fi-FI" b="1" dirty="0"/>
              <a:t>Heikko julkisen vallan rooli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vapaa kilpailu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tehokkuus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peruspalveluiden turvaaminen ja järjestyksen ylläpitäminen julkisen vallan tehtävä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matala veroaste</a:t>
            </a:r>
          </a:p>
          <a:p>
            <a:pPr marL="270000" indent="-270000">
              <a:spcBef>
                <a:spcPts val="500"/>
              </a:spcBef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1988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9A8F61-9C34-4C05-A21E-73827C366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0224"/>
            <a:ext cx="10515600" cy="1325563"/>
          </a:xfrm>
        </p:spPr>
        <p:txBody>
          <a:bodyPr>
            <a:normAutofit/>
          </a:bodyPr>
          <a:lstStyle/>
          <a:p>
            <a:r>
              <a:rPr lang="fi-FI" dirty="0"/>
              <a:t>Miksi valtio pyrkii nousukaudella </a:t>
            </a:r>
            <a:br>
              <a:rPr lang="fi-FI" dirty="0"/>
            </a:br>
            <a:r>
              <a:rPr lang="fi-FI" dirty="0"/>
              <a:t>ylijäämäisiin budjetteihin?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93AE73-DCDC-419A-993D-7A73EE00A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3372"/>
            <a:ext cx="10515600" cy="4351338"/>
          </a:xfrm>
        </p:spPr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  <a:buFont typeface="Arial" charset="0"/>
              <a:buChar char="•"/>
            </a:pPr>
            <a:r>
              <a:rPr lang="fi-FI" dirty="0"/>
              <a:t>Ylijäämäinen budjetti tarkoittaa, että valtio kuluttaa vähemmän kuin ansaitsee.</a:t>
            </a:r>
          </a:p>
          <a:p>
            <a:pPr marL="270000" indent="-270000">
              <a:spcBef>
                <a:spcPts val="500"/>
              </a:spcBef>
              <a:buFont typeface="Arial" charset="0"/>
              <a:buChar char="•"/>
            </a:pPr>
            <a:r>
              <a:rPr lang="fi-FI" dirty="0"/>
              <a:t>Ylijäämällä valtio varautuu tuleviin lasku- ja matalasuhdanteisiin, jolloin valtion menot kasvavat esimerkiksi työttömyyden lisääntyessä.</a:t>
            </a:r>
          </a:p>
          <a:p>
            <a:pPr marL="270000" indent="-270000">
              <a:spcBef>
                <a:spcPts val="500"/>
              </a:spcBef>
              <a:buFont typeface="Arial" charset="0"/>
              <a:buChar char="•"/>
            </a:pPr>
            <a:r>
              <a:rPr lang="fi-FI" dirty="0"/>
              <a:t>Näin voi jäädä elvytysvaraa laskukaudella, jos toteutetaan keynesiläistä talouspolitiikkaa.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5136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389E75-431D-4E4B-80E1-A0E3E2B5A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869"/>
            <a:ext cx="10515600" cy="1325563"/>
          </a:xfrm>
        </p:spPr>
        <p:txBody>
          <a:bodyPr>
            <a:noAutofit/>
          </a:bodyPr>
          <a:lstStyle/>
          <a:p>
            <a:r>
              <a:rPr lang="fi-FI" sz="4400" dirty="0"/>
              <a:t>Miksi taloussuhdanteisiin vaikuttavien päätösten tekeminen  hallituksessa ja eduskunnassa on hankalaa?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594E4D-F638-4210-BD50-A8DBB5B8B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56762"/>
            <a:ext cx="10515600" cy="4351338"/>
          </a:xfrm>
        </p:spPr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sz="2800" dirty="0"/>
              <a:t>Peruskysymys on, onko heikon talouden syynä ohimenevä suhdanneongelma vai Suomen talouden rakenteissa olevat pitkäaikaiset puutteet. 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sz="2800" dirty="0"/>
              <a:t>Pitäisikö harjoitetun politiikan olla elvyttävää tai kiristävää? </a:t>
            </a:r>
          </a:p>
          <a:p>
            <a:pPr marL="630000" indent="-360000">
              <a:spcBef>
                <a:spcPts val="500"/>
              </a:spcBef>
              <a:buNone/>
            </a:pPr>
            <a:r>
              <a:rPr lang="fi-FI" dirty="0"/>
              <a:t> </a:t>
            </a:r>
            <a:r>
              <a:rPr lang="fi-FI" dirty="0">
                <a:sym typeface="Wingdings" panose="05000000000000000000" pitchFamily="2" charset="2"/>
              </a:rPr>
              <a:t>→ </a:t>
            </a:r>
            <a:r>
              <a:rPr lang="fi-FI" sz="2800" dirty="0"/>
              <a:t>Ei ole yhtä yhteistä mielipidettä tai totuutta siitä, kumpaa talouspolitiikkaa Suomen hallituksen tulisi vaikeassa taloustilanteessa harjoittaa.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7666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A4C176-D3D2-480B-B244-548EDB453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3765"/>
            <a:ext cx="10515600" cy="1325563"/>
          </a:xfrm>
        </p:spPr>
        <p:txBody>
          <a:bodyPr/>
          <a:lstStyle/>
          <a:p>
            <a:r>
              <a:rPr lang="fi-FI" dirty="0"/>
              <a:t>Kestävyysvaje</a:t>
            </a:r>
            <a:br>
              <a:rPr lang="fi-FI" dirty="0"/>
            </a:br>
            <a:r>
              <a:rPr lang="fi-FI" sz="4400" dirty="0"/>
              <a:t>eli julkisen talouden rahoitusalijäämä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E9EE980-C713-4E37-A926-EAEAD0D8C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3449"/>
            <a:ext cx="10515600" cy="4351338"/>
          </a:xfrm>
        </p:spPr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Keskeisimmät syyt: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ikärakenteen muutos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menojen lisääntyminen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vaikea suhdannetilanne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Tavoitteena on tasapainottaa julkinen talous säilyttämällä nykyinen veroaste ja pitämällä velkaantuminen aisoissa.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Mahdolliset toimet: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verotuksen kiristäminen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julkisten menojen vähentäminen (leikkaaminen)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rakenteelliset uudistukset: työn tuottavuuden lisääminen ja työurien pidentäminen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9670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F3FC25-315D-4C4D-BA75-C2729BF45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Kunnat osana julkista taloutta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96AFDE-E5E1-4E8F-87AC-8DF6BEFC8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842753" cy="4351338"/>
          </a:xfrm>
        </p:spPr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Kuntien tulot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kunnallisvero (tasavero)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kiinteistövero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osa yritysten yhteisöveroista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valtionosuudet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toimintatulot eli maksut palveluista</a:t>
            </a:r>
          </a:p>
          <a:p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AC9431F5-7256-6141-8705-D0DD6937F2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65" r="58378" b="6085"/>
          <a:stretch/>
        </p:blipFill>
        <p:spPr>
          <a:xfrm>
            <a:off x="6965006" y="1825625"/>
            <a:ext cx="3550594" cy="468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870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EF8C86-E614-44D6-8B24-B7E968867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BA9756-56D4-4AC5-B9D7-874690C8AA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Kuntien menot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altLang="fi-FI" sz="2600" dirty="0"/>
              <a:t>sosiaalipalvelujen tuottaminen ja toimeentulotuki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altLang="fi-FI" sz="2600" dirty="0"/>
              <a:t>terveydenhuolto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altLang="fi-FI" sz="2600" dirty="0"/>
              <a:t>koulutuksen tuottaminen ja ylläpito (kaikki muut paitsi yliopistot)</a:t>
            </a:r>
          </a:p>
          <a:p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44EF2BF2-0AD7-894E-8CFB-633A30ED17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91" t="10430" r="-1146" b="6220"/>
          <a:stretch/>
        </p:blipFill>
        <p:spPr>
          <a:xfrm>
            <a:off x="6965006" y="1825625"/>
            <a:ext cx="3920246" cy="468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533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99CE5A-D5ED-49D0-A1B8-B63AAA55C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Kunnat osana julkista taloutta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C55132-5242-4B9C-A7D8-9116CC19B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46277" cy="4351338"/>
          </a:xfrm>
        </p:spPr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</a:pPr>
            <a:r>
              <a:rPr lang="fi-FI" dirty="0"/>
              <a:t>Ikärakenteen kehitys ja maassamuutto heikentävät kasvukeskusten ulkopuolella olevia kuntia:</a:t>
            </a:r>
          </a:p>
          <a:p>
            <a:pPr marL="540000" indent="-270000">
              <a:spcBef>
                <a:spcPts val="500"/>
              </a:spcBef>
              <a:buSzPct val="75000"/>
              <a:buFont typeface="Järjestelmäfontti"/>
              <a:buChar char="–"/>
            </a:pPr>
            <a:r>
              <a:rPr lang="fi-FI" sz="2600" dirty="0"/>
              <a:t>verotulot pienenevät samalla kun terveydenhoidon kustannukset lisääntyvät</a:t>
            </a:r>
          </a:p>
          <a:p>
            <a:pPr marL="540000" indent="-270000">
              <a:spcBef>
                <a:spcPts val="500"/>
              </a:spcBef>
              <a:buSzPct val="75000"/>
              <a:buFont typeface="Järjestelmäfontti"/>
              <a:buChar char="–"/>
            </a:pPr>
            <a:r>
              <a:rPr lang="fi-FI" sz="2600" dirty="0"/>
              <a:t>velkaantuminen tehtävien kattamiseksi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/>
              <a:t>Kasvukeskuksissa haasteita:</a:t>
            </a:r>
          </a:p>
          <a:p>
            <a:pPr marL="540000" indent="-270000">
              <a:spcBef>
                <a:spcPts val="500"/>
              </a:spcBef>
              <a:buSzPct val="75000"/>
              <a:buFont typeface="Järjestelmäfontti"/>
              <a:buChar char="–"/>
            </a:pPr>
            <a:r>
              <a:rPr lang="fi-FI" sz="2600" dirty="0"/>
              <a:t>kaavoitus ja asuminen</a:t>
            </a:r>
          </a:p>
          <a:p>
            <a:pPr marL="540000" indent="-270000">
              <a:spcBef>
                <a:spcPts val="500"/>
              </a:spcBef>
              <a:buSzPct val="75000"/>
              <a:buFont typeface="Järjestelmäfontti"/>
              <a:buChar char="–"/>
            </a:pPr>
            <a:r>
              <a:rPr lang="fi-FI" sz="2600" dirty="0"/>
              <a:t>tarjottavien palvelujen mitoitus (koulut, päiväkodit, terveyspalvelut, liikenne)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/>
              <a:t>Toteutumassa oleva sote-uudistus siirtää sosiaali- ja terveyspalvelut kunnilta hyvinvointialueille:</a:t>
            </a:r>
          </a:p>
          <a:p>
            <a:pPr marL="540000" indent="-270000">
              <a:spcBef>
                <a:spcPts val="500"/>
              </a:spcBef>
              <a:buSzPct val="75000"/>
              <a:buFont typeface="Järjestelmäfontti"/>
              <a:buChar char="–"/>
            </a:pPr>
            <a:r>
              <a:rPr lang="fi-FI" sz="2600" dirty="0"/>
              <a:t>kuntien tehtäväkenttä ja talous muuttuvat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0169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462405"/>
            <a:ext cx="10515600" cy="1325563"/>
          </a:xfrm>
        </p:spPr>
        <p:txBody>
          <a:bodyPr>
            <a:normAutofit/>
          </a:bodyPr>
          <a:lstStyle/>
          <a:p>
            <a:r>
              <a:rPr lang="fi-FI" dirty="0"/>
              <a:t>Sosiaaliturvarahastot osana </a:t>
            </a:r>
            <a:br>
              <a:rPr lang="fi-FI" dirty="0"/>
            </a:br>
            <a:r>
              <a:rPr lang="fi-FI" dirty="0"/>
              <a:t>julkista taloutta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88394" y="1825625"/>
            <a:ext cx="5181600" cy="4351338"/>
          </a:xfrm>
        </p:spPr>
        <p:txBody>
          <a:bodyPr/>
          <a:lstStyle/>
          <a:p>
            <a:endParaRPr lang="fi-FI" dirty="0"/>
          </a:p>
          <a:p>
            <a:endParaRPr lang="fi-FI" dirty="0"/>
          </a:p>
        </p:txBody>
      </p:sp>
      <p:sp>
        <p:nvSpPr>
          <p:cNvPr id="4" name="Suorakulmio 3"/>
          <p:cNvSpPr/>
          <p:nvPr/>
        </p:nvSpPr>
        <p:spPr>
          <a:xfrm>
            <a:off x="6240016" y="2278655"/>
            <a:ext cx="352839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dirty="0"/>
              <a:t>      Työttömyysturvarahastot (Kela)</a:t>
            </a:r>
          </a:p>
        </p:txBody>
      </p:sp>
      <p:sp>
        <p:nvSpPr>
          <p:cNvPr id="5" name="Suorakulmio 4"/>
          <p:cNvSpPr/>
          <p:nvPr/>
        </p:nvSpPr>
        <p:spPr>
          <a:xfrm>
            <a:off x="6240016" y="3394779"/>
            <a:ext cx="352839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Sairaus- ja sosiaaliturvarahastot (Kela) </a:t>
            </a:r>
          </a:p>
        </p:txBody>
      </p:sp>
      <p:sp>
        <p:nvSpPr>
          <p:cNvPr id="6" name="Suorakulmio 5"/>
          <p:cNvSpPr/>
          <p:nvPr/>
        </p:nvSpPr>
        <p:spPr>
          <a:xfrm>
            <a:off x="6240016" y="4510903"/>
            <a:ext cx="352839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 Työeläkelaitokset </a:t>
            </a:r>
          </a:p>
        </p:txBody>
      </p:sp>
      <p:sp>
        <p:nvSpPr>
          <p:cNvPr id="9" name="Tekstikehys 8"/>
          <p:cNvSpPr txBox="1"/>
          <p:nvPr/>
        </p:nvSpPr>
        <p:spPr>
          <a:xfrm>
            <a:off x="838800" y="2196527"/>
            <a:ext cx="4253358" cy="5391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indent="-270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fi-FI" sz="2800" dirty="0"/>
              <a:t>rahastojen tulot koostuvat palkasta otettavista  eläke- ja sosiaaliturvamaksuista</a:t>
            </a:r>
          </a:p>
          <a:p>
            <a:pPr marL="270000" indent="-270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fi-FI" sz="2800" dirty="0"/>
              <a:t>osan maksaa työntekijä ja osan työnantaja</a:t>
            </a:r>
          </a:p>
          <a:p>
            <a:pPr marL="270000" indent="-270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fi-FI" sz="2800" dirty="0"/>
              <a:t>kassojen tulot ovat menoja suuremmat</a:t>
            </a:r>
          </a:p>
          <a:p>
            <a:pPr marL="342900" indent="-342900">
              <a:buFont typeface="Arial" pitchFamily="34" charset="0"/>
              <a:buChar char="•"/>
            </a:pPr>
            <a:endParaRPr lang="fi-FI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A3FEF4-8A3B-4E1C-AB97-D545C27CC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4400" dirty="0"/>
              <a:t>Finanssipolitiikan rajallinen valta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B16C4B-3B8E-4F76-A470-9BD4E6584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Globaalissa taloudessa kansallisten poliittisten instituutioiden vaikutusvalta on pienentynyt.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Eurojäsenyys rajoittaa kansallista finanssipolitiikkaa: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altLang="fi-FI" sz="2600" dirty="0"/>
              <a:t>julkisen sektorin budjettialijäämä ei saa ylittää 3 % vuodessa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altLang="fi-FI" sz="2600" dirty="0"/>
              <a:t>valtion velka saa olla maksimissaan 60 % </a:t>
            </a:r>
            <a:r>
              <a:rPr lang="fi-FI" altLang="fi-FI" sz="2600" dirty="0" err="1"/>
              <a:t>bkt:sta</a:t>
            </a:r>
            <a:endParaRPr lang="fi-FI" altLang="fi-FI" sz="2600" dirty="0"/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altLang="fi-FI" sz="2600" dirty="0"/>
              <a:t>finanssisopimus v. 2013 </a:t>
            </a:r>
          </a:p>
          <a:p>
            <a:pPr marL="630000" lvl="2" indent="-360000">
              <a:buNone/>
            </a:pPr>
            <a:r>
              <a:rPr lang="fi-FI" sz="2800">
                <a:sym typeface="Wingdings" panose="05000000000000000000" pitchFamily="2" charset="2"/>
              </a:rPr>
              <a:t>→ </a:t>
            </a:r>
            <a:r>
              <a:rPr lang="fi-FI" altLang="fi-FI" sz="2800"/>
              <a:t>EU</a:t>
            </a:r>
            <a:r>
              <a:rPr lang="fi-FI" altLang="fi-FI" sz="2800" dirty="0"/>
              <a:t>:n jäsenvaltioiden on alistettava budjettinsa komission tarkistettavaksi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EU:n tavoitteena verotuksen osittainen yhdenmukaistaminen.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912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E9A7ED-1017-465F-954B-671274B0D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Finanssipolitiikkaa harjoittavat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75B296-070D-4028-B073-1D048C3FD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0000" indent="-2700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julkisyhteisöt:</a:t>
            </a:r>
          </a:p>
          <a:p>
            <a:pPr marL="540000" lvl="2" indent="-270000">
              <a:lnSpc>
                <a:spcPct val="90000"/>
              </a:lnSpc>
              <a:buSzPct val="75000"/>
              <a:buFont typeface="Järjestelmäfontti"/>
              <a:buChar char="–"/>
            </a:pPr>
            <a:r>
              <a:rPr lang="fi-FI" altLang="fi-FI" sz="2800" dirty="0"/>
              <a:t>valtio       </a:t>
            </a:r>
          </a:p>
          <a:p>
            <a:pPr marL="540000" lvl="2" indent="-270000">
              <a:lnSpc>
                <a:spcPct val="90000"/>
              </a:lnSpc>
              <a:buSzPct val="75000"/>
              <a:buFont typeface="Järjestelmäfontti"/>
              <a:buChar char="–"/>
            </a:pPr>
            <a:r>
              <a:rPr lang="fi-FI" altLang="fi-FI" sz="2800" dirty="0"/>
              <a:t>kunnat</a:t>
            </a:r>
          </a:p>
          <a:p>
            <a:pPr marL="540000" lvl="2" indent="-270000">
              <a:buNone/>
            </a:pPr>
            <a:r>
              <a:rPr lang="fi-FI" sz="2800" dirty="0">
                <a:sym typeface="Wingdings" panose="05000000000000000000" pitchFamily="2" charset="2"/>
              </a:rPr>
              <a:t>→</a:t>
            </a:r>
            <a:r>
              <a:rPr lang="fi-FI" altLang="fi-FI" sz="2800" dirty="0">
                <a:sym typeface="Wingdings" panose="05000000000000000000" pitchFamily="2" charset="2"/>
              </a:rPr>
              <a:t> oikeus kerätä veroja</a:t>
            </a:r>
            <a:r>
              <a:rPr lang="fi-FI" altLang="fi-FI" sz="2800" dirty="0"/>
              <a:t>	</a:t>
            </a:r>
          </a:p>
          <a:p>
            <a:pPr marL="270000" indent="-2700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sosiaaliturvarahastot </a:t>
            </a:r>
          </a:p>
          <a:p>
            <a:pPr marL="540000" lvl="2" indent="-270000">
              <a:lnSpc>
                <a:spcPct val="90000"/>
              </a:lnSpc>
              <a:buSzPct val="75000"/>
              <a:buFont typeface="Järjestelmäfontti"/>
              <a:buChar char="–"/>
            </a:pPr>
            <a:r>
              <a:rPr lang="fi-FI" altLang="fi-FI" sz="2800" dirty="0"/>
              <a:t>julkisen vallan sosiaaliturvaa hoitavat yksiköt: Kela, työttömyyskassat, eläkekassat</a:t>
            </a:r>
          </a:p>
          <a:p>
            <a:pPr marL="540000" lvl="2" indent="-270000">
              <a:lnSpc>
                <a:spcPct val="90000"/>
              </a:lnSpc>
              <a:buSzPct val="75000"/>
              <a:buFont typeface="Järjestelmäfontti"/>
              <a:buChar char="–"/>
            </a:pPr>
            <a:r>
              <a:rPr lang="fi-FI" altLang="fi-FI" sz="2800" u="sng" dirty="0"/>
              <a:t>maksut kerätään suoraan palkoista</a:t>
            </a:r>
            <a:r>
              <a:rPr lang="fi-FI" altLang="fi-FI" sz="2800" dirty="0"/>
              <a:t> työntekijöiltä ja työnantajilta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1316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AE19C8-BFEC-4012-8F98-5D1B87882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400" dirty="0"/>
              <a:t>Finanssipolitiikan tavoitteet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625205-714C-44A7-A859-DAB73CD19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tuloerojen tasaaminen kotitalouksien ja maan eri alueiden kesken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talouskasvuun ja työllisyyteen vaikuttaminen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suhdannevaihteluiden tasoittaminen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5936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456BC9-7F7E-400A-8444-C49098E3F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Valtion talouden 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F0CEFE-C072-4D6B-875E-04BC0F29C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maanpuolustus, maantiet, poliisitoimi, korkeakoulutasoinen koulutus, tulonsiirrot kotitalouksille (asumistuki, lapsilisät, opintotuki)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taloudellinen tuki kunnille (valtionavut) pakollisten tehtävien hoitamiseksi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valtionhallinnon ylläpito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5971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FE6002-DB2D-40C0-BEE0-2521399EE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Valtion tulot ja menot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E915356-760B-48CB-8BB7-7B60B1527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hallitus laatii budjettiesityksen</a:t>
            </a:r>
            <a:r>
              <a:rPr lang="fi-FI" altLang="fi-FI" dirty="0"/>
              <a:t> (valtionvarainministeriö kokoaa: budjettiriihi elokuussa)</a:t>
            </a:r>
            <a:r>
              <a:rPr lang="fi-FI" dirty="0"/>
              <a:t> 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eduskunta päättää joulukuussa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täydennetään ja tarkennetaan lisätalousarvioilla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0995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755925E0-207E-489D-9917-B7CE5B68EB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589" y="1316303"/>
            <a:ext cx="4496880" cy="5594861"/>
          </a:xfrm>
          <a:prstGeom prst="rect">
            <a:avLst/>
          </a:prstGeom>
        </p:spPr>
      </p:pic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/>
          <a:p>
            <a:r>
              <a:rPr lang="fi-FI" dirty="0"/>
              <a:t>Valtion tulot 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>
          <a:xfrm>
            <a:off x="839788" y="2174875"/>
            <a:ext cx="4040188" cy="395128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i-FI" altLang="fi-FI" dirty="0"/>
              <a:t>verotulot</a:t>
            </a:r>
          </a:p>
          <a:p>
            <a:pPr>
              <a:buFont typeface="Arial" pitchFamily="34" charset="0"/>
              <a:buChar char="•"/>
            </a:pPr>
            <a:r>
              <a:rPr lang="fi-FI" altLang="fi-FI" dirty="0"/>
              <a:t>palveluiden myynti</a:t>
            </a:r>
          </a:p>
          <a:p>
            <a:pPr>
              <a:buFont typeface="Arial" pitchFamily="34" charset="0"/>
              <a:buChar char="•"/>
            </a:pPr>
            <a:r>
              <a:rPr lang="fi-FI" altLang="fi-FI" dirty="0"/>
              <a:t>osinkotulot</a:t>
            </a:r>
          </a:p>
          <a:p>
            <a:pPr>
              <a:buFont typeface="Arial" pitchFamily="34" charset="0"/>
              <a:buChar char="•"/>
            </a:pPr>
            <a:r>
              <a:rPr lang="fi-FI" altLang="fi-FI" dirty="0"/>
              <a:t>korkotulot</a:t>
            </a:r>
          </a:p>
          <a:p>
            <a:pPr>
              <a:buFont typeface="Arial" pitchFamily="34" charset="0"/>
              <a:buChar char="•"/>
            </a:pPr>
            <a:r>
              <a:rPr lang="fi-FI" altLang="fi-FI" dirty="0"/>
              <a:t>laina</a:t>
            </a:r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fi-FI" dirty="0"/>
              <a:t>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Valtion menot 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>
          <a:xfrm>
            <a:off x="836612" y="1960176"/>
            <a:ext cx="4865788" cy="3951288"/>
          </a:xfrm>
        </p:spPr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taloudellisen laadun mukaan:</a:t>
            </a:r>
          </a:p>
          <a:p>
            <a:pPr marL="630000" lvl="1" indent="-360000">
              <a:buNone/>
            </a:pPr>
            <a:r>
              <a:rPr lang="fi-FI" altLang="fi-FI" sz="2800" dirty="0"/>
              <a:t>a)	kulutusmenot (hallinnon, opetuksen, terveydenhuollon ja sosiaalitoimen ylläpito)</a:t>
            </a:r>
          </a:p>
          <a:p>
            <a:pPr marL="630000" lvl="1" indent="-360000">
              <a:buNone/>
            </a:pPr>
            <a:r>
              <a:rPr lang="fi-FI" altLang="fi-FI" sz="2800" dirty="0"/>
              <a:t>b)	siirtomenot (valtionavut kotitalouksille, kunnille ja elinkeinoelämälle)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sijoitusmenot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dirty="0"/>
              <a:t>valtionvelan korot</a:t>
            </a:r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fi-FI" dirty="0"/>
              <a:t>  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D4BF9F1-3F41-4839-869E-3170289DD9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60" b="5845"/>
          <a:stretch/>
        </p:blipFill>
        <p:spPr>
          <a:xfrm>
            <a:off x="5887226" y="1960176"/>
            <a:ext cx="5931880" cy="489782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5969FD-8DFA-4148-B5E6-6B57D9AF4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Miksi maksamme veroja?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92E2D9B-1D28-4485-960A-28C3091C5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u="sng" dirty="0"/>
              <a:t>julkisen talouden</a:t>
            </a:r>
            <a:r>
              <a:rPr lang="fi-FI" dirty="0"/>
              <a:t> ylläpitämiseksi (sosiaalipalveluiden ja tulonsiirtojen kautta)</a:t>
            </a:r>
          </a:p>
          <a:p>
            <a:pPr marL="540000" lvl="2" indent="-270000">
              <a:buSzPct val="75000"/>
              <a:buFont typeface="Järjestelmäfontti"/>
              <a:buChar char="–"/>
            </a:pPr>
            <a:r>
              <a:rPr lang="fi-FI" sz="2800" dirty="0"/>
              <a:t>valtion talous</a:t>
            </a:r>
          </a:p>
          <a:p>
            <a:pPr marL="540000" lvl="2" indent="-270000">
              <a:buSzPct val="75000"/>
              <a:buFont typeface="Järjestelmäfontti"/>
              <a:buChar char="–"/>
            </a:pPr>
            <a:r>
              <a:rPr lang="fi-FI" sz="2800" dirty="0"/>
              <a:t>kuntien talous</a:t>
            </a:r>
          </a:p>
          <a:p>
            <a:pPr marL="540000" lvl="2" indent="-270000">
              <a:buSzPct val="75000"/>
              <a:buFont typeface="Järjestelmäfontti"/>
              <a:buChar char="–"/>
            </a:pPr>
            <a:r>
              <a:rPr lang="fi-FI" sz="2800" dirty="0"/>
              <a:t>sosiaaliturvarahastot: työttömyys-, eläke- ja sairauskassat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kulutuksen ohjaamiseksi ja hillitsemiseksi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9501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57EDAF-82C4-49D7-B650-5EE35B46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3382AA-20AB-4B3B-A238-0BAA9257E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lIns="90000">
            <a:noAutofit/>
          </a:bodyPr>
          <a:lstStyle/>
          <a:p>
            <a:pPr marL="0" lvl="1" indent="0">
              <a:buNone/>
            </a:pPr>
            <a:r>
              <a:rPr lang="fi-FI" sz="2800" b="1" dirty="0"/>
              <a:t>Välilliset verot</a:t>
            </a:r>
          </a:p>
          <a:p>
            <a:pPr marL="270000" lvl="1" indent="-270000"/>
            <a:r>
              <a:rPr lang="fi-FI" sz="2800" dirty="0"/>
              <a:t>pääosin kulutusveroja</a:t>
            </a:r>
          </a:p>
          <a:p>
            <a:pPr marL="270000" lvl="1" indent="-270000"/>
            <a:r>
              <a:rPr lang="fi-FI" sz="2800" dirty="0"/>
              <a:t>arvonlisävero</a:t>
            </a:r>
          </a:p>
          <a:p>
            <a:pPr marL="270000" lvl="1" indent="-270000"/>
            <a:r>
              <a:rPr lang="fi-FI" sz="2800" dirty="0"/>
              <a:t>valmisteverot: tupakka, alkoholi, polttoaineet</a:t>
            </a:r>
          </a:p>
          <a:p>
            <a:pPr marL="270000" lvl="1" indent="-270000"/>
            <a:r>
              <a:rPr lang="fi-FI" sz="2800" dirty="0"/>
              <a:t>varainsiirtovero</a:t>
            </a:r>
          </a:p>
          <a:p>
            <a:pPr marL="270000" lvl="1" indent="-270000"/>
            <a:r>
              <a:rPr lang="fi-FI" sz="2800" dirty="0"/>
              <a:t>autovero</a:t>
            </a:r>
          </a:p>
          <a:p>
            <a:pPr marL="270000" lvl="1" indent="-270000"/>
            <a:r>
              <a:rPr lang="fi-FI" sz="2800" dirty="0"/>
              <a:t>ympäristöverot</a:t>
            </a: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6573D38-9FBE-44FA-AEF2-6BC911FC7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40680" cy="4351338"/>
          </a:xfrm>
        </p:spPr>
        <p:txBody>
          <a:bodyPr lIns="0">
            <a:noAutofit/>
          </a:bodyPr>
          <a:lstStyle/>
          <a:p>
            <a:pPr marL="0" indent="0">
              <a:buNone/>
            </a:pPr>
            <a:r>
              <a:rPr lang="fi-FI" b="1" dirty="0">
                <a:sym typeface="Wingdings" pitchFamily="2" charset="2"/>
              </a:rPr>
              <a:t>Välittömät verot otetaan tuloista</a:t>
            </a:r>
          </a:p>
          <a:p>
            <a:pPr marL="0" indent="0">
              <a:buNone/>
            </a:pPr>
            <a:r>
              <a:rPr lang="fi-FI" dirty="0">
                <a:sym typeface="Wingdings" pitchFamily="2" charset="2"/>
              </a:rPr>
              <a:t> → </a:t>
            </a:r>
            <a:r>
              <a:rPr lang="fi-FI" u="sng" dirty="0">
                <a:sym typeface="Wingdings" pitchFamily="2" charset="2"/>
              </a:rPr>
              <a:t>progressiiviset</a:t>
            </a:r>
            <a:r>
              <a:rPr lang="fi-FI" dirty="0">
                <a:sym typeface="Wingdings" pitchFamily="2" charset="2"/>
              </a:rPr>
              <a:t>:</a:t>
            </a:r>
          </a:p>
          <a:p>
            <a:pPr lvl="1"/>
            <a:r>
              <a:rPr lang="fi-FI" sz="2800" dirty="0"/>
              <a:t>valtion tulovero</a:t>
            </a:r>
          </a:p>
          <a:p>
            <a:pPr lvl="1"/>
            <a:r>
              <a:rPr lang="fi-FI" sz="2800" dirty="0"/>
              <a:t>perintövero</a:t>
            </a:r>
          </a:p>
          <a:p>
            <a:pPr lvl="1"/>
            <a:r>
              <a:rPr lang="fi-FI" sz="2800" dirty="0"/>
              <a:t>pääomavero</a:t>
            </a:r>
          </a:p>
          <a:p>
            <a:pPr marL="0" indent="0">
              <a:buNone/>
            </a:pPr>
            <a:r>
              <a:rPr lang="fi-FI" dirty="0">
                <a:sym typeface="Wingdings" pitchFamily="2" charset="2"/>
              </a:rPr>
              <a:t> → </a:t>
            </a:r>
            <a:r>
              <a:rPr lang="fi-FI" u="sng" dirty="0">
                <a:sym typeface="Wingdings" pitchFamily="2" charset="2"/>
              </a:rPr>
              <a:t>suhteelliset</a:t>
            </a:r>
            <a:r>
              <a:rPr lang="fi-FI" dirty="0">
                <a:sym typeface="Wingdings" pitchFamily="2" charset="2"/>
              </a:rPr>
              <a:t> (eivät riipu tuloista):</a:t>
            </a:r>
          </a:p>
          <a:p>
            <a:pPr lvl="1"/>
            <a:r>
              <a:rPr lang="fi-FI" sz="2800" dirty="0"/>
              <a:t>kunnallisvero</a:t>
            </a:r>
          </a:p>
          <a:p>
            <a:pPr lvl="1"/>
            <a:r>
              <a:rPr lang="fi-FI" sz="2800" dirty="0"/>
              <a:t>sosiaaliturvamaksut</a:t>
            </a:r>
          </a:p>
          <a:p>
            <a:pPr lvl="1"/>
            <a:r>
              <a:rPr lang="fi-FI" sz="2800" dirty="0"/>
              <a:t>yhteisövero (yritykset      voitoistaan)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6096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713</Words>
  <Application>Microsoft Macintosh PowerPoint</Application>
  <PresentationFormat>Laajakuva</PresentationFormat>
  <Paragraphs>159</Paragraphs>
  <Slides>18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Järjestelmäfontti</vt:lpstr>
      <vt:lpstr>Office-teema</vt:lpstr>
      <vt:lpstr>PowerPoint-esitys</vt:lpstr>
      <vt:lpstr>Finanssipolitiikkaa harjoittavat</vt:lpstr>
      <vt:lpstr>Finanssipolitiikan tavoitteet</vt:lpstr>
      <vt:lpstr>Valtion talouden tehtävät</vt:lpstr>
      <vt:lpstr>Valtion tulot ja menot</vt:lpstr>
      <vt:lpstr>Valtion tulot </vt:lpstr>
      <vt:lpstr>Valtion menot </vt:lpstr>
      <vt:lpstr>Miksi maksamme veroja? </vt:lpstr>
      <vt:lpstr>Verot</vt:lpstr>
      <vt:lpstr>Valtion finanssipolitiikka talouspolitiikassa</vt:lpstr>
      <vt:lpstr>Miksi valtio pyrkii nousukaudella  ylijäämäisiin budjetteihin?</vt:lpstr>
      <vt:lpstr>Miksi taloussuhdanteisiin vaikuttavien päätösten tekeminen  hallituksessa ja eduskunnassa on hankalaa? </vt:lpstr>
      <vt:lpstr>Kestävyysvaje eli julkisen talouden rahoitusalijäämä</vt:lpstr>
      <vt:lpstr>Kunnat osana julkista taloutta</vt:lpstr>
      <vt:lpstr>PowerPoint-esitys</vt:lpstr>
      <vt:lpstr>Kunnat osana julkista taloutta</vt:lpstr>
      <vt:lpstr>Sosiaaliturvarahastot osana  julkista taloutta</vt:lpstr>
      <vt:lpstr>Finanssipolitiikan rajallinen valta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Anu Mikkonen</cp:lastModifiedBy>
  <cp:revision>32</cp:revision>
  <dcterms:created xsi:type="dcterms:W3CDTF">2020-11-26T06:08:36Z</dcterms:created>
  <dcterms:modified xsi:type="dcterms:W3CDTF">2021-08-10T15:17:48Z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