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2" r:id="rId2"/>
    <p:sldId id="306" r:id="rId3"/>
    <p:sldId id="307" r:id="rId4"/>
    <p:sldId id="30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18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224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Vinkki opettajalle: </a:t>
            </a:r>
            <a:r>
              <a:rPr lang="fi-FI" dirty="0" err="1"/>
              <a:t>Animointi</a:t>
            </a:r>
            <a:r>
              <a:rPr lang="fi-FI" baseline="0" dirty="0"/>
              <a:t> etenee seuraavasti:</a:t>
            </a:r>
          </a:p>
          <a:p>
            <a:pPr marL="228600" indent="-228600">
              <a:buAutoNum type="arabicParenR"/>
            </a:pPr>
            <a:r>
              <a:rPr lang="fi-FI" baseline="0" dirty="0"/>
              <a:t>Kauppatase</a:t>
            </a:r>
          </a:p>
          <a:p>
            <a:pPr marL="228600" indent="-228600">
              <a:buAutoNum type="arabicParenR"/>
            </a:pPr>
            <a:r>
              <a:rPr lang="fi-FI" baseline="0" dirty="0"/>
              <a:t>Viedyt tavarat</a:t>
            </a:r>
          </a:p>
          <a:p>
            <a:pPr marL="228600" indent="-228600">
              <a:buAutoNum type="arabicParenR"/>
            </a:pPr>
            <a:r>
              <a:rPr lang="fi-FI" baseline="0" dirty="0"/>
              <a:t>Tuodut tavarat</a:t>
            </a:r>
          </a:p>
          <a:p>
            <a:pPr marL="228600" indent="-228600">
              <a:buAutoNum type="arabicParenR"/>
            </a:pPr>
            <a:r>
              <a:rPr lang="fi-FI" baseline="0" dirty="0"/>
              <a:t>Palvelutase</a:t>
            </a:r>
          </a:p>
          <a:p>
            <a:pPr marL="228600" indent="-228600">
              <a:buAutoNum type="arabicParenR"/>
            </a:pPr>
            <a:r>
              <a:rPr lang="fi-FI" baseline="0" dirty="0"/>
              <a:t>Tuodut palvelut</a:t>
            </a:r>
          </a:p>
          <a:p>
            <a:pPr marL="228600" indent="-228600">
              <a:buAutoNum type="arabicParenR"/>
            </a:pPr>
            <a:r>
              <a:rPr lang="fi-FI" baseline="0" dirty="0"/>
              <a:t>Palvelujen vienti</a:t>
            </a:r>
          </a:p>
          <a:p>
            <a:pPr marL="228600" indent="-228600">
              <a:buAutoNum type="arabicParenR"/>
            </a:pPr>
            <a:r>
              <a:rPr lang="fi-FI" baseline="0" dirty="0"/>
              <a:t>Ensitulo</a:t>
            </a:r>
          </a:p>
          <a:p>
            <a:pPr marL="228600" indent="-228600">
              <a:buAutoNum type="arabicParenR"/>
            </a:pPr>
            <a:r>
              <a:rPr lang="fi-FI" baseline="0" dirty="0"/>
              <a:t>Ulkomaille maksetut korot ja sijoitusten tuotot</a:t>
            </a:r>
          </a:p>
          <a:p>
            <a:pPr marL="228600" indent="-228600">
              <a:buAutoNum type="arabicParenR"/>
            </a:pPr>
            <a:r>
              <a:rPr lang="fi-FI" baseline="0" dirty="0"/>
              <a:t>Ulkomaisten korkojen ja sijoitusten tuotot</a:t>
            </a:r>
          </a:p>
          <a:p>
            <a:pPr marL="228600" indent="-228600">
              <a:buAutoNum type="arabicParenR"/>
            </a:pPr>
            <a:r>
              <a:rPr lang="fi-FI" baseline="0" dirty="0"/>
              <a:t>Tulojensiirrot saadut avustukset (esim. EU-tuki)</a:t>
            </a:r>
          </a:p>
          <a:p>
            <a:pPr marL="228600" indent="-228600">
              <a:buAutoNum type="arabicParenR"/>
            </a:pPr>
            <a:r>
              <a:rPr lang="fi-FI" baseline="0" dirty="0"/>
              <a:t> Maksettavat avustukset (esim. EU-jäsenmaksut</a:t>
            </a:r>
            <a:r>
              <a:rPr lang="fi-FI" baseline="0"/>
              <a:t>, kehitysapu)</a:t>
            </a:r>
          </a:p>
          <a:p>
            <a:pPr marL="0" indent="0">
              <a:buNone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F0F1A-201E-BE4B-957A-C27FF9159CAF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908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D9684E-438D-BB41-A264-E923AF6E4B0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7702F61-6C54-AC4E-87FA-8848A15ACDA7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12 Kauppa- ja vaihtotase ulkoisen kaupan mittareina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F5762F02-7669-2041-96D6-99AED024CF89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5" name="Kuva 14" descr="Kuva, joka sisältää kohteen teksti, tori, kauppa, tuore&#10;&#10;Kuvaus luotu automaattisesti">
            <a:extLst>
              <a:ext uri="{FF2B5EF4-FFF2-40B4-BE49-F238E27FC236}">
                <a16:creationId xmlns:a16="http://schemas.microsoft.com/office/drawing/2014/main" id="{D7E66CAE-3E8A-5042-9DBB-D39F281ED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032" y="3132000"/>
            <a:ext cx="5769935" cy="323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8E1ED2-1363-486A-8AAB-8F8EAAF2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ovat taseet?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E27411-3191-468E-8A7A-1920FEBBF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taseilla kuvataan ulkomaankaupan ja muun maiden välisen vaihdon tasapainoa ja kehitystä</a:t>
            </a:r>
          </a:p>
          <a:p>
            <a:r>
              <a:rPr lang="fi-FI" dirty="0"/>
              <a:t>kun vienti on tuontia suurempi, tase on ylijäämäinen</a:t>
            </a:r>
          </a:p>
          <a:p>
            <a:r>
              <a:rPr lang="fi-FI" dirty="0"/>
              <a:t>kun tuonti on vientiä suurempi, tase on alijäämäinen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laajin tase on vaihtotase, jossa tarkastellaan kaikkea maiden välistä vaihtoa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997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F6BBD1-4E1F-4BDC-9711-771DEF66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Vaihtotaseeseen lasketaan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9035DC-BA54-4023-B07B-CD0E304BB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kauppatase: tavaravienti ja tavaratuonti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palvelutase: palvelujen vienti ja palvelujen tuonti, etenkin matkailu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ensitulo: oman kansantalouden ulkomaille tekemien sijoitusten tuotot ja korkotulot sekä toisaalta omaan maahan tehtyjen sijoitusten tuottojen maksu ulkomaille 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tulojen uudelleenjako: kansainväliset tulonsiirrot eli esim. kehitysapu ja EU-tuet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645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1024px-Finland_Regions_M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009" y="233590"/>
            <a:ext cx="3445883" cy="5996644"/>
          </a:xfrm>
          <a:prstGeom prst="rect">
            <a:avLst/>
          </a:prstGeom>
        </p:spPr>
      </p:pic>
      <p:sp>
        <p:nvSpPr>
          <p:cNvPr id="6" name="Nuoli oikealle 5"/>
          <p:cNvSpPr/>
          <p:nvPr/>
        </p:nvSpPr>
        <p:spPr>
          <a:xfrm>
            <a:off x="8362414" y="1970907"/>
            <a:ext cx="1825130" cy="130574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Nuoli oikealle 7"/>
          <p:cNvSpPr/>
          <p:nvPr/>
        </p:nvSpPr>
        <p:spPr>
          <a:xfrm rot="10800000">
            <a:off x="8362414" y="794773"/>
            <a:ext cx="1825130" cy="130574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8459218" y="162659"/>
            <a:ext cx="1850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/>
              <a:t>palvelutase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2151428" y="162659"/>
            <a:ext cx="1869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/>
              <a:t>kauppatase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5181027" y="6300744"/>
            <a:ext cx="2357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/>
              <a:t>= VAIHTOTASE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9034967" y="1086834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tuodut </a:t>
            </a:r>
            <a:br>
              <a:rPr lang="fi-FI" dirty="0"/>
            </a:br>
            <a:r>
              <a:rPr lang="fi-FI" dirty="0"/>
              <a:t>palvelut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8459218" y="2290380"/>
            <a:ext cx="1206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palvelujen </a:t>
            </a:r>
            <a:br>
              <a:rPr lang="fi-FI" dirty="0"/>
            </a:br>
            <a:r>
              <a:rPr lang="fi-FI" dirty="0"/>
              <a:t>vienti</a:t>
            </a:r>
          </a:p>
        </p:txBody>
      </p:sp>
      <p:sp>
        <p:nvSpPr>
          <p:cNvPr id="17" name="Nuoli oikealle 16"/>
          <p:cNvSpPr/>
          <p:nvPr/>
        </p:nvSpPr>
        <p:spPr>
          <a:xfrm>
            <a:off x="2209767" y="2048601"/>
            <a:ext cx="1825130" cy="130574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Nuoli oikealle 17"/>
          <p:cNvSpPr/>
          <p:nvPr/>
        </p:nvSpPr>
        <p:spPr>
          <a:xfrm rot="10800000">
            <a:off x="2209767" y="872467"/>
            <a:ext cx="1825130" cy="130574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Tekstiruutu 18"/>
          <p:cNvSpPr txBox="1"/>
          <p:nvPr/>
        </p:nvSpPr>
        <p:spPr>
          <a:xfrm>
            <a:off x="2882319" y="1164528"/>
            <a:ext cx="85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viedyt </a:t>
            </a:r>
            <a:br>
              <a:rPr lang="fi-FI" dirty="0"/>
            </a:br>
            <a:r>
              <a:rPr lang="fi-FI" dirty="0"/>
              <a:t>tavarat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306571" y="2368074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tuodut</a:t>
            </a:r>
            <a:br>
              <a:rPr lang="fi-FI" dirty="0"/>
            </a:br>
            <a:r>
              <a:rPr lang="fi-FI" dirty="0"/>
              <a:t>tavarat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2151429" y="3457745"/>
            <a:ext cx="1355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/>
              <a:t>ensitulo</a:t>
            </a:r>
          </a:p>
        </p:txBody>
      </p:sp>
      <p:sp>
        <p:nvSpPr>
          <p:cNvPr id="22" name="Nuoli oikealle 21"/>
          <p:cNvSpPr/>
          <p:nvPr/>
        </p:nvSpPr>
        <p:spPr>
          <a:xfrm>
            <a:off x="1626189" y="5343687"/>
            <a:ext cx="2408709" cy="130574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Nuoli oikealle 22"/>
          <p:cNvSpPr/>
          <p:nvPr/>
        </p:nvSpPr>
        <p:spPr>
          <a:xfrm rot="10800000">
            <a:off x="1626189" y="4167553"/>
            <a:ext cx="2408709" cy="130574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Tekstiruutu 23"/>
          <p:cNvSpPr txBox="1"/>
          <p:nvPr/>
        </p:nvSpPr>
        <p:spPr>
          <a:xfrm>
            <a:off x="2020342" y="4459614"/>
            <a:ext cx="2000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Ulkomaille </a:t>
            </a:r>
            <a:r>
              <a:rPr lang="fi-FI" dirty="0" err="1"/>
              <a:t>makse-tut</a:t>
            </a:r>
            <a:r>
              <a:rPr lang="fi-FI" dirty="0"/>
              <a:t> korot ja tuotot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1626189" y="5663160"/>
            <a:ext cx="2111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Ulkom</a:t>
            </a:r>
            <a:r>
              <a:rPr lang="fi-FI" dirty="0"/>
              <a:t>. korkojen ja sijoitusten tuotto</a:t>
            </a:r>
          </a:p>
        </p:txBody>
      </p:sp>
      <p:sp>
        <p:nvSpPr>
          <p:cNvPr id="26" name="Nuoli oikealle 25"/>
          <p:cNvSpPr/>
          <p:nvPr/>
        </p:nvSpPr>
        <p:spPr>
          <a:xfrm>
            <a:off x="8405705" y="5343687"/>
            <a:ext cx="1825130" cy="1305741"/>
          </a:xfrm>
          <a:prstGeom prst="rightArrow">
            <a:avLst/>
          </a:prstGeom>
          <a:solidFill>
            <a:srgbClr val="C050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Nuoli oikealle 26"/>
          <p:cNvSpPr/>
          <p:nvPr/>
        </p:nvSpPr>
        <p:spPr>
          <a:xfrm rot="10800000">
            <a:off x="8405705" y="4167553"/>
            <a:ext cx="1825130" cy="130574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Tekstiruutu 27"/>
          <p:cNvSpPr txBox="1"/>
          <p:nvPr/>
        </p:nvSpPr>
        <p:spPr>
          <a:xfrm>
            <a:off x="8502508" y="3535439"/>
            <a:ext cx="2083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/>
              <a:t>tulojensiirrot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9078257" y="4459614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Saadut</a:t>
            </a:r>
            <a:br>
              <a:rPr lang="fi-FI" dirty="0"/>
            </a:br>
            <a:r>
              <a:rPr lang="fi-FI" dirty="0"/>
              <a:t>avustukset</a:t>
            </a:r>
          </a:p>
        </p:txBody>
      </p:sp>
      <p:sp>
        <p:nvSpPr>
          <p:cNvPr id="30" name="Tekstiruutu 29"/>
          <p:cNvSpPr txBox="1"/>
          <p:nvPr/>
        </p:nvSpPr>
        <p:spPr>
          <a:xfrm>
            <a:off x="8502509" y="5663159"/>
            <a:ext cx="172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Maksettavat</a:t>
            </a:r>
          </a:p>
          <a:p>
            <a:r>
              <a:rPr lang="fi-FI" dirty="0"/>
              <a:t>avustukset</a:t>
            </a:r>
          </a:p>
        </p:txBody>
      </p:sp>
    </p:spTree>
    <p:extLst>
      <p:ext uri="{BB962C8B-B14F-4D97-AF65-F5344CB8AC3E}">
        <p14:creationId xmlns:p14="http://schemas.microsoft.com/office/powerpoint/2010/main" val="11057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0" grpId="0"/>
      <p:bldP spid="11" grpId="0"/>
      <p:bldP spid="12" grpId="0"/>
      <p:bldP spid="13" grpId="0"/>
      <p:bldP spid="17" grpId="0" animBg="1"/>
      <p:bldP spid="18" grpId="0" animBg="1"/>
      <p:bldP spid="19" grpId="0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181</Words>
  <Application>Microsoft Macintosh PowerPoint</Application>
  <PresentationFormat>Laajakuva</PresentationFormat>
  <Paragraphs>39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PowerPoint-esitys</vt:lpstr>
      <vt:lpstr>Mitä ovat taseet?</vt:lpstr>
      <vt:lpstr>Vaihtotaseeseen lasketaan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36</cp:revision>
  <dcterms:created xsi:type="dcterms:W3CDTF">2020-11-26T06:08:36Z</dcterms:created>
  <dcterms:modified xsi:type="dcterms:W3CDTF">2021-06-28T09:14:53Z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