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92" r:id="rId2"/>
    <p:sldId id="306" r:id="rId3"/>
    <p:sldId id="307" r:id="rId4"/>
    <p:sldId id="309" r:id="rId5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618" autoAdjust="0"/>
    <p:restoredTop sz="94660"/>
  </p:normalViewPr>
  <p:slideViewPr>
    <p:cSldViewPr snapToGrid="0">
      <p:cViewPr varScale="1">
        <p:scale>
          <a:sx n="148" d="100"/>
          <a:sy n="148" d="100"/>
        </p:scale>
        <p:origin x="224" y="6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92CC40-9ACE-43B2-BE31-D3726DE1DF9A}" type="datetimeFigureOut">
              <a:rPr lang="fi-FI" smtClean="0"/>
              <a:t>28.6.2021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DC36B5-0B9E-43F0-98CC-7F1302A0670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056319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dirty="0"/>
              <a:t>Vinkki opettajalle: </a:t>
            </a:r>
            <a:r>
              <a:rPr lang="fi-FI" dirty="0" err="1"/>
              <a:t>Animointi</a:t>
            </a:r>
            <a:r>
              <a:rPr lang="fi-FI" baseline="0" dirty="0"/>
              <a:t> etenee seuraavasti:</a:t>
            </a:r>
          </a:p>
          <a:p>
            <a:pPr marL="228600" indent="-228600">
              <a:buAutoNum type="arabicParenR"/>
            </a:pPr>
            <a:r>
              <a:rPr lang="fi-FI" baseline="0" dirty="0"/>
              <a:t>Kauppatase</a:t>
            </a:r>
          </a:p>
          <a:p>
            <a:pPr marL="228600" indent="-228600">
              <a:buAutoNum type="arabicParenR"/>
            </a:pPr>
            <a:r>
              <a:rPr lang="fi-FI" baseline="0" dirty="0"/>
              <a:t>Viedyt tavarat</a:t>
            </a:r>
          </a:p>
          <a:p>
            <a:pPr marL="228600" indent="-228600">
              <a:buAutoNum type="arabicParenR"/>
            </a:pPr>
            <a:r>
              <a:rPr lang="fi-FI" baseline="0" dirty="0"/>
              <a:t>Tuodut tavarat</a:t>
            </a:r>
          </a:p>
          <a:p>
            <a:pPr marL="228600" indent="-228600">
              <a:buAutoNum type="arabicParenR"/>
            </a:pPr>
            <a:r>
              <a:rPr lang="fi-FI" baseline="0" dirty="0"/>
              <a:t>Palvelutase</a:t>
            </a:r>
          </a:p>
          <a:p>
            <a:pPr marL="228600" indent="-228600">
              <a:buAutoNum type="arabicParenR"/>
            </a:pPr>
            <a:r>
              <a:rPr lang="fi-FI" baseline="0" dirty="0"/>
              <a:t>Tuodut palvelut</a:t>
            </a:r>
          </a:p>
          <a:p>
            <a:pPr marL="228600" indent="-228600">
              <a:buAutoNum type="arabicParenR"/>
            </a:pPr>
            <a:r>
              <a:rPr lang="fi-FI" baseline="0" dirty="0"/>
              <a:t>Palvelujen vienti</a:t>
            </a:r>
          </a:p>
          <a:p>
            <a:pPr marL="228600" indent="-228600">
              <a:buAutoNum type="arabicParenR"/>
            </a:pPr>
            <a:r>
              <a:rPr lang="fi-FI" baseline="0" dirty="0"/>
              <a:t>Ensitulo</a:t>
            </a:r>
          </a:p>
          <a:p>
            <a:pPr marL="228600" indent="-228600">
              <a:buAutoNum type="arabicParenR"/>
            </a:pPr>
            <a:r>
              <a:rPr lang="fi-FI" baseline="0" dirty="0"/>
              <a:t>Ulkomaille maksetut korot ja sijoitusten tuotot</a:t>
            </a:r>
          </a:p>
          <a:p>
            <a:pPr marL="228600" indent="-228600">
              <a:buAutoNum type="arabicParenR"/>
            </a:pPr>
            <a:r>
              <a:rPr lang="fi-FI" baseline="0" dirty="0"/>
              <a:t>Ulkomaisten korkojen ja sijoitusten tuotot</a:t>
            </a:r>
          </a:p>
          <a:p>
            <a:pPr marL="228600" indent="-228600">
              <a:buAutoNum type="arabicParenR"/>
            </a:pPr>
            <a:r>
              <a:rPr lang="fi-FI" baseline="0" dirty="0"/>
              <a:t>Tulojensiirrot saadut avustukset (esim. EU-tuki)</a:t>
            </a:r>
          </a:p>
          <a:p>
            <a:pPr marL="228600" indent="-228600">
              <a:buAutoNum type="arabicParenR"/>
            </a:pPr>
            <a:r>
              <a:rPr lang="fi-FI" baseline="0" dirty="0"/>
              <a:t> Maksettavat avustukset (esim. EU-jäsenmaksut</a:t>
            </a:r>
            <a:r>
              <a:rPr lang="fi-FI" baseline="0"/>
              <a:t>, kehitysapu)</a:t>
            </a:r>
          </a:p>
          <a:p>
            <a:pPr marL="0" indent="0">
              <a:buNone/>
            </a:pPr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0F0F1A-201E-BE4B-957A-C27FF9159CAF}" type="slidenum">
              <a:rPr lang="fi-FI" smtClean="0"/>
              <a:pPr/>
              <a:t>4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799086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C62CC03-8ED6-44DB-8D8B-B049A153EAD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3028B28F-8691-4D23-9962-0592DBC583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9B5AE728-BA33-4833-BC11-C766B3D531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A0BAD-D582-4C09-9CDF-887CBE9A8775}" type="datetimeFigureOut">
              <a:rPr lang="fi-FI" smtClean="0"/>
              <a:t>28.6.2021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94908C12-9C71-41A3-8872-6A3B8A5F93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85BE718C-6A4B-452E-8C32-8B54DCA88F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1EF2D-5999-4351-8801-391AAB3C152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906348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22AA726-6418-4A69-A57A-7C62EC4637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CDCE31F9-66AF-4DC8-8691-65DC9AEB59C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C5B0F871-A5BD-46E9-82AB-FD3B505F19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A0BAD-D582-4C09-9CDF-887CBE9A8775}" type="datetimeFigureOut">
              <a:rPr lang="fi-FI" smtClean="0"/>
              <a:t>28.6.2021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CAFFD5D0-49A9-40E3-98E4-D5314C4732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9236C690-E69B-4D0D-8089-CD27D22242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1EF2D-5999-4351-8801-391AAB3C152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210327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5D41C62D-A64D-47D3-A37C-64EBDADAB47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50D2F171-6D00-4973-9A23-DEE988A9B3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CC9F3865-748C-4754-AF84-E4BCEB6619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A0BAD-D582-4C09-9CDF-887CBE9A8775}" type="datetimeFigureOut">
              <a:rPr lang="fi-FI" smtClean="0"/>
              <a:t>28.6.2021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F7574051-401C-4017-8F8B-2D4A0FBC58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A5EF7920-1C19-4A64-8D0F-434F9CA408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1EF2D-5999-4351-8801-391AAB3C152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03524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F1976EE-A374-48A5-9DCF-28640A0660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03DD96BF-A2DB-4BAB-9FDC-988584E909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427AF3B9-1DBD-41A6-BE90-47D7BA2DF2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A0BAD-D582-4C09-9CDF-887CBE9A8775}" type="datetimeFigureOut">
              <a:rPr lang="fi-FI" smtClean="0"/>
              <a:t>28.6.2021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52AE5AA9-B35F-42B8-9C51-4457D2B30E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F0302E7D-757E-477F-A1A3-3DD5FC5BE6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1EF2D-5999-4351-8801-391AAB3C152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2207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19DF9CC-D6A8-4925-BBFB-4A0FC68206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93A0E279-FD7C-41BC-81D8-F62367D663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598CA084-73F7-432C-8F79-7C5D1DA21F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A0BAD-D582-4C09-9CDF-887CBE9A8775}" type="datetimeFigureOut">
              <a:rPr lang="fi-FI" smtClean="0"/>
              <a:t>28.6.2021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CA4F0EBA-47B1-4118-B5B6-8A56ACE382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86329C95-4CFD-4324-A007-2D465F1852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1EF2D-5999-4351-8801-391AAB3C152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468832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63A8021-9CA6-4BC4-83E8-9F7404095D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2DCA5BE-EAD9-44ED-BEC8-4E919658D63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9427652D-A145-4449-BDAF-2875904F34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1799F769-ED1F-4D65-A513-00A07D85A8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A0BAD-D582-4C09-9CDF-887CBE9A8775}" type="datetimeFigureOut">
              <a:rPr lang="fi-FI" smtClean="0"/>
              <a:t>28.6.2021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09BD17AC-EDB9-4150-BC8E-1C00F50AE5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F43D1C53-0C7E-4786-B078-408B62F41D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1EF2D-5999-4351-8801-391AAB3C152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286495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6687E84-C7E7-4BED-A434-55D1C7CBDD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482786CD-109F-41CF-ACD5-B8E75A8B52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75DAE002-FC9D-4119-AB6D-E1F00AE626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A82764BB-5E4F-4FD8-A155-B52B321C2E7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046D8CF8-AFD2-442A-8D07-15D47F2BAC5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C6F205F2-0AE6-48F2-A0E9-95253B2659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A0BAD-D582-4C09-9CDF-887CBE9A8775}" type="datetimeFigureOut">
              <a:rPr lang="fi-FI" smtClean="0"/>
              <a:t>28.6.2021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5698B901-A28F-4232-981E-2D44E594CD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0A7F567C-F337-4492-8FBA-D8E44F8BCE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1EF2D-5999-4351-8801-391AAB3C152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65194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E2A6A51-C291-4B56-9E26-F5DDB9C570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B0238A37-920B-407F-8054-3482C99719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A0BAD-D582-4C09-9CDF-887CBE9A8775}" type="datetimeFigureOut">
              <a:rPr lang="fi-FI" smtClean="0"/>
              <a:t>28.6.2021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5E2B0DDA-2A97-4FA1-BAAD-946FEC1DAC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68C55A8E-F485-4167-8B4C-DB7B17D326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1EF2D-5999-4351-8801-391AAB3C152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726677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FB3A4B69-0FA5-406B-8F89-8F5A9803D4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A0BAD-D582-4C09-9CDF-887CBE9A8775}" type="datetimeFigureOut">
              <a:rPr lang="fi-FI" smtClean="0"/>
              <a:t>28.6.2021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88FC5CC8-0E77-4233-88BC-269D1FE6B6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101CEE54-A89A-48A8-B6FC-032FAD807F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1EF2D-5999-4351-8801-391AAB3C152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08655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5AB5A4E-FE1A-4975-8254-F5EE20592C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FA2086A-0A01-4FCB-8EF4-9805D5E538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1BDF6779-C842-4D80-8C2D-7CEBDB32DCE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12658749-1B03-48FC-9DEB-CBF5EA4D5F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A0BAD-D582-4C09-9CDF-887CBE9A8775}" type="datetimeFigureOut">
              <a:rPr lang="fi-FI" smtClean="0"/>
              <a:t>28.6.2021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286D4435-21FF-451F-8379-625A7B481F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E97ECF63-518B-42A8-A99F-E7E9D17A56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1EF2D-5999-4351-8801-391AAB3C152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030475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B5107E7-A820-4A3F-A698-940985A7DB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626BDDAA-5F3A-4254-A5B8-C071283E7B4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C3950F04-EB0C-4CB0-BB3E-C8BC1B3BC7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D04000E5-5730-4A58-A791-7BCE02DD03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A0BAD-D582-4C09-9CDF-887CBE9A8775}" type="datetimeFigureOut">
              <a:rPr lang="fi-FI" smtClean="0"/>
              <a:t>28.6.2021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6FD6E95A-1C98-4696-A7F3-FAA2ECD592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A7ABD950-9CE2-4D50-BCF0-BF35792B80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1EF2D-5999-4351-8801-391AAB3C152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207797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205DF3A8-A34E-4201-99ED-34A6AB7BD3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F10B27F4-5024-46B3-AE65-56B5B0EC2F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95C3C0B-723D-4320-AFD6-A3095CCE065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FA0BAD-D582-4C09-9CDF-887CBE9A8775}" type="datetimeFigureOut">
              <a:rPr lang="fi-FI" smtClean="0"/>
              <a:t>28.6.2021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375E0BB0-D720-4035-AAB6-981FC5EC038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24F6F5A0-285D-4591-9C9C-CAE0909640C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F1EF2D-5999-4351-8801-391AAB3C1529}" type="slidenum">
              <a:rPr lang="fi-FI" smtClean="0"/>
              <a:t>‹#›</a:t>
            </a:fld>
            <a:endParaRPr lang="fi-FI"/>
          </a:p>
        </p:txBody>
      </p:sp>
      <p:pic>
        <p:nvPicPr>
          <p:cNvPr id="8" name="Kuva 7">
            <a:extLst>
              <a:ext uri="{FF2B5EF4-FFF2-40B4-BE49-F238E27FC236}">
                <a16:creationId xmlns:a16="http://schemas.microsoft.com/office/drawing/2014/main" id="{87D9684E-438D-BB41-A264-E923AF6E4B01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17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8200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tsikko 1">
            <a:extLst>
              <a:ext uri="{FF2B5EF4-FFF2-40B4-BE49-F238E27FC236}">
                <a16:creationId xmlns:a16="http://schemas.microsoft.com/office/drawing/2014/main" id="{57702F61-6C54-AC4E-87FA-8848A15ACDA7}"/>
              </a:ext>
            </a:extLst>
          </p:cNvPr>
          <p:cNvSpPr txBox="1">
            <a:spLocks/>
          </p:cNvSpPr>
          <p:nvPr/>
        </p:nvSpPr>
        <p:spPr>
          <a:xfrm>
            <a:off x="1524000" y="540000"/>
            <a:ext cx="9144000" cy="1440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i-FI" sz="6000" spc="-1" dirty="0">
                <a:solidFill>
                  <a:srgbClr val="000000"/>
                </a:solidFill>
                <a:latin typeface="Calibri"/>
              </a:rPr>
              <a:t>12 Kauppa- ja vaihtotase ulkoisen kaupan mittareina</a:t>
            </a:r>
            <a:endParaRPr lang="fi-FI" sz="6000" dirty="0"/>
          </a:p>
        </p:txBody>
      </p:sp>
      <p:sp>
        <p:nvSpPr>
          <p:cNvPr id="7" name="Sisällön paikkamerkki 2">
            <a:extLst>
              <a:ext uri="{FF2B5EF4-FFF2-40B4-BE49-F238E27FC236}">
                <a16:creationId xmlns:a16="http://schemas.microsoft.com/office/drawing/2014/main" id="{F5762F02-7669-2041-96D6-99AED024CF89}"/>
              </a:ext>
            </a:extLst>
          </p:cNvPr>
          <p:cNvSpPr txBox="1">
            <a:spLocks/>
          </p:cNvSpPr>
          <p:nvPr/>
        </p:nvSpPr>
        <p:spPr>
          <a:xfrm>
            <a:off x="838200" y="2196000"/>
            <a:ext cx="10515600" cy="720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fi-FI" dirty="0"/>
              <a:t>Muistiinpanot</a:t>
            </a:r>
          </a:p>
        </p:txBody>
      </p:sp>
      <p:pic>
        <p:nvPicPr>
          <p:cNvPr id="15" name="Kuva 14" descr="Kuva, joka sisältää kohteen teksti, tori, kauppa, tuore&#10;&#10;Kuvaus luotu automaattisesti">
            <a:extLst>
              <a:ext uri="{FF2B5EF4-FFF2-40B4-BE49-F238E27FC236}">
                <a16:creationId xmlns:a16="http://schemas.microsoft.com/office/drawing/2014/main" id="{D7E66CAE-3E8A-5042-9DBB-D39F281EDAD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1032" y="3132000"/>
            <a:ext cx="5769935" cy="3237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02218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8E1ED2-1363-486A-8AAB-8F8EAAF24A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Mitä ovat taseet?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8AE27411-3191-468E-8A7A-1920FEBBF1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taseilla kuvataan ulkomaankaupan ja muun maiden välisen vaihdon tasapainoa ja kehitystä</a:t>
            </a:r>
          </a:p>
          <a:p>
            <a:r>
              <a:rPr lang="fi-FI" dirty="0"/>
              <a:t>kun vienti on tuontia suurempi, tase on ylijäämäinen</a:t>
            </a:r>
          </a:p>
          <a:p>
            <a:r>
              <a:rPr lang="fi-FI" dirty="0"/>
              <a:t>kun tuonti on vientiä suurempi, tase on alijäämäinen</a:t>
            </a:r>
          </a:p>
          <a:p>
            <a:r>
              <a:rPr lang="fi-FI" dirty="0">
                <a:solidFill>
                  <a:srgbClr val="000000"/>
                </a:solidFill>
                <a:cs typeface="Arial" charset="0"/>
              </a:rPr>
              <a:t>laajin tase on vaihtotase, jossa tarkastellaan kaikkea maiden välistä vaihtoa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0199790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AF6BBD1-4E1F-4BDC-9711-771DEF6646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Vaihtotaseeseen lasketaan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9B9035DC-BA54-4023-B07B-CD0E304BB9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kauppatase: tavaravienti ja tavaratuonti</a:t>
            </a:r>
          </a:p>
          <a:p>
            <a:r>
              <a:rPr lang="fi-FI" dirty="0">
                <a:solidFill>
                  <a:srgbClr val="000000"/>
                </a:solidFill>
                <a:cs typeface="Arial" charset="0"/>
              </a:rPr>
              <a:t>palvelutase: palvelujen vienti ja palvelujen tuonti, etenkin matkailu</a:t>
            </a:r>
          </a:p>
          <a:p>
            <a:r>
              <a:rPr lang="fi-FI" dirty="0">
                <a:solidFill>
                  <a:srgbClr val="000000"/>
                </a:solidFill>
                <a:cs typeface="Arial" charset="0"/>
              </a:rPr>
              <a:t>ensitulo: oman kansantalouden ulkomaille tekemien sijoitusten tuotot ja korkotulot sekä toisaalta omaan maahan tehtyjen sijoitusten tuottojen maksu ulkomaille </a:t>
            </a:r>
          </a:p>
          <a:p>
            <a:r>
              <a:rPr lang="fi-FI" dirty="0">
                <a:solidFill>
                  <a:srgbClr val="000000"/>
                </a:solidFill>
                <a:cs typeface="Arial" charset="0"/>
              </a:rPr>
              <a:t>tulojen uudelleenjako: kansainväliset tulonsiirrot eli esim. kehitysapu ja EU-tuet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3364547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uva 3" descr="1024px-Finland_Regions_Map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1009" y="233590"/>
            <a:ext cx="3445883" cy="5996644"/>
          </a:xfrm>
          <a:prstGeom prst="rect">
            <a:avLst/>
          </a:prstGeom>
        </p:spPr>
      </p:pic>
      <p:sp>
        <p:nvSpPr>
          <p:cNvPr id="6" name="Nuoli oikealle 5"/>
          <p:cNvSpPr/>
          <p:nvPr/>
        </p:nvSpPr>
        <p:spPr>
          <a:xfrm>
            <a:off x="8362414" y="1970907"/>
            <a:ext cx="1825130" cy="1305741"/>
          </a:xfrm>
          <a:prstGeom prst="rightArrow">
            <a:avLst/>
          </a:prstGeom>
          <a:solidFill>
            <a:schemeClr val="accent3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8" name="Nuoli oikealle 7"/>
          <p:cNvSpPr/>
          <p:nvPr/>
        </p:nvSpPr>
        <p:spPr>
          <a:xfrm rot="10800000">
            <a:off x="8362414" y="794773"/>
            <a:ext cx="1825130" cy="1305742"/>
          </a:xfrm>
          <a:prstGeom prst="rightArrow">
            <a:avLst/>
          </a:prstGeom>
          <a:solidFill>
            <a:schemeClr val="accent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9" name="Tekstiruutu 8"/>
          <p:cNvSpPr txBox="1"/>
          <p:nvPr/>
        </p:nvSpPr>
        <p:spPr>
          <a:xfrm>
            <a:off x="8459218" y="162659"/>
            <a:ext cx="185098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2800" dirty="0"/>
              <a:t>palvelutase</a:t>
            </a:r>
          </a:p>
        </p:txBody>
      </p:sp>
      <p:sp>
        <p:nvSpPr>
          <p:cNvPr id="10" name="Tekstiruutu 9"/>
          <p:cNvSpPr txBox="1"/>
          <p:nvPr/>
        </p:nvSpPr>
        <p:spPr>
          <a:xfrm>
            <a:off x="2151428" y="162659"/>
            <a:ext cx="186922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2800" dirty="0"/>
              <a:t>kauppatase</a:t>
            </a:r>
          </a:p>
        </p:txBody>
      </p:sp>
      <p:sp>
        <p:nvSpPr>
          <p:cNvPr id="11" name="Tekstiruutu 10"/>
          <p:cNvSpPr txBox="1"/>
          <p:nvPr/>
        </p:nvSpPr>
        <p:spPr>
          <a:xfrm>
            <a:off x="5181027" y="6300744"/>
            <a:ext cx="235768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2800" b="1" dirty="0"/>
              <a:t>= VAIHTOTASE</a:t>
            </a:r>
          </a:p>
        </p:txBody>
      </p:sp>
      <p:sp>
        <p:nvSpPr>
          <p:cNvPr id="12" name="Tekstiruutu 11"/>
          <p:cNvSpPr txBox="1"/>
          <p:nvPr/>
        </p:nvSpPr>
        <p:spPr>
          <a:xfrm>
            <a:off x="9034967" y="1086834"/>
            <a:ext cx="94128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/>
              <a:t>tuodut </a:t>
            </a:r>
            <a:br>
              <a:rPr lang="fi-FI" dirty="0"/>
            </a:br>
            <a:r>
              <a:rPr lang="fi-FI" dirty="0"/>
              <a:t>palvelut</a:t>
            </a:r>
          </a:p>
        </p:txBody>
      </p:sp>
      <p:sp>
        <p:nvSpPr>
          <p:cNvPr id="13" name="Tekstiruutu 12"/>
          <p:cNvSpPr txBox="1"/>
          <p:nvPr/>
        </p:nvSpPr>
        <p:spPr>
          <a:xfrm>
            <a:off x="8459218" y="2290380"/>
            <a:ext cx="120674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/>
              <a:t>palvelujen </a:t>
            </a:r>
            <a:br>
              <a:rPr lang="fi-FI" dirty="0"/>
            </a:br>
            <a:r>
              <a:rPr lang="fi-FI" dirty="0"/>
              <a:t>vienti</a:t>
            </a:r>
          </a:p>
        </p:txBody>
      </p:sp>
      <p:sp>
        <p:nvSpPr>
          <p:cNvPr id="17" name="Nuoli oikealle 16"/>
          <p:cNvSpPr/>
          <p:nvPr/>
        </p:nvSpPr>
        <p:spPr>
          <a:xfrm>
            <a:off x="2209767" y="2048601"/>
            <a:ext cx="1825130" cy="1305741"/>
          </a:xfrm>
          <a:prstGeom prst="rightArrow">
            <a:avLst/>
          </a:prstGeom>
          <a:solidFill>
            <a:schemeClr val="accent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8" name="Nuoli oikealle 17"/>
          <p:cNvSpPr/>
          <p:nvPr/>
        </p:nvSpPr>
        <p:spPr>
          <a:xfrm rot="10800000">
            <a:off x="2209767" y="872467"/>
            <a:ext cx="1825130" cy="1305742"/>
          </a:xfrm>
          <a:prstGeom prst="rightArrow">
            <a:avLst/>
          </a:prstGeom>
          <a:solidFill>
            <a:schemeClr val="accent3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9" name="Tekstiruutu 18"/>
          <p:cNvSpPr txBox="1"/>
          <p:nvPr/>
        </p:nvSpPr>
        <p:spPr>
          <a:xfrm>
            <a:off x="2882319" y="1164528"/>
            <a:ext cx="85574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/>
              <a:t>viedyt </a:t>
            </a:r>
            <a:br>
              <a:rPr lang="fi-FI" dirty="0"/>
            </a:br>
            <a:r>
              <a:rPr lang="fi-FI" dirty="0"/>
              <a:t>tavarat</a:t>
            </a:r>
          </a:p>
        </p:txBody>
      </p:sp>
      <p:sp>
        <p:nvSpPr>
          <p:cNvPr id="20" name="Tekstiruutu 19"/>
          <p:cNvSpPr txBox="1"/>
          <p:nvPr/>
        </p:nvSpPr>
        <p:spPr>
          <a:xfrm>
            <a:off x="2306571" y="2368074"/>
            <a:ext cx="86433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/>
              <a:t>tuodut</a:t>
            </a:r>
            <a:br>
              <a:rPr lang="fi-FI" dirty="0"/>
            </a:br>
            <a:r>
              <a:rPr lang="fi-FI" dirty="0"/>
              <a:t>tavarat</a:t>
            </a:r>
          </a:p>
        </p:txBody>
      </p:sp>
      <p:sp>
        <p:nvSpPr>
          <p:cNvPr id="21" name="Tekstiruutu 20"/>
          <p:cNvSpPr txBox="1"/>
          <p:nvPr/>
        </p:nvSpPr>
        <p:spPr>
          <a:xfrm>
            <a:off x="2151429" y="3457745"/>
            <a:ext cx="13555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2800" dirty="0"/>
              <a:t>ensitulo</a:t>
            </a:r>
          </a:p>
        </p:txBody>
      </p:sp>
      <p:sp>
        <p:nvSpPr>
          <p:cNvPr id="22" name="Nuoli oikealle 21"/>
          <p:cNvSpPr/>
          <p:nvPr/>
        </p:nvSpPr>
        <p:spPr>
          <a:xfrm>
            <a:off x="1626189" y="5343687"/>
            <a:ext cx="2408709" cy="1305741"/>
          </a:xfrm>
          <a:prstGeom prst="rightArrow">
            <a:avLst/>
          </a:prstGeom>
          <a:solidFill>
            <a:schemeClr val="accent3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3" name="Nuoli oikealle 22"/>
          <p:cNvSpPr/>
          <p:nvPr/>
        </p:nvSpPr>
        <p:spPr>
          <a:xfrm rot="10800000">
            <a:off x="1626189" y="4167553"/>
            <a:ext cx="2408709" cy="1305742"/>
          </a:xfrm>
          <a:prstGeom prst="rightArrow">
            <a:avLst/>
          </a:prstGeom>
          <a:solidFill>
            <a:schemeClr val="accent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4" name="Tekstiruutu 23"/>
          <p:cNvSpPr txBox="1"/>
          <p:nvPr/>
        </p:nvSpPr>
        <p:spPr>
          <a:xfrm>
            <a:off x="2020342" y="4459614"/>
            <a:ext cx="20003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/>
              <a:t>Ulkomaille </a:t>
            </a:r>
            <a:r>
              <a:rPr lang="fi-FI" dirty="0" err="1"/>
              <a:t>makse-tut</a:t>
            </a:r>
            <a:r>
              <a:rPr lang="fi-FI" dirty="0"/>
              <a:t> korot ja tuotot</a:t>
            </a:r>
          </a:p>
        </p:txBody>
      </p:sp>
      <p:sp>
        <p:nvSpPr>
          <p:cNvPr id="25" name="Tekstiruutu 24"/>
          <p:cNvSpPr txBox="1"/>
          <p:nvPr/>
        </p:nvSpPr>
        <p:spPr>
          <a:xfrm>
            <a:off x="1626189" y="5663160"/>
            <a:ext cx="21118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err="1"/>
              <a:t>Ulkom</a:t>
            </a:r>
            <a:r>
              <a:rPr lang="fi-FI" dirty="0"/>
              <a:t>. korkojen ja sijoitusten tuotto</a:t>
            </a:r>
          </a:p>
        </p:txBody>
      </p:sp>
      <p:sp>
        <p:nvSpPr>
          <p:cNvPr id="26" name="Nuoli oikealle 25"/>
          <p:cNvSpPr/>
          <p:nvPr/>
        </p:nvSpPr>
        <p:spPr>
          <a:xfrm>
            <a:off x="8405705" y="5343687"/>
            <a:ext cx="1825130" cy="1305741"/>
          </a:xfrm>
          <a:prstGeom prst="rightArrow">
            <a:avLst/>
          </a:prstGeom>
          <a:solidFill>
            <a:srgbClr val="C0504D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7" name="Nuoli oikealle 26"/>
          <p:cNvSpPr/>
          <p:nvPr/>
        </p:nvSpPr>
        <p:spPr>
          <a:xfrm rot="10800000">
            <a:off x="8405705" y="4167553"/>
            <a:ext cx="1825130" cy="1305742"/>
          </a:xfrm>
          <a:prstGeom prst="rightArrow">
            <a:avLst/>
          </a:prstGeom>
          <a:solidFill>
            <a:schemeClr val="accent3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8" name="Tekstiruutu 27"/>
          <p:cNvSpPr txBox="1"/>
          <p:nvPr/>
        </p:nvSpPr>
        <p:spPr>
          <a:xfrm>
            <a:off x="8502508" y="3535439"/>
            <a:ext cx="20838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2800" dirty="0"/>
              <a:t>tulojensiirrot</a:t>
            </a:r>
          </a:p>
        </p:txBody>
      </p:sp>
      <p:sp>
        <p:nvSpPr>
          <p:cNvPr id="29" name="Tekstiruutu 28"/>
          <p:cNvSpPr txBox="1"/>
          <p:nvPr/>
        </p:nvSpPr>
        <p:spPr>
          <a:xfrm>
            <a:off x="9078257" y="4459614"/>
            <a:ext cx="119776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/>
              <a:t>Saadut</a:t>
            </a:r>
            <a:br>
              <a:rPr lang="fi-FI" dirty="0"/>
            </a:br>
            <a:r>
              <a:rPr lang="fi-FI" dirty="0"/>
              <a:t>avustukset</a:t>
            </a:r>
          </a:p>
        </p:txBody>
      </p:sp>
      <p:sp>
        <p:nvSpPr>
          <p:cNvPr id="30" name="Tekstiruutu 29"/>
          <p:cNvSpPr txBox="1"/>
          <p:nvPr/>
        </p:nvSpPr>
        <p:spPr>
          <a:xfrm>
            <a:off x="8502509" y="5663159"/>
            <a:ext cx="17283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/>
              <a:t>Maksettavat</a:t>
            </a:r>
          </a:p>
          <a:p>
            <a:r>
              <a:rPr lang="fi-FI" dirty="0"/>
              <a:t>avustukset</a:t>
            </a:r>
          </a:p>
        </p:txBody>
      </p:sp>
    </p:spTree>
    <p:extLst>
      <p:ext uri="{BB962C8B-B14F-4D97-AF65-F5344CB8AC3E}">
        <p14:creationId xmlns:p14="http://schemas.microsoft.com/office/powerpoint/2010/main" val="1105798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9" grpId="0"/>
      <p:bldP spid="10" grpId="0"/>
      <p:bldP spid="11" grpId="0"/>
      <p:bldP spid="12" grpId="0"/>
      <p:bldP spid="13" grpId="0"/>
      <p:bldP spid="17" grpId="0" animBg="1"/>
      <p:bldP spid="18" grpId="0" animBg="1"/>
      <p:bldP spid="19" grpId="0"/>
      <p:bldP spid="20" grpId="0"/>
      <p:bldP spid="21" grpId="0"/>
      <p:bldP spid="22" grpId="0" animBg="1"/>
      <p:bldP spid="23" grpId="0" animBg="1"/>
      <p:bldP spid="24" grpId="0"/>
      <p:bldP spid="25" grpId="0"/>
      <p:bldP spid="26" grpId="0" animBg="1"/>
      <p:bldP spid="27" grpId="0" animBg="1"/>
      <p:bldP spid="28" grpId="0"/>
      <p:bldP spid="29" grpId="0"/>
      <p:bldP spid="30" grpId="0"/>
    </p:bldLst>
  </p:timing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</TotalTime>
  <Words>181</Words>
  <Application>Microsoft Macintosh PowerPoint</Application>
  <PresentationFormat>Laajakuva</PresentationFormat>
  <Paragraphs>39</Paragraphs>
  <Slides>4</Slides>
  <Notes>1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Office-teema</vt:lpstr>
      <vt:lpstr>PowerPoint-esitys</vt:lpstr>
      <vt:lpstr>Mitä ovat taseet?</vt:lpstr>
      <vt:lpstr>Vaihtotaseeseen lasketaan</vt:lpstr>
      <vt:lpstr>PowerPoint-esitys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Minna Sallanen</dc:creator>
  <cp:lastModifiedBy>Anu Mikkonen</cp:lastModifiedBy>
  <cp:revision>36</cp:revision>
  <dcterms:created xsi:type="dcterms:W3CDTF">2020-11-26T06:08:36Z</dcterms:created>
  <dcterms:modified xsi:type="dcterms:W3CDTF">2021-06-28T09:14:53Z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949052526</vt:i4>
  </property>
  <property fmtid="{D5CDD505-2E9C-101B-9397-08002B2CF9AE}" pid="3" name="_NewReviewCycle">
    <vt:lpwstr/>
  </property>
  <property fmtid="{D5CDD505-2E9C-101B-9397-08002B2CF9AE}" pid="4" name="_EmailSubject">
    <vt:lpwstr>Kanta 2 kirjan I luvun opemateriaalit</vt:lpwstr>
  </property>
  <property fmtid="{D5CDD505-2E9C-101B-9397-08002B2CF9AE}" pid="5" name="_AuthorEmail">
    <vt:lpwstr>Jaana.Nieminen@tampere.fi</vt:lpwstr>
  </property>
  <property fmtid="{D5CDD505-2E9C-101B-9397-08002B2CF9AE}" pid="6" name="_AuthorEmailDisplayName">
    <vt:lpwstr>Nieminen Jaana</vt:lpwstr>
  </property>
</Properties>
</file>