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2" r:id="rId2"/>
    <p:sldId id="301" r:id="rId3"/>
    <p:sldId id="302" r:id="rId4"/>
    <p:sldId id="303" r:id="rId5"/>
    <p:sldId id="304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18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224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28.6.2021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7D9684E-438D-BB41-A264-E923AF6E4B0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57702F61-6C54-AC4E-87FA-8848A15ACDA7}"/>
              </a:ext>
            </a:extLst>
          </p:cNvPr>
          <p:cNvSpPr txBox="1">
            <a:spLocks/>
          </p:cNvSpPr>
          <p:nvPr/>
        </p:nvSpPr>
        <p:spPr>
          <a:xfrm>
            <a:off x="1524000" y="540000"/>
            <a:ext cx="9144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11 Tuottava työ </a:t>
            </a:r>
            <a:br>
              <a:rPr lang="fi-FI" sz="6000" spc="-1" dirty="0">
                <a:solidFill>
                  <a:srgbClr val="000000"/>
                </a:solidFill>
                <a:latin typeface="Calibri"/>
              </a:rPr>
            </a:br>
            <a:r>
              <a:rPr lang="fi-FI" sz="6000" spc="-1" dirty="0">
                <a:solidFill>
                  <a:srgbClr val="000000"/>
                </a:solidFill>
                <a:latin typeface="Calibri"/>
              </a:rPr>
              <a:t>on talouden perusta</a:t>
            </a:r>
            <a:endParaRPr lang="fi-FI" sz="6000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F5762F02-7669-2041-96D6-99AED024CF89}"/>
              </a:ext>
            </a:extLst>
          </p:cNvPr>
          <p:cNvSpPr txBox="1">
            <a:spLocks/>
          </p:cNvSpPr>
          <p:nvPr/>
        </p:nvSpPr>
        <p:spPr>
          <a:xfrm>
            <a:off x="838200" y="2196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13" name="Kuva 12" descr="Kuva, joka sisältää kohteen ulko, lumi, koira, kuljetus&#10;&#10;Kuvaus luotu automaattisesti">
            <a:extLst>
              <a:ext uri="{FF2B5EF4-FFF2-40B4-BE49-F238E27FC236}">
                <a16:creationId xmlns:a16="http://schemas.microsoft.com/office/drawing/2014/main" id="{519BE796-FAEA-654C-9DA0-E8B72AE199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120" y="2916000"/>
            <a:ext cx="5675760" cy="3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22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143AC6-64AF-4945-980B-4FF2F6056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Työttömyyden keskeiset käsitteet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4BC0170-2C2F-4DD3-AD65-02DB11CAF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i="1" dirty="0"/>
              <a:t>työtön </a:t>
            </a:r>
            <a:r>
              <a:rPr lang="fi-FI" dirty="0"/>
              <a:t>on 15−64-vuotias työmarkkinoiden käytettävissä oleva henkilö, joka on vasten tahtoaan vaikka työtä</a:t>
            </a:r>
            <a:endParaRPr lang="fi-FI" i="1" dirty="0"/>
          </a:p>
          <a:p>
            <a:r>
              <a:rPr lang="fi-FI" i="1" dirty="0"/>
              <a:t>työttömyysaste</a:t>
            </a:r>
            <a:r>
              <a:rPr lang="fi-FI" dirty="0"/>
              <a:t> kuvaa, kuinka monta prosenttia työtä hakevia työttömiä on suhteessa työvoimaan</a:t>
            </a:r>
          </a:p>
          <a:p>
            <a:r>
              <a:rPr lang="fi-FI" i="1" dirty="0"/>
              <a:t>työllisyysaste</a:t>
            </a:r>
            <a:r>
              <a:rPr lang="fi-FI" dirty="0"/>
              <a:t> kertoo, kuinka monta prosenttia työikäisistä on töissä</a:t>
            </a:r>
            <a:endParaRPr lang="fi-FI" dirty="0">
              <a:solidFill>
                <a:srgbClr val="000000"/>
              </a:solidFill>
              <a:cs typeface="Arial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9413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3B0FA3-571C-4807-96E9-A8746B743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Työttömyyden lajit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481636D-2B3C-4222-BFA4-645AE6723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suhdannetyöttömyys: laskusuhdanteen aikana yritykset vähentävät työvoimaa</a:t>
            </a:r>
          </a:p>
          <a:p>
            <a:r>
              <a:rPr lang="fi-FI" dirty="0"/>
              <a:t>rakennetyöttömyys: taantuvilla ja koneellistuvilla aloilla/alueilla työt vähenevät</a:t>
            </a:r>
          </a:p>
          <a:p>
            <a:r>
              <a:rPr lang="fi-FI" dirty="0"/>
              <a:t>kausityöttömyys: eräillä aloilla työt keskittyvät tiettyyn vuodenaikaan</a:t>
            </a:r>
          </a:p>
          <a:p>
            <a:r>
              <a:rPr lang="fi-FI" dirty="0"/>
              <a:t>kitkatyöttömyys: työpaikan vaihtoon tai opiskelun päättymiseen liittyvä väliaikainen työttömyys</a:t>
            </a:r>
            <a:endParaRPr lang="fi-FI" dirty="0">
              <a:solidFill>
                <a:srgbClr val="000000"/>
              </a:solidFill>
              <a:cs typeface="Arial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30086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9181FF-AF7D-4300-9241-5A63EC89B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Väestöllinen ja taloudellinen huoltosuhde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A6BAB6-3C41-465F-9CE5-E8AA6DAC0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cs typeface="Trebuchet MS"/>
              </a:rPr>
              <a:t>väestöllinen huoltosuhde perustuu ikärakenteeseen eli työikäisten määrään suhteessa ei työikäisiin</a:t>
            </a:r>
          </a:p>
          <a:p>
            <a:r>
              <a:rPr lang="fi-FI" dirty="0">
                <a:cs typeface="Trebuchet MS"/>
              </a:rPr>
              <a:t>taloudellinen huoltosuhde on </a:t>
            </a:r>
            <a:r>
              <a:rPr lang="fi-FI" dirty="0" err="1">
                <a:cs typeface="Trebuchet MS"/>
              </a:rPr>
              <a:t>työssäolevien</a:t>
            </a:r>
            <a:r>
              <a:rPr lang="fi-FI" dirty="0">
                <a:cs typeface="Trebuchet MS"/>
              </a:rPr>
              <a:t> määrä suhteessa työvoiman ulkopuolella oleviin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5175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8D254B-CF4F-4ED6-9674-5994D7B2D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Työttömyyden korjauskeinoja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AB1850C-AF58-4893-960E-29C7897C3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34060" cy="4351338"/>
          </a:xfrm>
        </p:spPr>
        <p:txBody>
          <a:bodyPr>
            <a:noAutofit/>
          </a:bodyPr>
          <a:lstStyle/>
          <a:p>
            <a:r>
              <a:rPr lang="fi-FI" dirty="0"/>
              <a:t>koulutus</a:t>
            </a:r>
          </a:p>
          <a:p>
            <a:r>
              <a:rPr lang="fi-FI" dirty="0"/>
              <a:t>aktiivinen suhdannepolitikka, esimerkiksi julkisen kysynnän lisääminen</a:t>
            </a:r>
          </a:p>
          <a:p>
            <a:r>
              <a:rPr lang="fi-FI" dirty="0"/>
              <a:t>aktiivinen valtion ja kuntien elinkeinopolitiikka</a:t>
            </a:r>
          </a:p>
          <a:p>
            <a:r>
              <a:rPr lang="fi-FI" dirty="0"/>
              <a:t>työvoiman liikkuvuuden edistäminen</a:t>
            </a:r>
          </a:p>
          <a:p>
            <a:r>
              <a:rPr lang="fi-FI" dirty="0"/>
              <a:t>työajan lyhentäminen</a:t>
            </a:r>
          </a:p>
          <a:p>
            <a:r>
              <a:rPr lang="fi-FI" dirty="0"/>
              <a:t>työn vuorottelu</a:t>
            </a:r>
          </a:p>
          <a:p>
            <a:r>
              <a:rPr lang="fi-FI" dirty="0"/>
              <a:t>kannustinloukkujen purkaminen</a:t>
            </a:r>
          </a:p>
          <a:p>
            <a:r>
              <a:rPr lang="fi-FI" dirty="0" err="1"/>
              <a:t>kohtaanto</a:t>
            </a:r>
            <a:r>
              <a:rPr lang="fi-FI" dirty="0"/>
              <a:t>-ongelman parantaminen: pyrkimys saada työnhakijat ja avoimet työpaikat kohtaamaan entistä paremmin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6104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144</Words>
  <Application>Microsoft Macintosh PowerPoint</Application>
  <PresentationFormat>Laajakuva</PresentationFormat>
  <Paragraphs>23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PowerPoint-esitys</vt:lpstr>
      <vt:lpstr>Työttömyyden keskeiset käsitteet</vt:lpstr>
      <vt:lpstr>Työttömyyden lajit</vt:lpstr>
      <vt:lpstr>Väestöllinen ja taloudellinen huoltosuhde</vt:lpstr>
      <vt:lpstr>Työttömyyden korjauskeinoja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Anu Mikkonen</cp:lastModifiedBy>
  <cp:revision>34</cp:revision>
  <dcterms:created xsi:type="dcterms:W3CDTF">2020-11-26T06:08:36Z</dcterms:created>
  <dcterms:modified xsi:type="dcterms:W3CDTF">2021-06-28T09:13:06Z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