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2" r:id="rId2"/>
    <p:sldId id="293" r:id="rId3"/>
    <p:sldId id="294" r:id="rId4"/>
    <p:sldId id="295" r:id="rId5"/>
    <p:sldId id="296" r:id="rId6"/>
    <p:sldId id="297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18" autoAdjust="0"/>
    <p:restoredTop sz="94660"/>
  </p:normalViewPr>
  <p:slideViewPr>
    <p:cSldViewPr snapToGrid="0">
      <p:cViewPr varScale="1">
        <p:scale>
          <a:sx n="148" d="100"/>
          <a:sy n="148" d="100"/>
        </p:scale>
        <p:origin x="224" y="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92CC40-9ACE-43B2-BE31-D3726DE1DF9A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C36B5-0B9E-43F0-98CC-7F1302A0670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5631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C62CC03-8ED6-44DB-8D8B-B049A153EA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028B28F-8691-4D23-9962-0592DBC58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B5AE728-BA33-4833-BC11-C766B3D53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4908C12-9C71-41A3-8872-6A3B8A5F9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5BE718C-6A4B-452E-8C32-8B54DCA88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0634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22AA726-6418-4A69-A57A-7C62EC463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DCE31F9-66AF-4DC8-8691-65DC9AEB59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5B0F871-A5BD-46E9-82AB-FD3B505F1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AFFD5D0-49A9-40E3-98E4-D5314C473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236C690-E69B-4D0D-8089-CD27D2224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1032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5D41C62D-A64D-47D3-A37C-64EBDADAB4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0D2F171-6D00-4973-9A23-DEE988A9B3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C9F3865-748C-4754-AF84-E4BCEB661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574051-401C-4017-8F8B-2D4A0FBC5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5EF7920-1C19-4A64-8D0F-434F9CA40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352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F1976EE-A374-48A5-9DCF-28640A066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3DD96BF-A2DB-4BAB-9FDC-988584E90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27AF3B9-1DBD-41A6-BE90-47D7BA2DF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2AE5AA9-B35F-42B8-9C51-4457D2B30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0302E7D-757E-477F-A1A3-3DD5FC5BE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20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19DF9CC-D6A8-4925-BBFB-4A0FC6820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3A0E279-FD7C-41BC-81D8-F62367D66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98CA084-73F7-432C-8F79-7C5D1DA21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A4F0EBA-47B1-4118-B5B6-8A56ACE38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6329C95-4CFD-4324-A007-2D465F185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6883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63A8021-9CA6-4BC4-83E8-9F7404095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2DCA5BE-EAD9-44ED-BEC8-4E919658D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427652D-A145-4449-BDAF-2875904F34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799F769-ED1F-4D65-A513-00A07D85A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9BD17AC-EDB9-4150-BC8E-1C00F50AE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43D1C53-0C7E-4786-B078-408B62F41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8649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6687E84-C7E7-4BED-A434-55D1C7CBD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82786CD-109F-41CF-ACD5-B8E75A8B52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5DAE002-FC9D-4119-AB6D-E1F00AE626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82764BB-5E4F-4FD8-A155-B52B321C2E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046D8CF8-AFD2-442A-8D07-15D47F2BAC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C6F205F2-0AE6-48F2-A0E9-95253B265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5698B901-A28F-4232-981E-2D44E594C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0A7F567C-F337-4492-8FBA-D8E44F8BC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519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E2A6A51-C291-4B56-9E26-F5DDB9C57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0238A37-920B-407F-8054-3482C9971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E2B0DDA-2A97-4FA1-BAAD-946FEC1DA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8C55A8E-F485-4167-8B4C-DB7B17D32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266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FB3A4B69-0FA5-406B-8F89-8F5A9803D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88FC5CC8-0E77-4233-88BC-269D1FE6B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01CEE54-A89A-48A8-B6FC-032FAD807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865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5AB5A4E-FE1A-4975-8254-F5EE20592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FA2086A-0A01-4FCB-8EF4-9805D5E53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BDF6779-C842-4D80-8C2D-7CEBDB32DC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2658749-1B03-48FC-9DEB-CBF5EA4D5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86D4435-21FF-451F-8379-625A7B481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97ECF63-518B-42A8-A99F-E7E9D17A5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3047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B5107E7-A820-4A3F-A698-940985A7D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626BDDAA-5F3A-4254-A5B8-C071283E7B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3950F04-EB0C-4CB0-BB3E-C8BC1B3BC7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04000E5-5730-4A58-A791-7BCE02DD0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FD6E95A-1C98-4696-A7F3-FAA2ECD59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7ABD950-9CE2-4D50-BCF0-BF35792B8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0779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05DF3A8-A34E-4201-99ED-34A6AB7BD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10B27F4-5024-46B3-AE65-56B5B0EC2F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95C3C0B-723D-4320-AFD6-A3095CCE06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75E0BB0-D720-4035-AAB6-981FC5EC03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4F6F5A0-285D-4591-9C9C-CAE0909640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87D9684E-438D-BB41-A264-E923AF6E4B0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7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2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57702F61-6C54-AC4E-87FA-8848A15ACDA7}"/>
              </a:ext>
            </a:extLst>
          </p:cNvPr>
          <p:cNvSpPr txBox="1">
            <a:spLocks/>
          </p:cNvSpPr>
          <p:nvPr/>
        </p:nvSpPr>
        <p:spPr>
          <a:xfrm>
            <a:off x="1524000" y="540000"/>
            <a:ext cx="9144000" cy="144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i-FI" sz="6000" spc="-1" dirty="0">
                <a:solidFill>
                  <a:srgbClr val="000000"/>
                </a:solidFill>
                <a:latin typeface="Calibri"/>
              </a:rPr>
              <a:t>10 Hintojen vakaus on kuluttajan etu</a:t>
            </a:r>
            <a:endParaRPr lang="fi-FI" sz="6000" dirty="0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F5762F02-7669-2041-96D6-99AED024CF89}"/>
              </a:ext>
            </a:extLst>
          </p:cNvPr>
          <p:cNvSpPr txBox="1">
            <a:spLocks/>
          </p:cNvSpPr>
          <p:nvPr/>
        </p:nvSpPr>
        <p:spPr>
          <a:xfrm>
            <a:off x="838200" y="2196000"/>
            <a:ext cx="10515600" cy="7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i-FI" dirty="0"/>
              <a:t>Muistiinpanot</a:t>
            </a:r>
          </a:p>
        </p:txBody>
      </p:sp>
      <p:pic>
        <p:nvPicPr>
          <p:cNvPr id="11" name="Kuva 10" descr="Kuva, joka sisältää kohteen henkilö&#10;&#10;Kuvaus luotu automaattisesti">
            <a:extLst>
              <a:ext uri="{FF2B5EF4-FFF2-40B4-BE49-F238E27FC236}">
                <a16:creationId xmlns:a16="http://schemas.microsoft.com/office/drawing/2014/main" id="{72FA6C59-5256-294C-A54B-B61A47BBD1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7174" y="2916000"/>
            <a:ext cx="4737652" cy="3553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221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8243052-ACD1-4B3F-AB21-8F6A7505B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Inflaatio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3E7ADB0-97B9-4498-A026-2E71ECF2E1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57022" cy="4351338"/>
          </a:xfrm>
        </p:spPr>
        <p:txBody>
          <a:bodyPr>
            <a:noAutofit/>
          </a:bodyPr>
          <a:lstStyle/>
          <a:p>
            <a:pPr marL="270000" indent="-270000">
              <a:spcBef>
                <a:spcPts val="500"/>
              </a:spcBef>
            </a:pPr>
            <a:r>
              <a:rPr lang="fi-FI" dirty="0">
                <a:solidFill>
                  <a:srgbClr val="000000"/>
                </a:solidFill>
                <a:cs typeface="Arial" charset="0"/>
              </a:rPr>
              <a:t>inflaatiolla tarkoitetaan yleistä hintatason nousua</a:t>
            </a:r>
          </a:p>
          <a:p>
            <a:pPr marL="270000" indent="-270000">
              <a:spcBef>
                <a:spcPts val="500"/>
              </a:spcBef>
            </a:pPr>
            <a:r>
              <a:rPr lang="fi-FI" dirty="0">
                <a:solidFill>
                  <a:srgbClr val="000000"/>
                </a:solidFill>
                <a:cs typeface="Arial" charset="0"/>
              </a:rPr>
              <a:t>rahan ostovoima heikkenee eli samalla rahalla saa vähemmän tuotteita tai palveluja</a:t>
            </a:r>
          </a:p>
          <a:p>
            <a:pPr marL="270000" indent="-270000">
              <a:spcBef>
                <a:spcPts val="500"/>
              </a:spcBef>
            </a:pPr>
            <a:r>
              <a:rPr lang="fi-FI" dirty="0">
                <a:solidFill>
                  <a:srgbClr val="000000"/>
                </a:solidFill>
                <a:cs typeface="Arial" charset="0"/>
              </a:rPr>
              <a:t>normaali kansantalouden ilmiö: tavallinen inflaatio on noin 2−3 % vuodessa</a:t>
            </a:r>
          </a:p>
          <a:p>
            <a:pPr marL="270000" indent="-270000">
              <a:spcBef>
                <a:spcPts val="500"/>
              </a:spcBef>
            </a:pPr>
            <a:r>
              <a:rPr lang="fi-FI" dirty="0">
                <a:solidFill>
                  <a:srgbClr val="000000"/>
                </a:solidFill>
                <a:cs typeface="Arial" charset="0"/>
              </a:rPr>
              <a:t>pitkäkestoinen tai voimakas inflaatio syö säästöjen arvoa ja luo epävakautta talouteen</a:t>
            </a:r>
          </a:p>
          <a:p>
            <a:pPr marL="270000" indent="-270000">
              <a:spcBef>
                <a:spcPts val="500"/>
              </a:spcBef>
            </a:pPr>
            <a:r>
              <a:rPr lang="fi-FI" dirty="0">
                <a:solidFill>
                  <a:srgbClr val="000000"/>
                </a:solidFill>
                <a:cs typeface="Arial" charset="0"/>
              </a:rPr>
              <a:t>epänormaali ilmiö: hyperinflaatio</a:t>
            </a:r>
          </a:p>
          <a:p>
            <a:pPr marL="270000" indent="-270000">
              <a:spcBef>
                <a:spcPts val="500"/>
              </a:spcBef>
            </a:pPr>
            <a:r>
              <a:rPr lang="fi-FI" dirty="0">
                <a:solidFill>
                  <a:srgbClr val="000000"/>
                </a:solidFill>
                <a:cs typeface="Arial" charset="0"/>
              </a:rPr>
              <a:t>inflaatiota seurataan tavallisimmin kuluttajahintaindeksin avulla</a:t>
            </a:r>
          </a:p>
          <a:p>
            <a:pPr marL="270000" indent="-270000">
              <a:spcBef>
                <a:spcPts val="500"/>
              </a:spcBef>
            </a:pPr>
            <a:r>
              <a:rPr lang="fi-FI" dirty="0"/>
              <a:t>yhdenmukaistetulla kuluttajahintaindeksillä mitataan EU-alueen hintakehitystä</a:t>
            </a:r>
            <a:endParaRPr lang="fi-FI" dirty="0">
              <a:solidFill>
                <a:srgbClr val="000000"/>
              </a:solidFill>
              <a:cs typeface="Arial" charset="0"/>
            </a:endParaRPr>
          </a:p>
          <a:p>
            <a:pPr marL="270000" indent="-270000">
              <a:spcBef>
                <a:spcPts val="500"/>
              </a:spcBef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86282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>
            <a:extLst>
              <a:ext uri="{FF2B5EF4-FFF2-40B4-BE49-F238E27FC236}">
                <a16:creationId xmlns:a16="http://schemas.microsoft.com/office/drawing/2014/main" id="{4C7619C2-EA86-5B4B-8818-F094BF11B9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5884" y="961721"/>
            <a:ext cx="8240232" cy="4934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501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08919DA-99AC-4F3D-BAF7-4B6C8E952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Inflaation syyt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402CC8A-14D3-486F-803A-917588E6E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kysyntäinflaatio johtuu liian nopeasti kasvavasta kysynnästä talouskasvun ja palkkojen nousun takia</a:t>
            </a:r>
          </a:p>
          <a:p>
            <a:r>
              <a:rPr lang="fi-FI" dirty="0"/>
              <a:t>odotusinflaatio johtuu tuotteen hintaan kohdistuvista suurista odotuksista (esim. asuntokauppa)</a:t>
            </a:r>
          </a:p>
          <a:p>
            <a:r>
              <a:rPr lang="fi-FI" dirty="0"/>
              <a:t>kustannusinflaatio johtuu kasvaneista tuotantokustannuksista (esim. raaka-aineet ja energia)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38199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20A39DE-ABB7-4C18-8525-3C9FB1348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Kustannusinflaatiokierre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60B64564-9651-4BE5-961F-B9A2463273C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/>
          <a:srcRect t="13280"/>
          <a:stretch/>
        </p:blipFill>
        <p:spPr bwMode="auto">
          <a:xfrm>
            <a:off x="2983152" y="2418002"/>
            <a:ext cx="6225695" cy="3088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07085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FF469ED-8856-40E3-9BE9-4913A9B31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Deflaatio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3656B5B-5AB1-46FE-AA3F-4C02BE738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tarkoittaa kuluttajahintojen laskemista</a:t>
            </a:r>
          </a:p>
          <a:p>
            <a:r>
              <a:rPr lang="fi-FI" dirty="0"/>
              <a:t>haitallista yrityksille, koska korottaa yritysten lainoistaan maksamia reaalisia korkoja sekä heikentää niiden nimellisiä tuloja</a:t>
            </a:r>
          </a:p>
          <a:p>
            <a:r>
              <a:rPr lang="fi-FI" dirty="0"/>
              <a:t>kotitalouksien reaalinen velkataakka kasvaa</a:t>
            </a:r>
          </a:p>
          <a:p>
            <a:r>
              <a:rPr lang="fi-FI" dirty="0">
                <a:solidFill>
                  <a:srgbClr val="000000"/>
                </a:solidFill>
                <a:cs typeface="Arial" charset="0"/>
              </a:rPr>
              <a:t>jos deflaatio jatkuu pitkään ja useilla talouden sektoreilla, kuluttajat voivat jäädä odottamaan kestokulutushyödykkeiden hintojen laskua</a:t>
            </a:r>
          </a:p>
          <a:p>
            <a:r>
              <a:rPr lang="fi-FI" dirty="0">
                <a:solidFill>
                  <a:srgbClr val="000000"/>
                </a:solidFill>
                <a:cs typeface="Arial" charset="0"/>
              </a:rPr>
              <a:t>tämä voi johtaa kansantalouden pysähtymiseen</a:t>
            </a:r>
          </a:p>
          <a:p>
            <a:r>
              <a:rPr lang="fi-FI" dirty="0">
                <a:solidFill>
                  <a:srgbClr val="000000"/>
                </a:solidFill>
                <a:cs typeface="Arial" charset="0"/>
              </a:rPr>
              <a:t>deflaatio vaivaa kuluttajahintoja useammin esimerkiksi asuntojen tai tonttien hintoja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60366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152</Words>
  <Application>Microsoft Macintosh PowerPoint</Application>
  <PresentationFormat>Laajakuva</PresentationFormat>
  <Paragraphs>22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Office-teema</vt:lpstr>
      <vt:lpstr>PowerPoint-esitys</vt:lpstr>
      <vt:lpstr>Inflaatio</vt:lpstr>
      <vt:lpstr>PowerPoint-esitys</vt:lpstr>
      <vt:lpstr>Inflaation syyt</vt:lpstr>
      <vt:lpstr>Kustannusinflaatiokierre</vt:lpstr>
      <vt:lpstr>Deflaatio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Minna Sallanen</dc:creator>
  <cp:lastModifiedBy>Anu Mikkonen</cp:lastModifiedBy>
  <cp:revision>31</cp:revision>
  <dcterms:created xsi:type="dcterms:W3CDTF">2020-11-26T06:08:36Z</dcterms:created>
  <dcterms:modified xsi:type="dcterms:W3CDTF">2021-06-28T09:08:24Z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949052526</vt:i4>
  </property>
  <property fmtid="{D5CDD505-2E9C-101B-9397-08002B2CF9AE}" pid="3" name="_NewReviewCycle">
    <vt:lpwstr/>
  </property>
  <property fmtid="{D5CDD505-2E9C-101B-9397-08002B2CF9AE}" pid="4" name="_EmailSubject">
    <vt:lpwstr>Kanta 2 kirjan I luvun opemateriaalit</vt:lpwstr>
  </property>
  <property fmtid="{D5CDD505-2E9C-101B-9397-08002B2CF9AE}" pid="5" name="_AuthorEmail">
    <vt:lpwstr>Jaana.Nieminen@tampere.fi</vt:lpwstr>
  </property>
  <property fmtid="{D5CDD505-2E9C-101B-9397-08002B2CF9AE}" pid="6" name="_AuthorEmailDisplayName">
    <vt:lpwstr>Nieminen Jaana</vt:lpwstr>
  </property>
</Properties>
</file>