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73" r:id="rId2"/>
    <p:sldId id="370" r:id="rId3"/>
    <p:sldId id="375" r:id="rId4"/>
    <p:sldId id="372" r:id="rId5"/>
    <p:sldId id="369" r:id="rId6"/>
    <p:sldId id="371" r:id="rId7"/>
    <p:sldId id="376" r:id="rId8"/>
    <p:sldId id="37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i-Elina Karvonen" initials="AK" lastIdx="1" clrIdx="0">
    <p:extLst>
      <p:ext uri="{19B8F6BF-5375-455C-9EA6-DF929625EA0E}">
        <p15:presenceInfo xmlns:p15="http://schemas.microsoft.com/office/powerpoint/2012/main" userId="2057fec5bd83f4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E29C9-EC33-4D8E-9543-E3AA1D16B3DE}" v="11" dt="2022-09-01T05:43:59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kki Siitonen" userId="9b427252-67e5-47c6-9377-4f43663c5067" providerId="ADAL" clId="{1DCE29C9-EC33-4D8E-9543-E3AA1D16B3DE}"/>
    <pc:docChg chg="undo custSel addSld delSld modSld sldOrd">
      <pc:chgData name="Heikki Siitonen" userId="9b427252-67e5-47c6-9377-4f43663c5067" providerId="ADAL" clId="{1DCE29C9-EC33-4D8E-9543-E3AA1D16B3DE}" dt="2022-09-01T05:55:49.670" v="688"/>
      <pc:docMkLst>
        <pc:docMk/>
      </pc:docMkLst>
      <pc:sldChg chg="del ord">
        <pc:chgData name="Heikki Siitonen" userId="9b427252-67e5-47c6-9377-4f43663c5067" providerId="ADAL" clId="{1DCE29C9-EC33-4D8E-9543-E3AA1D16B3DE}" dt="2022-09-01T05:55:46.115" v="686" actId="2696"/>
        <pc:sldMkLst>
          <pc:docMk/>
          <pc:sldMk cId="3570840595" sldId="338"/>
        </pc:sldMkLst>
      </pc:sldChg>
      <pc:sldChg chg="ord">
        <pc:chgData name="Heikki Siitonen" userId="9b427252-67e5-47c6-9377-4f43663c5067" providerId="ADAL" clId="{1DCE29C9-EC33-4D8E-9543-E3AA1D16B3DE}" dt="2022-09-01T05:39:03.213" v="310"/>
        <pc:sldMkLst>
          <pc:docMk/>
          <pc:sldMk cId="2127347004" sldId="369"/>
        </pc:sldMkLst>
      </pc:sldChg>
      <pc:sldChg chg="modSp mod">
        <pc:chgData name="Heikki Siitonen" userId="9b427252-67e5-47c6-9377-4f43663c5067" providerId="ADAL" clId="{1DCE29C9-EC33-4D8E-9543-E3AA1D16B3DE}" dt="2022-09-01T05:41:28.977" v="408" actId="1076"/>
        <pc:sldMkLst>
          <pc:docMk/>
          <pc:sldMk cId="2130398074" sldId="370"/>
        </pc:sldMkLst>
        <pc:spChg chg="mod">
          <ac:chgData name="Heikki Siitonen" userId="9b427252-67e5-47c6-9377-4f43663c5067" providerId="ADAL" clId="{1DCE29C9-EC33-4D8E-9543-E3AA1D16B3DE}" dt="2022-09-01T05:41:28.977" v="408" actId="1076"/>
          <ac:spMkLst>
            <pc:docMk/>
            <pc:sldMk cId="2130398074" sldId="370"/>
            <ac:spMk id="2" creationId="{C6D0FCD2-980E-4467-A9C8-E74DD4E74FFE}"/>
          </ac:spMkLst>
        </pc:spChg>
      </pc:sldChg>
      <pc:sldChg chg="modSp mod ord">
        <pc:chgData name="Heikki Siitonen" userId="9b427252-67e5-47c6-9377-4f43663c5067" providerId="ADAL" clId="{1DCE29C9-EC33-4D8E-9543-E3AA1D16B3DE}" dt="2022-09-01T05:55:36.836" v="683"/>
        <pc:sldMkLst>
          <pc:docMk/>
          <pc:sldMk cId="3943460421" sldId="371"/>
        </pc:sldMkLst>
        <pc:spChg chg="mod">
          <ac:chgData name="Heikki Siitonen" userId="9b427252-67e5-47c6-9377-4f43663c5067" providerId="ADAL" clId="{1DCE29C9-EC33-4D8E-9543-E3AA1D16B3DE}" dt="2022-09-01T05:41:39.253" v="422" actId="20577"/>
          <ac:spMkLst>
            <pc:docMk/>
            <pc:sldMk cId="3943460421" sldId="371"/>
            <ac:spMk id="2" creationId="{C6D0FCD2-980E-4467-A9C8-E74DD4E74FFE}"/>
          </ac:spMkLst>
        </pc:spChg>
      </pc:sldChg>
      <pc:sldChg chg="addSp delSp modSp mod ord">
        <pc:chgData name="Heikki Siitonen" userId="9b427252-67e5-47c6-9377-4f43663c5067" providerId="ADAL" clId="{1DCE29C9-EC33-4D8E-9543-E3AA1D16B3DE}" dt="2022-09-01T05:44:18.836" v="514" actId="1076"/>
        <pc:sldMkLst>
          <pc:docMk/>
          <pc:sldMk cId="2093383359" sldId="372"/>
        </pc:sldMkLst>
        <pc:spChg chg="del">
          <ac:chgData name="Heikki Siitonen" userId="9b427252-67e5-47c6-9377-4f43663c5067" providerId="ADAL" clId="{1DCE29C9-EC33-4D8E-9543-E3AA1D16B3DE}" dt="2022-09-01T05:30:43.698" v="3" actId="478"/>
          <ac:spMkLst>
            <pc:docMk/>
            <pc:sldMk cId="2093383359" sldId="372"/>
            <ac:spMk id="2" creationId="{64899496-B03C-4A19-91D1-73FCC5571650}"/>
          </ac:spMkLst>
        </pc:spChg>
        <pc:spChg chg="del mod">
          <ac:chgData name="Heikki Siitonen" userId="9b427252-67e5-47c6-9377-4f43663c5067" providerId="ADAL" clId="{1DCE29C9-EC33-4D8E-9543-E3AA1D16B3DE}" dt="2022-09-01T05:30:54.527" v="5" actId="478"/>
          <ac:spMkLst>
            <pc:docMk/>
            <pc:sldMk cId="2093383359" sldId="372"/>
            <ac:spMk id="3" creationId="{A61B8015-F626-4E0B-91E5-55B69C446819}"/>
          </ac:spMkLst>
        </pc:spChg>
        <pc:spChg chg="mod">
          <ac:chgData name="Heikki Siitonen" userId="9b427252-67e5-47c6-9377-4f43663c5067" providerId="ADAL" clId="{1DCE29C9-EC33-4D8E-9543-E3AA1D16B3DE}" dt="2022-09-01T05:36:06.777" v="242" actId="20577"/>
          <ac:spMkLst>
            <pc:docMk/>
            <pc:sldMk cId="2093383359" sldId="372"/>
            <ac:spMk id="4" creationId="{8BD32F52-0F3F-4CE1-9805-9466D16C120F}"/>
          </ac:spMkLst>
        </pc:spChg>
        <pc:spChg chg="add del mod">
          <ac:chgData name="Heikki Siitonen" userId="9b427252-67e5-47c6-9377-4f43663c5067" providerId="ADAL" clId="{1DCE29C9-EC33-4D8E-9543-E3AA1D16B3DE}" dt="2022-09-01T05:30:57.923" v="6" actId="478"/>
          <ac:spMkLst>
            <pc:docMk/>
            <pc:sldMk cId="2093383359" sldId="372"/>
            <ac:spMk id="6" creationId="{EC33EA2F-C70F-4140-AF28-85A7641AF154}"/>
          </ac:spMkLst>
        </pc:spChg>
        <pc:spChg chg="add mod">
          <ac:chgData name="Heikki Siitonen" userId="9b427252-67e5-47c6-9377-4f43663c5067" providerId="ADAL" clId="{1DCE29C9-EC33-4D8E-9543-E3AA1D16B3DE}" dt="2022-09-01T05:44:18.836" v="514" actId="1076"/>
          <ac:spMkLst>
            <pc:docMk/>
            <pc:sldMk cId="2093383359" sldId="372"/>
            <ac:spMk id="7" creationId="{8C1F8DDC-3AC7-48AC-ABCB-4D986145E823}"/>
          </ac:spMkLst>
        </pc:spChg>
        <pc:picChg chg="add mod">
          <ac:chgData name="Heikki Siitonen" userId="9b427252-67e5-47c6-9377-4f43663c5067" providerId="ADAL" clId="{1DCE29C9-EC33-4D8E-9543-E3AA1D16B3DE}" dt="2022-09-01T05:34:08.285" v="197" actId="1076"/>
          <ac:picMkLst>
            <pc:docMk/>
            <pc:sldMk cId="2093383359" sldId="372"/>
            <ac:picMk id="1026" creationId="{7591B4B3-42C8-480E-8F95-86B86594A1EB}"/>
          </ac:picMkLst>
        </pc:picChg>
      </pc:sldChg>
      <pc:sldChg chg="modSp new mod ord">
        <pc:chgData name="Heikki Siitonen" userId="9b427252-67e5-47c6-9377-4f43663c5067" providerId="ADAL" clId="{1DCE29C9-EC33-4D8E-9543-E3AA1D16B3DE}" dt="2022-09-01T05:55:49.670" v="688"/>
        <pc:sldMkLst>
          <pc:docMk/>
          <pc:sldMk cId="3795832693" sldId="374"/>
        </pc:sldMkLst>
        <pc:spChg chg="mod">
          <ac:chgData name="Heikki Siitonen" userId="9b427252-67e5-47c6-9377-4f43663c5067" providerId="ADAL" clId="{1DCE29C9-EC33-4D8E-9543-E3AA1D16B3DE}" dt="2022-09-01T05:47:20.438" v="681" actId="20577"/>
          <ac:spMkLst>
            <pc:docMk/>
            <pc:sldMk cId="3795832693" sldId="374"/>
            <ac:spMk id="2" creationId="{3B8062CE-BA34-489B-BC7B-BB676E684A57}"/>
          </ac:spMkLst>
        </pc:spChg>
        <pc:spChg chg="mod">
          <ac:chgData name="Heikki Siitonen" userId="9b427252-67e5-47c6-9377-4f43663c5067" providerId="ADAL" clId="{1DCE29C9-EC33-4D8E-9543-E3AA1D16B3DE}" dt="2022-09-01T05:36:55.589" v="272" actId="113"/>
          <ac:spMkLst>
            <pc:docMk/>
            <pc:sldMk cId="3795832693" sldId="374"/>
            <ac:spMk id="3" creationId="{518B9C65-5D43-43C2-843D-6C8F9ABA0DBD}"/>
          </ac:spMkLst>
        </pc:spChg>
      </pc:sldChg>
      <pc:sldChg chg="addSp delSp modSp new mod modClrScheme chgLayout">
        <pc:chgData name="Heikki Siitonen" userId="9b427252-67e5-47c6-9377-4f43663c5067" providerId="ADAL" clId="{1DCE29C9-EC33-4D8E-9543-E3AA1D16B3DE}" dt="2022-09-01T05:45:16.677" v="588" actId="1076"/>
        <pc:sldMkLst>
          <pc:docMk/>
          <pc:sldMk cId="2955021067" sldId="375"/>
        </pc:sldMkLst>
        <pc:spChg chg="del mod ord">
          <ac:chgData name="Heikki Siitonen" userId="9b427252-67e5-47c6-9377-4f43663c5067" providerId="ADAL" clId="{1DCE29C9-EC33-4D8E-9543-E3AA1D16B3DE}" dt="2022-09-01T05:39:40.361" v="318" actId="700"/>
          <ac:spMkLst>
            <pc:docMk/>
            <pc:sldMk cId="2955021067" sldId="375"/>
            <ac:spMk id="2" creationId="{C2F47C52-715E-4AA5-98AF-CD0E19A875A7}"/>
          </ac:spMkLst>
        </pc:spChg>
        <pc:spChg chg="del mod ord">
          <ac:chgData name="Heikki Siitonen" userId="9b427252-67e5-47c6-9377-4f43663c5067" providerId="ADAL" clId="{1DCE29C9-EC33-4D8E-9543-E3AA1D16B3DE}" dt="2022-09-01T05:39:40.361" v="318" actId="700"/>
          <ac:spMkLst>
            <pc:docMk/>
            <pc:sldMk cId="2955021067" sldId="375"/>
            <ac:spMk id="3" creationId="{E587DB2B-8960-4B2C-A3BE-54ECFDD240B3}"/>
          </ac:spMkLst>
        </pc:spChg>
        <pc:spChg chg="del mod">
          <ac:chgData name="Heikki Siitonen" userId="9b427252-67e5-47c6-9377-4f43663c5067" providerId="ADAL" clId="{1DCE29C9-EC33-4D8E-9543-E3AA1D16B3DE}" dt="2022-09-01T05:39:40.361" v="318" actId="700"/>
          <ac:spMkLst>
            <pc:docMk/>
            <pc:sldMk cId="2955021067" sldId="375"/>
            <ac:spMk id="4" creationId="{11D71A85-8EEF-4DE2-86FD-41F2A6930954}"/>
          </ac:spMkLst>
        </pc:spChg>
        <pc:spChg chg="add mod ord">
          <ac:chgData name="Heikki Siitonen" userId="9b427252-67e5-47c6-9377-4f43663c5067" providerId="ADAL" clId="{1DCE29C9-EC33-4D8E-9543-E3AA1D16B3DE}" dt="2022-09-01T05:44:57.512" v="586" actId="1076"/>
          <ac:spMkLst>
            <pc:docMk/>
            <pc:sldMk cId="2955021067" sldId="375"/>
            <ac:spMk id="5" creationId="{F7EADD23-05EC-431C-9138-A3A00C6A93BD}"/>
          </ac:spMkLst>
        </pc:spChg>
        <pc:spChg chg="add mod ord">
          <ac:chgData name="Heikki Siitonen" userId="9b427252-67e5-47c6-9377-4f43663c5067" providerId="ADAL" clId="{1DCE29C9-EC33-4D8E-9543-E3AA1D16B3DE}" dt="2022-09-01T05:45:16.677" v="588" actId="1076"/>
          <ac:spMkLst>
            <pc:docMk/>
            <pc:sldMk cId="2955021067" sldId="375"/>
            <ac:spMk id="6" creationId="{6353DF46-5B1E-4092-BF6E-C2C907AE036B}"/>
          </ac:spMkLst>
        </pc:spChg>
        <pc:spChg chg="add mod">
          <ac:chgData name="Heikki Siitonen" userId="9b427252-67e5-47c6-9377-4f43663c5067" providerId="ADAL" clId="{1DCE29C9-EC33-4D8E-9543-E3AA1D16B3DE}" dt="2022-09-01T05:43:25.239" v="447" actId="1076"/>
          <ac:spMkLst>
            <pc:docMk/>
            <pc:sldMk cId="2955021067" sldId="375"/>
            <ac:spMk id="7" creationId="{A679F2D2-7EE3-476F-9315-DC932F38E46D}"/>
          </ac:spMkLst>
        </pc:spChg>
      </pc:sldChg>
      <pc:sldChg chg="modSp new mod ord">
        <pc:chgData name="Heikki Siitonen" userId="9b427252-67e5-47c6-9377-4f43663c5067" providerId="ADAL" clId="{1DCE29C9-EC33-4D8E-9543-E3AA1D16B3DE}" dt="2022-09-01T05:55:44.142" v="685"/>
        <pc:sldMkLst>
          <pc:docMk/>
          <pc:sldMk cId="1166911186" sldId="376"/>
        </pc:sldMkLst>
        <pc:spChg chg="mod">
          <ac:chgData name="Heikki Siitonen" userId="9b427252-67e5-47c6-9377-4f43663c5067" providerId="ADAL" clId="{1DCE29C9-EC33-4D8E-9543-E3AA1D16B3DE}" dt="2022-09-01T05:45:57.583" v="603" actId="20577"/>
          <ac:spMkLst>
            <pc:docMk/>
            <pc:sldMk cId="1166911186" sldId="376"/>
            <ac:spMk id="2" creationId="{D9C8C7E6-7100-4E36-9BFE-51EC971731E7}"/>
          </ac:spMkLst>
        </pc:spChg>
        <pc:spChg chg="mod">
          <ac:chgData name="Heikki Siitonen" userId="9b427252-67e5-47c6-9377-4f43663c5067" providerId="ADAL" clId="{1DCE29C9-EC33-4D8E-9543-E3AA1D16B3DE}" dt="2022-09-01T05:46:50.570" v="669" actId="20577"/>
          <ac:spMkLst>
            <pc:docMk/>
            <pc:sldMk cId="1166911186" sldId="376"/>
            <ac:spMk id="3" creationId="{7010ADC8-53A8-4B4B-A018-8749951BF7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FE586-183B-40A0-BDD6-6D5C2D1FF5C4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6B6B1-A23B-4B25-98CC-725AEB50BB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50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279896C-2526-C944-B2E4-8C46DBC64C8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A64C5A-B502-49C2-9230-41994FCB21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YH2 kertaustehtäviä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A9DE1CC-3B1A-4485-9F15-BA76C949AD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6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D0FCD2-980E-4467-A9C8-E74DD4E7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311"/>
            <a:ext cx="10515600" cy="1325563"/>
          </a:xfrm>
        </p:spPr>
        <p:txBody>
          <a:bodyPr>
            <a:normAutofit/>
          </a:bodyPr>
          <a:lstStyle/>
          <a:p>
            <a:r>
              <a:rPr lang="fi-FI" sz="3600" dirty="0"/>
              <a:t>YH2 kertaus tehtävä 1: yhdistä oikeaan määritelmään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870799-A4D1-474D-89B6-2BFCAF8D5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24546"/>
            <a:ext cx="5181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fi-FI" sz="1600" dirty="0"/>
              <a:t>Maksetaan palkasta tai tulonsiirrosta.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Omaisuuden tuotosta maksettava vero.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Ostetusta tuotteesta tai palvelusta maksettava vero.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”Haittavero”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Kunnalle maksettava ansiotulovero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Osakeyhtiö maksaa tilikauden voitoistaan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Tulo- ja menoarvio, jonka päättää eduskunta.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Päättää veroista ja valtion velasta.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Lisätään valtion menoja tai alennetaan tuloja. Otetaan lisää velkaa.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Vähennetään valtion menoja tai nostetaan veroja.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1600" dirty="0"/>
              <a:t>Menot ovat suuremmat kuin tulot. Otetaan lisää velkaa.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166A29-3B25-441C-A549-33E565B72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2000" dirty="0"/>
              <a:t>Valmistevero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Elvytys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Pääomatulovero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Ansiotulovero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Kunnallisvero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Budjetin alijäämä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Arvonlisävero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Valton budjetti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Kiristävä finanssipolitiikka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Eduskunta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/>
              <a:t>Yhteisövero</a:t>
            </a:r>
          </a:p>
        </p:txBody>
      </p:sp>
    </p:spTree>
    <p:extLst>
      <p:ext uri="{BB962C8B-B14F-4D97-AF65-F5344CB8AC3E}">
        <p14:creationId xmlns:p14="http://schemas.microsoft.com/office/powerpoint/2010/main" val="213039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F7EADD23-05EC-431C-9138-A3A00C6A9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32" y="43162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i-FI" sz="4000" dirty="0"/>
              <a:t>YH2 kertaus tehtävä 2: Julkistalouden toimenpiteiden vaikutuksia kansantalouteen 	</a:t>
            </a:r>
            <a:r>
              <a:rPr lang="fi-FI" dirty="0"/>
              <a:t>					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353DF46-5B1E-4092-BF6E-C2C907AE0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31" y="2291138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sz="18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Valtio nostaa ansiotulojen verotusta. Keski- ja suuripalkkaisten nettotulot...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8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Eduskunta korottaa arvonlisäveroa. Pienituloisten ostovoima...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8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Valtio korottaa asumistukea ja työttömyyskorvausta. Pienituloisten nettotulot...</a:t>
            </a:r>
            <a:endParaRPr lang="fi-FI" sz="1800" dirty="0">
              <a:solidFill>
                <a:srgbClr val="333333"/>
              </a:solidFill>
              <a:latin typeface="Noto Serif" panose="02020502060505020204" pitchFamily="18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8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Alkoholin verotusta nostetaan. Ravintoloiden liikevaihto...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8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Noususuhdanteessa valtion budjetin alijäämä yleensä...</a:t>
            </a:r>
            <a:endParaRPr lang="fi-FI" sz="1800" dirty="0">
              <a:solidFill>
                <a:srgbClr val="333333"/>
              </a:solidFill>
              <a:latin typeface="Noto Serif" panose="02020502060505020204" pitchFamily="18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8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Laman vallitessa valtion velka yleensä...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8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EKP:n nostaessa ohjauskorkoa </a:t>
            </a:r>
            <a:r>
              <a:rPr lang="fi-FI" sz="1800" b="0" i="0" dirty="0" err="1">
                <a:solidFill>
                  <a:srgbClr val="333333"/>
                </a:solidFill>
                <a:effectLst/>
                <a:latin typeface="Noto Serif" panose="02020502060505020204" pitchFamily="18"/>
              </a:rPr>
              <a:t>euriborit</a:t>
            </a:r>
            <a:r>
              <a:rPr lang="fi-FI" sz="18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 nousevat. Tällöin valtionvelan korkomenot...</a:t>
            </a:r>
            <a:endParaRPr lang="fi-FI" sz="1800" dirty="0">
              <a:solidFill>
                <a:srgbClr val="333333"/>
              </a:solidFill>
              <a:latin typeface="Noto Serif" panose="02020502060505020204" pitchFamily="18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8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Valtion alentaessa ansiotuloveroja kuluttajien ostovoima...</a:t>
            </a:r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A679F2D2-7EE3-476F-9315-DC932F38E46D}"/>
              </a:ext>
            </a:extLst>
          </p:cNvPr>
          <p:cNvSpPr txBox="1"/>
          <p:nvPr/>
        </p:nvSpPr>
        <p:spPr>
          <a:xfrm>
            <a:off x="8578734" y="1690688"/>
            <a:ext cx="345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Kasvaa/kasvavat	laskee/laskevat</a:t>
            </a:r>
          </a:p>
        </p:txBody>
      </p:sp>
    </p:spTree>
    <p:extLst>
      <p:ext uri="{BB962C8B-B14F-4D97-AF65-F5344CB8AC3E}">
        <p14:creationId xmlns:p14="http://schemas.microsoft.com/office/powerpoint/2010/main" val="295502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BD32F52-0F3F-4CE1-9805-9466D16C1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690" y="405432"/>
            <a:ext cx="4538749" cy="59057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i-FI" sz="22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Minä ajanjakso(i)</a:t>
            </a:r>
            <a:r>
              <a:rPr lang="fi-FI" sz="2200" b="1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</a:t>
            </a:r>
            <a:r>
              <a:rPr lang="fi-FI" sz="22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väittämä pätee?</a:t>
            </a:r>
          </a:p>
          <a:p>
            <a:pPr algn="l"/>
            <a:r>
              <a:rPr lang="fi-FI" sz="2200" u="sng" dirty="0">
                <a:solidFill>
                  <a:srgbClr val="333333"/>
                </a:solidFill>
                <a:latin typeface="Noto Serif" panose="02020502060505020204" pitchFamily="18"/>
              </a:rPr>
              <a:t>Väittämät:</a:t>
            </a:r>
            <a:endParaRPr lang="fi-FI" sz="2200" b="1" i="0" u="sng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i-FI" sz="22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Uutta velkaa otetaan yli 600 miljardia puntaa.</a:t>
            </a:r>
          </a:p>
          <a:p>
            <a:pPr marL="457200" indent="-457200" algn="l">
              <a:buFont typeface="+mj-lt"/>
              <a:buAutoNum type="arabicPeriod"/>
            </a:pPr>
            <a:r>
              <a:rPr lang="fi-FI" sz="22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Velka kasvaa nopeinta vauhtia.</a:t>
            </a:r>
          </a:p>
          <a:p>
            <a:pPr marL="457200" indent="-457200" algn="l">
              <a:buFont typeface="+mj-lt"/>
              <a:buAutoNum type="arabicPeriod"/>
            </a:pPr>
            <a:r>
              <a:rPr lang="fi-FI" sz="22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Velka suhteessa bruttokansantuotteeseen pienenee.</a:t>
            </a:r>
          </a:p>
          <a:p>
            <a:pPr marL="457200" indent="-457200" algn="l">
              <a:buFont typeface="+mj-lt"/>
              <a:buAutoNum type="arabicPeriod"/>
            </a:pPr>
            <a:r>
              <a:rPr lang="fi-FI" sz="22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Velka suhteessa bruttokansantuotteeseen kasvaa.</a:t>
            </a:r>
          </a:p>
          <a:p>
            <a:pPr marL="457200" indent="-457200" algn="l">
              <a:buFont typeface="+mj-lt"/>
              <a:buAutoNum type="arabicPeriod"/>
            </a:pPr>
            <a:r>
              <a:rPr lang="fi-FI" sz="22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Valtion budjetti on aluksi alijäämäinen ja sitten ylijäämäinen.</a:t>
            </a:r>
          </a:p>
          <a:p>
            <a:pPr marL="457200" indent="-457200" algn="l">
              <a:buFont typeface="+mj-lt"/>
              <a:buAutoNum type="arabicPeriod"/>
            </a:pPr>
            <a:r>
              <a:rPr lang="fi-FI" sz="22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Valtion budjetti on alijäämäinen koko ajan.</a:t>
            </a:r>
          </a:p>
          <a:p>
            <a:pPr algn="l"/>
            <a:r>
              <a:rPr lang="fi-FI" sz="2100" b="1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A</a:t>
            </a:r>
            <a:r>
              <a:rPr lang="fi-FI" sz="21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 (1995–2002)</a:t>
            </a:r>
          </a:p>
          <a:p>
            <a:pPr algn="l"/>
            <a:r>
              <a:rPr lang="fi-FI" sz="2100" b="1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B</a:t>
            </a:r>
            <a:r>
              <a:rPr lang="fi-FI" sz="21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 (2002–2008)</a:t>
            </a:r>
          </a:p>
          <a:p>
            <a:pPr algn="l"/>
            <a:r>
              <a:rPr lang="fi-FI" sz="2100" b="1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C</a:t>
            </a:r>
            <a:r>
              <a:rPr lang="fi-FI" sz="21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 (2008–2014)</a:t>
            </a:r>
          </a:p>
          <a:p>
            <a:pPr algn="l"/>
            <a:r>
              <a:rPr lang="fi-FI" sz="2100" b="1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D</a:t>
            </a:r>
            <a:r>
              <a:rPr lang="fi-FI" sz="2100" b="0" i="0" dirty="0">
                <a:solidFill>
                  <a:srgbClr val="333333"/>
                </a:solidFill>
                <a:effectLst/>
                <a:latin typeface="Noto Serif" panose="02020502060505020204" pitchFamily="18"/>
              </a:rPr>
              <a:t> (2014–2018)</a:t>
            </a:r>
            <a:endParaRPr lang="fi-FI" sz="2100" b="1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fi-FI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591B4B3-42C8-480E-8F95-86B86594A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0" y="1405299"/>
            <a:ext cx="7952509" cy="590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8C1F8DDC-3AC7-48AC-ABCB-4D986145E823}"/>
              </a:ext>
            </a:extLst>
          </p:cNvPr>
          <p:cNvSpPr txBox="1"/>
          <p:nvPr/>
        </p:nvSpPr>
        <p:spPr>
          <a:xfrm>
            <a:off x="4643830" y="382146"/>
            <a:ext cx="5769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/>
              <a:t>YH2 kertaus tehtävä 3: aineistotehtävä</a:t>
            </a:r>
          </a:p>
        </p:txBody>
      </p:sp>
    </p:spTree>
    <p:extLst>
      <p:ext uri="{BB962C8B-B14F-4D97-AF65-F5344CB8AC3E}">
        <p14:creationId xmlns:p14="http://schemas.microsoft.com/office/powerpoint/2010/main" val="209338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95C630-979B-470E-B843-F79EC545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A445A1-7CDB-4758-B782-28FE24AD8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fi-FI" dirty="0"/>
              <a:t>Olette Euroopan keskuspankin johtoryhmän jäseniä. Millaisin rahapoliittisin keinoin reagoisitte taloudelliseen tilanteeseen seuraavissa olosuhteissa?</a:t>
            </a:r>
          </a:p>
          <a:p>
            <a:pPr marL="720000" indent="-360000">
              <a:spcBef>
                <a:spcPts val="500"/>
              </a:spcBef>
              <a:buNone/>
            </a:pPr>
            <a:r>
              <a:rPr lang="fi-FI" dirty="0"/>
              <a:t>a)	Useimmissa euromaissa BKT kasvaa 4–5 prosentin vuosivauhtia ja pankit antavat runsaasti lainoja yrityksille ja kotitalouksille. Osakekurssit ovat voimakkaassa nousussa, ja inflaatio on 2,7 %. Työllisyystilanne on hyvä. </a:t>
            </a:r>
          </a:p>
          <a:p>
            <a:pPr marL="720000" indent="-360000">
              <a:spcBef>
                <a:spcPts val="500"/>
              </a:spcBef>
              <a:buNone/>
            </a:pPr>
            <a:r>
              <a:rPr lang="fi-FI" dirty="0"/>
              <a:t>b)	Euroalueen inflaatio on 0,3 %. Työllisyystilanne on heikko koko euroalueella, ja BKT:n kasvu on jäänyt useimmissa maissa alle 1 %.</a:t>
            </a:r>
          </a:p>
        </p:txBody>
      </p:sp>
    </p:spTree>
    <p:extLst>
      <p:ext uri="{BB962C8B-B14F-4D97-AF65-F5344CB8AC3E}">
        <p14:creationId xmlns:p14="http://schemas.microsoft.com/office/powerpoint/2010/main" val="212734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D0FCD2-980E-4467-A9C8-E74DD4E74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YH2 kertaus tehtävä 1: Vastaukset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870799-A4D1-474D-89B6-2BFCAF8D58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Maksetaan palkasta tai tulonsiirrosta.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Omaisuuden tuotosta maksettava vero.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Ostetusta tuotteesta tai palvelusta maksettava vero.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”Haittavero”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Kunnalle maksettava ansiotulovero.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Osakeyhtiö maksaa tilikauden voitoistaan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Tulo- ja menoarvio, jonka päättää eduskunta.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Päättää veroista ja valtion velasta.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Lisätään valtion menoja tai alennetaan tuloja. Otetaan lisää velkaa.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Vähennetään valtion menoja tai nostetaan veroja.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fi-FI" sz="1500" dirty="0"/>
              <a:t>Menot ovat suuremmat kuin tulot. Otetaan lisää velkaa.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166A29-3B25-441C-A549-33E565B72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dirty="0"/>
              <a:t>4. Ansiotulovero</a:t>
            </a:r>
          </a:p>
          <a:p>
            <a:pPr marL="0" indent="0">
              <a:buNone/>
            </a:pPr>
            <a:r>
              <a:rPr lang="fi-FI" sz="1800" dirty="0"/>
              <a:t>3. Pääomatulovero</a:t>
            </a:r>
          </a:p>
          <a:p>
            <a:pPr marL="0" indent="0">
              <a:buNone/>
            </a:pPr>
            <a:r>
              <a:rPr lang="fi-FI" sz="1800" dirty="0"/>
              <a:t>7. Arvonlisävero</a:t>
            </a:r>
          </a:p>
          <a:p>
            <a:pPr marL="0" indent="0">
              <a:buNone/>
            </a:pPr>
            <a:r>
              <a:rPr lang="fi-FI" sz="1800" dirty="0"/>
              <a:t>1. Valmistevero</a:t>
            </a:r>
          </a:p>
          <a:p>
            <a:pPr marL="0" indent="0">
              <a:buNone/>
            </a:pPr>
            <a:r>
              <a:rPr lang="fi-FI" sz="1800" dirty="0"/>
              <a:t>5. Kunnallisvero</a:t>
            </a:r>
          </a:p>
          <a:p>
            <a:pPr marL="0" indent="0">
              <a:buNone/>
            </a:pPr>
            <a:r>
              <a:rPr lang="fi-FI" sz="1800" dirty="0"/>
              <a:t>11. Yhteisövero</a:t>
            </a:r>
          </a:p>
          <a:p>
            <a:pPr marL="0" indent="0">
              <a:buNone/>
            </a:pPr>
            <a:r>
              <a:rPr lang="fi-FI" sz="1800" dirty="0"/>
              <a:t>8. Valtion budjetti</a:t>
            </a:r>
          </a:p>
          <a:p>
            <a:pPr marL="0" indent="0">
              <a:buNone/>
            </a:pPr>
            <a:r>
              <a:rPr lang="fi-FI" sz="1800" dirty="0"/>
              <a:t>10. Eduskunta</a:t>
            </a:r>
          </a:p>
          <a:p>
            <a:pPr marL="0" indent="0">
              <a:buNone/>
            </a:pPr>
            <a:r>
              <a:rPr lang="fi-FI" sz="1800" dirty="0"/>
              <a:t>2. Elvytys</a:t>
            </a:r>
          </a:p>
          <a:p>
            <a:pPr marL="0" indent="0">
              <a:buNone/>
            </a:pPr>
            <a:r>
              <a:rPr lang="fi-FI" sz="1800" dirty="0"/>
              <a:t>9. Kiristävä finanssipolitiikka</a:t>
            </a:r>
          </a:p>
          <a:p>
            <a:pPr marL="0" indent="0">
              <a:buNone/>
            </a:pPr>
            <a:r>
              <a:rPr lang="fi-FI" sz="1800" dirty="0"/>
              <a:t>6. Budjetin alijäämä</a:t>
            </a:r>
          </a:p>
        </p:txBody>
      </p:sp>
    </p:spTree>
    <p:extLst>
      <p:ext uri="{BB962C8B-B14F-4D97-AF65-F5344CB8AC3E}">
        <p14:creationId xmlns:p14="http://schemas.microsoft.com/office/powerpoint/2010/main" val="394346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C8C7E6-7100-4E36-9BFE-51EC9717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/>
              <a:t>YH2 kertaus tehtävä 2: vastaukset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10ADC8-53A8-4B4B-A018-8749951BF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Laskee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Laskee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Kasvaa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Laskee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Laskee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Kasvaa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Kasvaa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Kasvaa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11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8062CE-BA34-489B-BC7B-BB676E68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/>
              <a:t>YH2 kertaus tehtävä 3: vastaukset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8B9C65-5D43-43C2-843D-6C8F9ABA0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b="1" dirty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B, C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B, C, D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9736AB-46B3-4322-879D-6DA49CAC5C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832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468</Words>
  <Application>Microsoft Office PowerPoint</Application>
  <PresentationFormat>Laajakuva</PresentationFormat>
  <Paragraphs>89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Noto Serif</vt:lpstr>
      <vt:lpstr>Open Sans</vt:lpstr>
      <vt:lpstr>Office-teema</vt:lpstr>
      <vt:lpstr>YH2 kertaustehtäviä</vt:lpstr>
      <vt:lpstr>YH2 kertaus tehtävä 1: yhdistä oikeaan määritelmään</vt:lpstr>
      <vt:lpstr>YH2 kertaus tehtävä 2: Julkistalouden toimenpiteiden vaikutuksia kansantalouteen       </vt:lpstr>
      <vt:lpstr>PowerPoint-esitys</vt:lpstr>
      <vt:lpstr>PowerPoint-esitys</vt:lpstr>
      <vt:lpstr>YH2 kertaus tehtävä 1: Vastaukset</vt:lpstr>
      <vt:lpstr>YH2 kertaus tehtävä 2: vastaukset</vt:lpstr>
      <vt:lpstr>YH2 kertaus tehtävä 3: vastaukset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Heikki Siitonen</cp:lastModifiedBy>
  <cp:revision>26</cp:revision>
  <dcterms:created xsi:type="dcterms:W3CDTF">2020-11-26T06:08:36Z</dcterms:created>
  <dcterms:modified xsi:type="dcterms:W3CDTF">2022-09-01T05:55:55Z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1870611474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