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02015-E969-BCC8-C46B-15603240388D}" v="1" dt="2018-12-11T08:50:44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0836" autoAdjust="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DFA9-46AE-4673-A67D-76B4F5DD15B7}" type="datetimeFigureOut">
              <a:rPr lang="en-US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C41F4-E17F-4004-A565-21C6B08634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-Videolla: turvallisuuspolitiikkaa (vrt.kirja!), kestävää kehitystä (ydinjäte - Onkalo -Posiva Oy:n tutkimustila, olkiluodon ydinvoimalan vieressä loppusijoituspaikka, valmistuu 2020), tyytyväisyyttä Suomen asemaan, pelkoa tuntemattomasta, kehitysapua, "Euroopan armeija", (</a:t>
            </a:r>
            <a:r>
              <a:rPr lang="en-US" dirty="0"/>
              <a:t>Euroopan unionin nopean toiminnan joukot</a:t>
            </a:r>
            <a:r>
              <a:rPr lang="en-US" dirty="0">
                <a:cs typeface="Calibri"/>
              </a:rPr>
              <a:t>, rauhanturvaaminen, kriisinhallinta) suhde Venäjään, sosiaaliturva, hämmennystä omasta päätösvallasta, tietämättömyys, kulttuurierot, </a:t>
            </a:r>
            <a:r>
              <a:rPr lang="en-US" dirty="0" err="1">
                <a:cs typeface="Calibri"/>
              </a:rPr>
              <a:t>EU:sta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eroaminen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Grönlanti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jne</a:t>
            </a:r>
            <a:r>
              <a:rPr lang="en-US" dirty="0">
                <a:cs typeface="Calibri"/>
              </a:rPr>
              <a:t>. -</a:t>
            </a:r>
            <a:r>
              <a:rPr lang="en-US" dirty="0" err="1">
                <a:cs typeface="Calibri"/>
              </a:rPr>
              <a:t>Millä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jäsenyyttä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puolustetaan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Entä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vastustetaan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Onko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joukossa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vanhentuneita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argumentteja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Jäsenyyshakemus</a:t>
            </a:r>
            <a:r>
              <a:rPr lang="en-US" dirty="0">
                <a:cs typeface="Calibri"/>
              </a:rPr>
              <a:t> 1992 (</a:t>
            </a:r>
            <a:r>
              <a:rPr lang="en-US" dirty="0" err="1">
                <a:cs typeface="Calibri"/>
              </a:rPr>
              <a:t>eduskunta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hyväksyi</a:t>
            </a:r>
            <a:r>
              <a:rPr lang="en-US" dirty="0">
                <a:cs typeface="Calibri"/>
              </a:rPr>
              <a:t> 133-60)</a:t>
            </a:r>
            <a:endParaRPr lang="en-US" dirty="0"/>
          </a:p>
          <a:p>
            <a:r>
              <a:rPr lang="en-US" dirty="0">
                <a:cs typeface="Calibri"/>
              </a:rPr>
              <a:t>-Euro: </a:t>
            </a:r>
            <a:r>
              <a:rPr lang="en-US" dirty="0" err="1">
                <a:cs typeface="Calibri"/>
              </a:rPr>
              <a:t>tilivaluuttana</a:t>
            </a:r>
            <a:r>
              <a:rPr lang="en-US" dirty="0">
                <a:cs typeface="Calibri"/>
              </a:rPr>
              <a:t> 1999, </a:t>
            </a:r>
            <a:r>
              <a:rPr lang="en-US" dirty="0" err="1">
                <a:cs typeface="Calibri"/>
              </a:rPr>
              <a:t>käteisrahana</a:t>
            </a:r>
            <a:r>
              <a:rPr lang="en-US" dirty="0">
                <a:cs typeface="Calibri"/>
              </a:rPr>
              <a:t> 2002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Liittyi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neuvoa-antavan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kansanäänestyksen</a:t>
            </a:r>
            <a:r>
              <a:rPr lang="en-US" dirty="0">
                <a:cs typeface="Calibri"/>
              </a:rPr>
              <a:t> (57-43) </a:t>
            </a:r>
            <a:r>
              <a:rPr lang="en-US" dirty="0" err="1">
                <a:cs typeface="Calibri"/>
              </a:rPr>
              <a:t>jälkeen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Ruotsin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Itävallan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kanssa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Norjassa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kansanäänestys</a:t>
            </a:r>
            <a:r>
              <a:rPr lang="en-US" dirty="0">
                <a:cs typeface="Calibri"/>
              </a:rPr>
              <a:t> -&gt;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tulos</a:t>
            </a:r>
            <a:endParaRPr lang="en-US" dirty="0"/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Taloudelliset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syyt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pelättiin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talouden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kärsivän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jäätiin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integraation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ulkopuolelle</a:t>
            </a:r>
            <a:r>
              <a:rPr lang="en-US" dirty="0">
                <a:cs typeface="Calibri"/>
              </a:rPr>
              <a:t> -&gt; </a:t>
            </a:r>
            <a:r>
              <a:rPr lang="en-US" dirty="0" err="1">
                <a:cs typeface="Calibri"/>
              </a:rPr>
              <a:t>kilpailukyvyn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heikkeneminen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kilpailusta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putoaminen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taustalla</a:t>
            </a:r>
            <a:r>
              <a:rPr lang="en-US" dirty="0">
                <a:cs typeface="Calibri"/>
              </a:rPr>
              <a:t> 90-luvun </a:t>
            </a:r>
            <a:r>
              <a:rPr lang="en-US" dirty="0" err="1">
                <a:cs typeface="Calibri"/>
              </a:rPr>
              <a:t>lamakin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Turvallisuuspolitiikka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vaikka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ehkä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suoraan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myönnetty</a:t>
            </a:r>
            <a:r>
              <a:rPr lang="en-US" dirty="0">
                <a:cs typeface="Calibri"/>
              </a:rPr>
              <a:t>) - </a:t>
            </a:r>
            <a:r>
              <a:rPr lang="en-US" dirty="0" err="1">
                <a:cs typeface="Calibri"/>
              </a:rPr>
              <a:t>NL:n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hajoaminen</a:t>
            </a:r>
            <a:r>
              <a:rPr lang="en-US" dirty="0">
                <a:cs typeface="Calibri"/>
              </a:rPr>
              <a:t> 1991 ja YYA-</a:t>
            </a:r>
            <a:r>
              <a:rPr lang="en-US" dirty="0" err="1">
                <a:cs typeface="Calibri"/>
              </a:rPr>
              <a:t>sopimuksen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purkautuminen</a:t>
            </a:r>
            <a:r>
              <a:rPr lang="en-US" dirty="0">
                <a:cs typeface="Calibri"/>
              </a:rPr>
              <a:t> 1992 –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tiedetty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varmasti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mihin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Venäjän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tilanne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kehittyisi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C41F4-E17F-4004-A565-21C6B08634B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Yhteistyö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lisääntyi</a:t>
            </a:r>
            <a:r>
              <a:rPr lang="en-US" dirty="0">
                <a:cs typeface="Calibri"/>
              </a:rPr>
              <a:t> II </a:t>
            </a:r>
            <a:r>
              <a:rPr lang="en-US" dirty="0" err="1">
                <a:cs typeface="Calibri"/>
              </a:rPr>
              <a:t>maailmansodan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jälkeen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taustalla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historia</a:t>
            </a:r>
            <a:r>
              <a:rPr lang="en-US" dirty="0">
                <a:cs typeface="Calibri"/>
              </a:rPr>
              <a:t> (Suomi </a:t>
            </a:r>
            <a:r>
              <a:rPr lang="en-US" dirty="0" err="1">
                <a:cs typeface="Calibri"/>
              </a:rPr>
              <a:t>osa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Ruotsia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Norja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Tanskaa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Ruotsia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jne</a:t>
            </a:r>
            <a:r>
              <a:rPr lang="en-US" dirty="0">
                <a:cs typeface="Calibri"/>
              </a:rPr>
              <a:t>.)</a:t>
            </a:r>
          </a:p>
          <a:p>
            <a:r>
              <a:rPr lang="en-US" dirty="0">
                <a:cs typeface="Calibri"/>
              </a:rPr>
              <a:t>-Kielellisesti samankaltaisia (paitsi Suomi) -luterilaisuus pääuskontona kaikissa –oikeusvaltion periaatteiden kunnioitus, länsimainen </a:t>
            </a:r>
            <a:r>
              <a:rPr lang="en-US" dirty="0" err="1">
                <a:cs typeface="Calibri"/>
              </a:rPr>
              <a:t>oikeuslaitos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sosiaaliturva</a:t>
            </a:r>
            <a:r>
              <a:rPr lang="en-US" dirty="0">
                <a:cs typeface="Calibri"/>
              </a:rPr>
              <a:t>,  </a:t>
            </a:r>
            <a:r>
              <a:rPr lang="en-US" dirty="0" err="1">
                <a:cs typeface="Calibri"/>
              </a:rPr>
              <a:t>ihmisoikeudet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tasa-arvo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samankaltaisempia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keskenään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vrt</a:t>
            </a:r>
            <a:r>
              <a:rPr lang="en-US" dirty="0">
                <a:cs typeface="Calibri"/>
              </a:rPr>
              <a:t>. Etelä-</a:t>
            </a:r>
            <a:r>
              <a:rPr lang="en-US" dirty="0" err="1">
                <a:cs typeface="Calibri"/>
              </a:rPr>
              <a:t>Eurooppa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Keski-Eurooppa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Pohj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Neuvosto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kansanedustajien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yhteistyöelin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aloitteet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suositukset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yhtsietyön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kehittämiseksi</a:t>
            </a:r>
            <a:r>
              <a:rPr lang="en-US" dirty="0">
                <a:cs typeface="Calibri"/>
              </a:rPr>
              <a:t> + </a:t>
            </a:r>
            <a:r>
              <a:rPr lang="en-US" dirty="0" err="1">
                <a:cs typeface="Calibri"/>
              </a:rPr>
              <a:t>ahvenanmaa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färsaaret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grönlanti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Baltian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mukana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mutta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jäseniä</a:t>
            </a:r>
          </a:p>
          <a:p>
            <a:r>
              <a:rPr lang="en-US" dirty="0">
                <a:cs typeface="Calibri"/>
              </a:rPr>
              <a:t>-Ministerineuvosto – </a:t>
            </a:r>
            <a:r>
              <a:rPr lang="en-US" dirty="0" err="1">
                <a:cs typeface="Calibri"/>
              </a:rPr>
              <a:t>ulko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turv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poliittiset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kysymykset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luonnonvarat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vapaa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liikkuvuus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ihmiskauppa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Yhteiset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työmarkkinat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passi</a:t>
            </a:r>
            <a:r>
              <a:rPr lang="en-US" dirty="0">
                <a:cs typeface="Calibri"/>
              </a:rPr>
              <a:t>-ja </a:t>
            </a:r>
            <a:r>
              <a:rPr lang="en-US" dirty="0" err="1">
                <a:cs typeface="Calibri"/>
              </a:rPr>
              <a:t>viisumivapaus</a:t>
            </a:r>
            <a:r>
              <a:rPr lang="en-US" dirty="0">
                <a:cs typeface="Calibri"/>
              </a:rPr>
              <a:t> (50-l.) (</a:t>
            </a:r>
            <a:r>
              <a:rPr lang="en-US" dirty="0" err="1">
                <a:cs typeface="Calibri"/>
              </a:rPr>
              <a:t>Suomesta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paljon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töihin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Ruotsiin</a:t>
            </a:r>
            <a:r>
              <a:rPr lang="en-US" dirty="0">
                <a:cs typeface="Calibri"/>
              </a:rPr>
              <a:t> 60- ja 70-l.) - </a:t>
            </a:r>
            <a:r>
              <a:rPr lang="en-US" dirty="0" err="1">
                <a:cs typeface="Calibri"/>
              </a:rPr>
              <a:t>Oikeus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sosiaaliturvaan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tutkinnot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korkeakouluissa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Kulttuurirahastot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kansalaisjärjestöt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yhdistykset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urheilutapahtumat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palkinnot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pohjoismaisen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yhteistyön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muotoja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pohjoismaisia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tapahtumia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tulee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mieleen</a:t>
            </a:r>
            <a:r>
              <a:rPr lang="en-US" dirty="0">
                <a:cs typeface="Calibri"/>
              </a:rPr>
              <a:t>?) 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Erilaiset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suhteet</a:t>
            </a:r>
            <a:r>
              <a:rPr lang="en-US" dirty="0">
                <a:cs typeface="Calibri"/>
              </a:rPr>
              <a:t>: Suomi </a:t>
            </a:r>
            <a:r>
              <a:rPr lang="en-US" dirty="0" err="1">
                <a:cs typeface="Calibri"/>
              </a:rPr>
              <a:t>sitoutunein</a:t>
            </a:r>
            <a:r>
              <a:rPr lang="en-US" dirty="0">
                <a:cs typeface="Calibri"/>
              </a:rPr>
              <a:t> (EU ja euro), </a:t>
            </a:r>
            <a:r>
              <a:rPr lang="en-US" dirty="0" err="1">
                <a:cs typeface="Calibri"/>
              </a:rPr>
              <a:t>Ruotsi</a:t>
            </a:r>
            <a:r>
              <a:rPr lang="en-US" dirty="0">
                <a:cs typeface="Calibri"/>
              </a:rPr>
              <a:t> (EU), </a:t>
            </a:r>
            <a:r>
              <a:rPr lang="en-US" dirty="0" err="1">
                <a:cs typeface="Calibri"/>
              </a:rPr>
              <a:t>Norja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Nato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erillissopimukset</a:t>
            </a:r>
            <a:r>
              <a:rPr lang="en-US" dirty="0">
                <a:cs typeface="Calibri"/>
              </a:rPr>
              <a:t>, Schengen, </a:t>
            </a:r>
            <a:r>
              <a:rPr lang="en-US" dirty="0" err="1">
                <a:cs typeface="Calibri"/>
              </a:rPr>
              <a:t>kalastus</a:t>
            </a:r>
            <a:r>
              <a:rPr lang="en-US" dirty="0">
                <a:cs typeface="Calibri"/>
              </a:rPr>
              <a:t>, ETA), </a:t>
            </a:r>
            <a:r>
              <a:rPr lang="en-US" dirty="0" err="1">
                <a:cs typeface="Calibri"/>
              </a:rPr>
              <a:t>Tanska</a:t>
            </a:r>
            <a:r>
              <a:rPr lang="en-US" dirty="0">
                <a:cs typeface="Calibri"/>
              </a:rPr>
              <a:t> (Eu ja </a:t>
            </a:r>
            <a:r>
              <a:rPr lang="en-US" dirty="0" err="1">
                <a:cs typeface="Calibri"/>
              </a:rPr>
              <a:t>Nato</a:t>
            </a:r>
            <a:r>
              <a:rPr lang="en-US" dirty="0">
                <a:cs typeface="Calibri"/>
              </a:rPr>
              <a:t>, 1992 </a:t>
            </a:r>
            <a:r>
              <a:rPr lang="en-US" dirty="0" err="1">
                <a:cs typeface="Calibri"/>
              </a:rPr>
              <a:t>Maastrichtin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sopimuksen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varaumat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mahdollisuus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jättäytyä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unionin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raha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puolustuspolitiikan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ulkopuolelle</a:t>
            </a:r>
            <a:r>
              <a:rPr lang="en-US" dirty="0">
                <a:cs typeface="Calibri"/>
              </a:rPr>
              <a:t>), </a:t>
            </a:r>
            <a:r>
              <a:rPr lang="en-US" dirty="0" err="1">
                <a:cs typeface="Calibri"/>
              </a:rPr>
              <a:t>Islanti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Nato-ei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puolustusta</a:t>
            </a:r>
            <a:r>
              <a:rPr lang="en-US" dirty="0">
                <a:cs typeface="Calibri"/>
              </a:rPr>
              <a:t>?, </a:t>
            </a:r>
            <a:r>
              <a:rPr lang="en-US" dirty="0" err="1">
                <a:cs typeface="Calibri"/>
              </a:rPr>
              <a:t>finanssikriisi</a:t>
            </a:r>
            <a:r>
              <a:rPr lang="en-US" dirty="0">
                <a:cs typeface="Calibri"/>
              </a:rPr>
              <a:t> -&gt; </a:t>
            </a:r>
            <a:r>
              <a:rPr lang="en-US" dirty="0" err="1">
                <a:cs typeface="Calibri"/>
              </a:rPr>
              <a:t>neuvottelut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vetäytyi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kalastus</a:t>
            </a:r>
            <a:r>
              <a:rPr lang="en-US" dirty="0">
                <a:cs typeface="Calibri"/>
              </a:rPr>
              <a:t>, ETA)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C41F4-E17F-4004-A565-21C6B08634B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8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65CC6C9-4F19-40FB-90A6-9828860A2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3B33C-5E11-4894-B885-3C4BA032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Suomi ja EU</a:t>
            </a:r>
            <a:endParaRPr lang="en-US" sz="3600"/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E639-60F4-4968-B213-04002C58E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34393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cs typeface="Calibri"/>
              </a:rPr>
              <a:t>Liittyi</a:t>
            </a:r>
            <a:r>
              <a:rPr lang="en-US" sz="2400" dirty="0">
                <a:cs typeface="Calibri"/>
              </a:rPr>
              <a:t> 1995</a:t>
            </a:r>
          </a:p>
          <a:p>
            <a:r>
              <a:rPr lang="en-US" sz="2400" err="1">
                <a:cs typeface="Calibri"/>
              </a:rPr>
              <a:t>Euron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käyttöönotto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alusta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alkaen</a:t>
            </a:r>
            <a:r>
              <a:rPr lang="en-US" sz="2400" dirty="0">
                <a:cs typeface="Calibri"/>
              </a:rPr>
              <a:t> (1999/2002)</a:t>
            </a:r>
          </a:p>
          <a:p>
            <a:r>
              <a:rPr lang="en-US" sz="2400" err="1">
                <a:cs typeface="Calibri"/>
              </a:rPr>
              <a:t>Syitä</a:t>
            </a:r>
            <a:r>
              <a:rPr lang="en-US" sz="2400" dirty="0">
                <a:cs typeface="Calibri"/>
              </a:rPr>
              <a:t>:</a:t>
            </a:r>
          </a:p>
          <a:p>
            <a:pPr lvl="1"/>
            <a:r>
              <a:rPr lang="en-US" dirty="0" err="1">
                <a:cs typeface="Calibri"/>
              </a:rPr>
              <a:t>Taloudelliset</a:t>
            </a:r>
            <a:endParaRPr lang="en-US" dirty="0">
              <a:cs typeface="Calibri"/>
            </a:endParaRPr>
          </a:p>
          <a:p>
            <a:pPr lvl="1"/>
            <a:r>
              <a:rPr lang="en-US" dirty="0" err="1">
                <a:cs typeface="Calibri"/>
              </a:rPr>
              <a:t>Turvallisuuspoliittiset</a:t>
            </a:r>
            <a:endParaRPr lang="en-US" dirty="0">
              <a:cs typeface="Calibri"/>
            </a:endParaRPr>
          </a:p>
          <a:p>
            <a:pPr lvl="1"/>
            <a:r>
              <a:rPr lang="en-US" dirty="0" err="1">
                <a:cs typeface="Calibri"/>
              </a:rPr>
              <a:t>Taustalla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Neuvostoliiton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hajoaminen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DD55C-E438-4A6A-BD67-B76E24F272DB}"/>
              </a:ext>
            </a:extLst>
          </p:cNvPr>
          <p:cNvSpPr txBox="1"/>
          <p:nvPr/>
        </p:nvSpPr>
        <p:spPr>
          <a:xfrm>
            <a:off x="2884099" y="217098"/>
            <a:ext cx="914112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https://yle.fi/aihe/artikkeli/2014/05/09/ylen-eu-illoissa-1994-kinattiin-suomen-tulevaisuudesta</a:t>
            </a:r>
          </a:p>
        </p:txBody>
      </p:sp>
    </p:spTree>
    <p:extLst>
      <p:ext uri="{BB962C8B-B14F-4D97-AF65-F5344CB8AC3E}">
        <p14:creationId xmlns:p14="http://schemas.microsoft.com/office/powerpoint/2010/main" val="14993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36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4DB6F-1D05-4573-A852-384116D7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7" y="4738317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Pohjoismainen yhteistyö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7AAD6675-5FD3-4DC6-9FCF-196927913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46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B29E-1CBE-4760-97C6-410C7AA5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07" y="917725"/>
            <a:ext cx="4459908" cy="4852362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2400" dirty="0" err="1">
                <a:solidFill>
                  <a:srgbClr val="FFFFFF"/>
                </a:solidFill>
                <a:cs typeface="Calibri"/>
              </a:rPr>
              <a:t>Pohjoismailla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paljon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yhteistä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historiaa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ja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yhdistäviä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tekijöitä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sz="2000" dirty="0" err="1">
                <a:solidFill>
                  <a:schemeClr val="bg1"/>
                </a:solidFill>
                <a:cs typeface="Calibri"/>
              </a:rPr>
              <a:t>Kielellisesti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samankaltaisia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paitsi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Suomi) -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luterilaisuus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pääuskontona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kaikissa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–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oikeusvaltion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periaatteiden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kunnioitus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länsimainen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oikeuslaitos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sosiaaliturva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, 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ihmisoikeudet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ja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tasa-arvo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Maailmalla Pohjoismaat nähdään yhtenä ryhmänä ja puhutaan </a:t>
            </a:r>
            <a:r>
              <a:rPr lang="fi-FI" sz="2400" b="1" dirty="0">
                <a:solidFill>
                  <a:schemeClr val="bg1"/>
                </a:solidFill>
              </a:rPr>
              <a:t>pohjoismaisesta</a:t>
            </a:r>
            <a:r>
              <a:rPr lang="fi-FI" sz="2400" dirty="0">
                <a:solidFill>
                  <a:schemeClr val="bg1"/>
                </a:solidFill>
              </a:rPr>
              <a:t> tai </a:t>
            </a:r>
            <a:r>
              <a:rPr lang="fi-FI" sz="2400" b="1" dirty="0">
                <a:solidFill>
                  <a:schemeClr val="bg1"/>
                </a:solidFill>
              </a:rPr>
              <a:t>skandinaavisesta mallista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cs typeface="Calibri"/>
              </a:rPr>
              <a:t>Yhteistyö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lisääntyi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toisen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maailmansodan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jälkeen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cs typeface="Calibri"/>
              </a:rPr>
              <a:t>Pohjoismaiden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neuvosto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1952</a:t>
            </a:r>
          </a:p>
          <a:p>
            <a:r>
              <a:rPr lang="en-US" sz="2400" dirty="0" err="1">
                <a:solidFill>
                  <a:srgbClr val="FFFFFF"/>
                </a:solidFill>
                <a:cs typeface="Calibri"/>
              </a:rPr>
              <a:t>Pohjoismaiden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ministerineuvosto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cs typeface="Calibri"/>
              </a:rPr>
              <a:t>Pohjoismaiden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sopimukset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cs typeface="Calibri"/>
              </a:rPr>
              <a:t>Pohjoismaiden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erilaiset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suhteet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Euroopan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integraatioon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DB1EF-5B80-4B0A-918B-142769E5940B}"/>
              </a:ext>
            </a:extLst>
          </p:cNvPr>
          <p:cNvSpPr txBox="1"/>
          <p:nvPr/>
        </p:nvSpPr>
        <p:spPr>
          <a:xfrm>
            <a:off x="324928" y="6169324"/>
            <a:ext cx="459787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https://create.kahoot.it/kahoots/my-kahoots</a:t>
            </a:r>
          </a:p>
        </p:txBody>
      </p:sp>
    </p:spTree>
    <p:extLst>
      <p:ext uri="{BB962C8B-B14F-4D97-AF65-F5344CB8AC3E}">
        <p14:creationId xmlns:p14="http://schemas.microsoft.com/office/powerpoint/2010/main" val="36131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484</Words>
  <Application>Microsoft Office PowerPoint</Application>
  <PresentationFormat>Laajakuva</PresentationFormat>
  <Paragraphs>33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Suomi ja EU</vt:lpstr>
      <vt:lpstr>Pohjoismainen yhteistyö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Heikki Siitonen</dc:creator>
  <cp:lastModifiedBy>Heikki Siitonen</cp:lastModifiedBy>
  <cp:revision>429</cp:revision>
  <dcterms:created xsi:type="dcterms:W3CDTF">2013-07-15T20:26:40Z</dcterms:created>
  <dcterms:modified xsi:type="dcterms:W3CDTF">2022-09-22T07:20:28Z</dcterms:modified>
</cp:coreProperties>
</file>